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 id="2147483699" r:id="rId3"/>
    <p:sldMasterId id="2147483712" r:id="rId4"/>
    <p:sldMasterId id="2147483725" r:id="rId5"/>
    <p:sldMasterId id="2147483738" r:id="rId6"/>
  </p:sldMasterIdLst>
  <p:notesMasterIdLst>
    <p:notesMasterId r:id="rId66"/>
  </p:notesMasterIdLst>
  <p:handoutMasterIdLst>
    <p:handoutMasterId r:id="rId67"/>
  </p:handoutMasterIdLst>
  <p:sldIdLst>
    <p:sldId id="256" r:id="rId7"/>
    <p:sldId id="297" r:id="rId8"/>
    <p:sldId id="286" r:id="rId9"/>
    <p:sldId id="345" r:id="rId10"/>
    <p:sldId id="371" r:id="rId11"/>
    <p:sldId id="372" r:id="rId12"/>
    <p:sldId id="373" r:id="rId13"/>
    <p:sldId id="384" r:id="rId14"/>
    <p:sldId id="385" r:id="rId15"/>
    <p:sldId id="386" r:id="rId16"/>
    <p:sldId id="410" r:id="rId17"/>
    <p:sldId id="270" r:id="rId18"/>
    <p:sldId id="387" r:id="rId19"/>
    <p:sldId id="261" r:id="rId20"/>
    <p:sldId id="346" r:id="rId21"/>
    <p:sldId id="380" r:id="rId22"/>
    <p:sldId id="388" r:id="rId23"/>
    <p:sldId id="407" r:id="rId24"/>
    <p:sldId id="313" r:id="rId25"/>
    <p:sldId id="315" r:id="rId26"/>
    <p:sldId id="360" r:id="rId27"/>
    <p:sldId id="317" r:id="rId28"/>
    <p:sldId id="318" r:id="rId29"/>
    <p:sldId id="294" r:id="rId30"/>
    <p:sldId id="369" r:id="rId31"/>
    <p:sldId id="355" r:id="rId32"/>
    <p:sldId id="279" r:id="rId33"/>
    <p:sldId id="278" r:id="rId34"/>
    <p:sldId id="280" r:id="rId35"/>
    <p:sldId id="361" r:id="rId36"/>
    <p:sldId id="370" r:id="rId37"/>
    <p:sldId id="271" r:id="rId38"/>
    <p:sldId id="268" r:id="rId39"/>
    <p:sldId id="272" r:id="rId40"/>
    <p:sldId id="364" r:id="rId41"/>
    <p:sldId id="266" r:id="rId42"/>
    <p:sldId id="267" r:id="rId43"/>
    <p:sldId id="336" r:id="rId44"/>
    <p:sldId id="293" r:id="rId45"/>
    <p:sldId id="365" r:id="rId46"/>
    <p:sldId id="389" r:id="rId47"/>
    <p:sldId id="390" r:id="rId48"/>
    <p:sldId id="344" r:id="rId49"/>
    <p:sldId id="405" r:id="rId50"/>
    <p:sldId id="406" r:id="rId51"/>
    <p:sldId id="408" r:id="rId52"/>
    <p:sldId id="391" r:id="rId53"/>
    <p:sldId id="392" r:id="rId54"/>
    <p:sldId id="393" r:id="rId55"/>
    <p:sldId id="394" r:id="rId56"/>
    <p:sldId id="395" r:id="rId57"/>
    <p:sldId id="396" r:id="rId58"/>
    <p:sldId id="397" r:id="rId59"/>
    <p:sldId id="398" r:id="rId60"/>
    <p:sldId id="399" r:id="rId61"/>
    <p:sldId id="400" r:id="rId62"/>
    <p:sldId id="401" r:id="rId63"/>
    <p:sldId id="402" r:id="rId64"/>
    <p:sldId id="403" r:id="rId65"/>
  </p:sldIdLst>
  <p:sldSz cx="12192000" cy="6858000"/>
  <p:notesSz cx="6794500" cy="9906000"/>
  <p:defaultTextStyle>
    <a:defPPr>
      <a:defRPr lang="de-DE"/>
    </a:defPPr>
    <a:lvl1pPr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400" b="1"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Standardabschnitt" id="{E844B4B0-FB96-43CC-901A-381EDD2294EB}">
          <p14:sldIdLst>
            <p14:sldId id="256"/>
            <p14:sldId id="297"/>
            <p14:sldId id="286"/>
          </p14:sldIdLst>
        </p14:section>
        <p14:section name="Intro - Sustainability Basics" id="{E387BB3E-3592-4C68-BABB-235C344DBE5E}">
          <p14:sldIdLst>
            <p14:sldId id="345"/>
            <p14:sldId id="371"/>
            <p14:sldId id="372"/>
            <p14:sldId id="373"/>
            <p14:sldId id="384"/>
            <p14:sldId id="385"/>
            <p14:sldId id="386"/>
            <p14:sldId id="410"/>
          </p14:sldIdLst>
        </p14:section>
        <p14:section name="Stakeholder Mapping" id="{1B070FF6-3020-43B5-8E82-E920EA227A02}">
          <p14:sldIdLst>
            <p14:sldId id="270"/>
            <p14:sldId id="387"/>
            <p14:sldId id="261"/>
            <p14:sldId id="346"/>
            <p14:sldId id="380"/>
            <p14:sldId id="388"/>
            <p14:sldId id="407"/>
          </p14:sldIdLst>
        </p14:section>
        <p14:section name="A Stakeholder Mapping Pfad A Kunde" id="{DB08B168-A03B-4664-86C4-747182C23378}">
          <p14:sldIdLst>
            <p14:sldId id="313"/>
            <p14:sldId id="315"/>
            <p14:sldId id="360"/>
            <p14:sldId id="317"/>
            <p14:sldId id="318"/>
            <p14:sldId id="294"/>
            <p14:sldId id="369"/>
          </p14:sldIdLst>
        </p14:section>
        <p14:section name="B Stakeholder Mapping Pfad B Stakeholder" id="{F9CC13E2-13C5-4DD9-A9AD-7A5E2DA7D634}">
          <p14:sldIdLst>
            <p14:sldId id="355"/>
            <p14:sldId id="279"/>
            <p14:sldId id="278"/>
            <p14:sldId id="280"/>
            <p14:sldId id="361"/>
            <p14:sldId id="370"/>
          </p14:sldIdLst>
        </p14:section>
        <p14:section name="Value Mapping" id="{14FCD7D8-2EB2-48C5-A9A7-354F4660128B}">
          <p14:sldIdLst>
            <p14:sldId id="271"/>
            <p14:sldId id="268"/>
            <p14:sldId id="272"/>
            <p14:sldId id="364"/>
            <p14:sldId id="266"/>
            <p14:sldId id="267"/>
            <p14:sldId id="336"/>
          </p14:sldIdLst>
        </p14:section>
        <p14:section name="Value Proposition Statement" id="{BDB96919-C605-45C7-88C6-6672AF1BC55D}">
          <p14:sldIdLst>
            <p14:sldId id="293"/>
          </p14:sldIdLst>
        </p14:section>
        <p14:section name="Pitch" id="{8A2FC457-1871-403F-B1BA-01EF00E4E977}">
          <p14:sldIdLst>
            <p14:sldId id="365"/>
            <p14:sldId id="389"/>
          </p14:sldIdLst>
        </p14:section>
        <p14:section name="Abschluss und nächste Schritte" id="{FD7B4F33-68B4-4028-AADA-D8D18807EEA9}">
          <p14:sldIdLst>
            <p14:sldId id="390"/>
            <p14:sldId id="344"/>
            <p14:sldId id="405"/>
            <p14:sldId id="406"/>
            <p14:sldId id="408"/>
            <p14:sldId id="391"/>
          </p14:sldIdLst>
        </p14:section>
        <p14:section name="Die nächsten Schritte" id="{95AFD784-73E9-4D47-B591-529252E22FC2}">
          <p14:sldIdLst>
            <p14:sldId id="392"/>
            <p14:sldId id="393"/>
            <p14:sldId id="394"/>
            <p14:sldId id="395"/>
            <p14:sldId id="396"/>
            <p14:sldId id="397"/>
            <p14:sldId id="398"/>
            <p14:sldId id="399"/>
            <p14:sldId id="400"/>
            <p14:sldId id="401"/>
            <p14:sldId id="402"/>
            <p14:sldId id="403"/>
          </p14:sldIdLst>
        </p14:section>
      </p14:sectionLst>
    </p:ext>
    <p:ext uri="{EFAFB233-063F-42B5-8137-9DF3F51BA10A}">
      <p15:sldGuideLst xmlns:p15="http://schemas.microsoft.com/office/powerpoint/2012/main">
        <p15:guide id="1" orient="horz" pos="2205" userDrawn="1">
          <p15:clr>
            <a:srgbClr val="A4A3A4"/>
          </p15:clr>
        </p15:guide>
        <p15:guide id="2" pos="387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2CF"/>
    <a:srgbClr val="C4D44E"/>
    <a:srgbClr val="9BBE3D"/>
    <a:srgbClr val="FFFFFF"/>
    <a:srgbClr val="DDECF4"/>
    <a:srgbClr val="76B2D3"/>
    <a:srgbClr val="006600"/>
    <a:srgbClr val="008000"/>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2308" autoAdjust="0"/>
  </p:normalViewPr>
  <p:slideViewPr>
    <p:cSldViewPr snapToGrid="0">
      <p:cViewPr varScale="1">
        <p:scale>
          <a:sx n="113" d="100"/>
          <a:sy n="113" d="100"/>
        </p:scale>
        <p:origin x="618" y="96"/>
      </p:cViewPr>
      <p:guideLst>
        <p:guide orient="horz" pos="2205"/>
        <p:guide pos="3874"/>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6BF4816B-0D23-4C54-85A3-6E8A69B6B386}" type="datetimeFigureOut">
              <a:rPr lang="de-DE" smtClean="0"/>
              <a:t>19.07.2021</a:t>
            </a:fld>
            <a:endParaRPr lang="de-DE"/>
          </a:p>
        </p:txBody>
      </p:sp>
      <p:sp>
        <p:nvSpPr>
          <p:cNvPr id="4" name="Fußzeilenplatzhalt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1E8435C8-9ECB-48C0-9329-7150E7F61225}" type="slidenum">
              <a:rPr lang="de-DE" smtClean="0"/>
              <a:t>‹Nr.›</a:t>
            </a:fld>
            <a:endParaRPr lang="de-DE"/>
          </a:p>
        </p:txBody>
      </p:sp>
    </p:spTree>
    <p:extLst>
      <p:ext uri="{BB962C8B-B14F-4D97-AF65-F5344CB8AC3E}">
        <p14:creationId xmlns:p14="http://schemas.microsoft.com/office/powerpoint/2010/main" val="3287008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73BEED39-B5A2-41C1-BABD-C9D89C939C76}" type="datetimeFigureOut">
              <a:rPr lang="de-DE" smtClean="0"/>
              <a:t>19.07.2021</a:t>
            </a:fld>
            <a:endParaRPr lang="de-DE"/>
          </a:p>
        </p:txBody>
      </p:sp>
      <p:sp>
        <p:nvSpPr>
          <p:cNvPr id="4" name="Folienbildplatzhalt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5E8FBB82-D9A9-4680-A7DB-F2034C9839E4}" type="slidenum">
              <a:rPr lang="de-DE" smtClean="0"/>
              <a:t>‹Nr.›</a:t>
            </a:fld>
            <a:endParaRPr lang="de-DE"/>
          </a:p>
        </p:txBody>
      </p:sp>
    </p:spTree>
    <p:extLst>
      <p:ext uri="{BB962C8B-B14F-4D97-AF65-F5344CB8AC3E}">
        <p14:creationId xmlns:p14="http://schemas.microsoft.com/office/powerpoint/2010/main" val="4031187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5E8FBB82-D9A9-4680-A7DB-F2034C9839E4}" type="slidenum">
              <a:rPr lang="de-DE" smtClean="0"/>
              <a:t>1</a:t>
            </a:fld>
            <a:endParaRPr lang="de-DE"/>
          </a:p>
        </p:txBody>
      </p:sp>
    </p:spTree>
    <p:extLst>
      <p:ext uri="{BB962C8B-B14F-4D97-AF65-F5344CB8AC3E}">
        <p14:creationId xmlns:p14="http://schemas.microsoft.com/office/powerpoint/2010/main" val="2382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2" panose="05020102010507070707" pitchFamily="18" charset="2"/>
              <a:buChar char="¡"/>
            </a:pPr>
            <a:r>
              <a:rPr lang="de-DE" dirty="0" smtClean="0">
                <a:latin typeface="Calibri" panose="020F0502020204030204" pitchFamily="34" charset="0"/>
              </a:rPr>
              <a:t>Welche Rolle spielt Nachhaltigkeit in Ihrer Branche?</a:t>
            </a:r>
          </a:p>
          <a:p>
            <a:pPr marL="171450" indent="-171450">
              <a:buFont typeface="Wingdings 2" panose="05020102010507070707" pitchFamily="18" charset="2"/>
              <a:buChar char="¡"/>
            </a:pPr>
            <a:r>
              <a:rPr lang="de-DE" dirty="0" smtClean="0">
                <a:latin typeface="Calibri" panose="020F0502020204030204" pitchFamily="34" charset="0"/>
              </a:rPr>
              <a:t>Können durch Einbeziehung von Nachhaltigkeitsaspekten neue Märkte erschlossen werden? </a:t>
            </a:r>
          </a:p>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1322861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2" panose="05020102010507070707" pitchFamily="18" charset="2"/>
              <a:buChar char="¡"/>
            </a:pPr>
            <a:r>
              <a:rPr lang="de-DE" dirty="0" smtClean="0">
                <a:latin typeface="Calibri" panose="020F0502020204030204" pitchFamily="34" charset="0"/>
              </a:rPr>
              <a:t>Welche Rolle spielt Nachhaltigkeit in Ihrer Branche?</a:t>
            </a:r>
          </a:p>
          <a:p>
            <a:pPr marL="171450" indent="-171450">
              <a:buFont typeface="Wingdings 2" panose="05020102010507070707" pitchFamily="18" charset="2"/>
              <a:buChar char="¡"/>
            </a:pPr>
            <a:r>
              <a:rPr lang="de-DE" dirty="0" smtClean="0">
                <a:latin typeface="Calibri" panose="020F0502020204030204" pitchFamily="34" charset="0"/>
              </a:rPr>
              <a:t>Können durch Einbeziehung von Nachhaltigkeitsaspekten neue Märkte erschlossen werden? </a:t>
            </a:r>
          </a:p>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solidFill>
                  <a:prstClr val="black"/>
                </a:solidFill>
              </a:rPr>
              <a:pPr/>
              <a:t>41</a:t>
            </a:fld>
            <a:endParaRPr lang="de-DE">
              <a:solidFill>
                <a:prstClr val="black"/>
              </a:solidFill>
            </a:endParaRPr>
          </a:p>
        </p:txBody>
      </p:sp>
    </p:spTree>
    <p:extLst>
      <p:ext uri="{BB962C8B-B14F-4D97-AF65-F5344CB8AC3E}">
        <p14:creationId xmlns:p14="http://schemas.microsoft.com/office/powerpoint/2010/main" val="4231442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50</a:t>
            </a:fld>
            <a:endParaRPr lang="de-DE"/>
          </a:p>
        </p:txBody>
      </p:sp>
    </p:spTree>
    <p:extLst>
      <p:ext uri="{BB962C8B-B14F-4D97-AF65-F5344CB8AC3E}">
        <p14:creationId xmlns:p14="http://schemas.microsoft.com/office/powerpoint/2010/main" val="315708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57</a:t>
            </a:fld>
            <a:endParaRPr lang="de-DE"/>
          </a:p>
        </p:txBody>
      </p:sp>
    </p:spTree>
    <p:extLst>
      <p:ext uri="{BB962C8B-B14F-4D97-AF65-F5344CB8AC3E}">
        <p14:creationId xmlns:p14="http://schemas.microsoft.com/office/powerpoint/2010/main" val="51980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58</a:t>
            </a:fld>
            <a:endParaRPr lang="de-DE"/>
          </a:p>
        </p:txBody>
      </p:sp>
    </p:spTree>
    <p:extLst>
      <p:ext uri="{BB962C8B-B14F-4D97-AF65-F5344CB8AC3E}">
        <p14:creationId xmlns:p14="http://schemas.microsoft.com/office/powerpoint/2010/main" val="1070288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E8FBB82-D9A9-4680-A7DB-F2034C9839E4}" type="slidenum">
              <a:rPr lang="de-DE" smtClean="0"/>
              <a:t>59</a:t>
            </a:fld>
            <a:endParaRPr lang="de-DE"/>
          </a:p>
        </p:txBody>
      </p:sp>
    </p:spTree>
    <p:extLst>
      <p:ext uri="{BB962C8B-B14F-4D97-AF65-F5344CB8AC3E}">
        <p14:creationId xmlns:p14="http://schemas.microsoft.com/office/powerpoint/2010/main" val="2682254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Mastertitelformat bearbeiten</a:t>
            </a:r>
            <a:endParaRPr lang="de-DE"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
        <p:nvSpPr>
          <p:cNvPr id="4" name="Text Box 4"/>
          <p:cNvSpPr txBox="1">
            <a:spLocks noChangeArrowheads="1"/>
          </p:cNvSpPr>
          <p:nvPr userDrawn="1"/>
        </p:nvSpPr>
        <p:spPr bwMode="auto">
          <a:xfrm>
            <a:off x="454345" y="6391538"/>
            <a:ext cx="4491571" cy="26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1" dirty="0" smtClean="0"/>
              <a:t>Verfasser: </a:t>
            </a:r>
            <a:r>
              <a:rPr lang="de-DE" altLang="de-DE" sz="700" b="0" dirty="0" smtClean="0"/>
              <a:t>Zorn, C. &amp; Fichter, K. (2021).</a:t>
            </a:r>
            <a:r>
              <a:rPr lang="de-DE" altLang="de-DE" sz="700" b="0" baseline="0" dirty="0" smtClean="0"/>
              <a:t> Borderstep Institut, </a:t>
            </a:r>
            <a:r>
              <a:rPr lang="de-DE" altLang="de-DE" sz="700" b="0" dirty="0" smtClean="0"/>
              <a:t>Berlin</a:t>
            </a:r>
            <a:br>
              <a:rPr lang="de-DE" altLang="de-DE" sz="700" b="0" dirty="0" smtClean="0"/>
            </a:br>
            <a:r>
              <a:rPr lang="de-DE" altLang="de-DE" sz="700" b="0" dirty="0" smtClean="0"/>
              <a:t>Eigene</a:t>
            </a:r>
            <a:r>
              <a:rPr lang="de-DE" altLang="de-DE" sz="700" b="0" baseline="0" dirty="0" smtClean="0"/>
              <a:t> Weiterentwicklung von Osterwalder, A., </a:t>
            </a:r>
            <a:r>
              <a:rPr lang="de-DE" altLang="de-DE" sz="700" b="0" baseline="0" dirty="0" err="1" smtClean="0"/>
              <a:t>Pigneur</a:t>
            </a:r>
            <a:r>
              <a:rPr lang="de-DE" altLang="de-DE" sz="700" b="0" baseline="0" dirty="0" smtClean="0"/>
              <a:t>, Y., Bernarda, G., Smith, A. &amp; </a:t>
            </a:r>
            <a:r>
              <a:rPr lang="de-DE" altLang="de-DE" sz="700" b="0" baseline="0" dirty="0" err="1" smtClean="0"/>
              <a:t>Papadakos</a:t>
            </a:r>
            <a:r>
              <a:rPr lang="de-DE" altLang="de-DE" sz="700" b="0" baseline="0" dirty="0" smtClean="0"/>
              <a:t>, P. (2014)</a:t>
            </a:r>
            <a:endParaRPr lang="de-DE" altLang="de-DE" sz="700" b="0" dirty="0"/>
          </a:p>
        </p:txBody>
      </p:sp>
      <p:sp>
        <p:nvSpPr>
          <p:cNvPr id="5" name="Text Box 4"/>
          <p:cNvSpPr txBox="1">
            <a:spLocks noChangeArrowheads="1"/>
          </p:cNvSpPr>
          <p:nvPr userDrawn="1"/>
        </p:nvSpPr>
        <p:spPr bwMode="auto">
          <a:xfrm>
            <a:off x="9080819" y="65166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94946" y="6327119"/>
            <a:ext cx="541734" cy="189540"/>
          </a:xfrm>
          <a:prstGeom prst="rect">
            <a:avLst/>
          </a:prstGeom>
        </p:spPr>
      </p:pic>
    </p:spTree>
    <p:extLst>
      <p:ext uri="{BB962C8B-B14F-4D97-AF65-F5344CB8AC3E}">
        <p14:creationId xmlns:p14="http://schemas.microsoft.com/office/powerpoint/2010/main" val="362269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347387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96868" y="414338"/>
            <a:ext cx="2758017" cy="5529262"/>
          </a:xfrm>
        </p:spPr>
        <p:txBody>
          <a:bodyPr vert="eaVert"/>
          <a:lstStyle/>
          <a:p>
            <a:r>
              <a:rPr lang="de-DE"/>
              <a:t>Mastertitelformat bearbeiten</a:t>
            </a:r>
            <a:endParaRPr lang="de-DE" dirty="0"/>
          </a:p>
        </p:txBody>
      </p:sp>
      <p:sp>
        <p:nvSpPr>
          <p:cNvPr id="3" name="Vertikaler Textplatzhalter 2"/>
          <p:cNvSpPr>
            <a:spLocks noGrp="1"/>
          </p:cNvSpPr>
          <p:nvPr>
            <p:ph type="body" orient="vert" idx="1"/>
          </p:nvPr>
        </p:nvSpPr>
        <p:spPr>
          <a:xfrm>
            <a:off x="520701" y="414338"/>
            <a:ext cx="8072967" cy="552926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42501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9"/>
            <a:ext cx="11034184" cy="898525"/>
          </a:xfrm>
        </p:spPr>
        <p:txBody>
          <a:bodyPr/>
          <a:lstStyle/>
          <a:p>
            <a:r>
              <a:rPr lang="de-DE"/>
              <a:t>Mastertitelformat bearbeiten</a:t>
            </a:r>
            <a:endParaRPr lang="de-DE" dirty="0"/>
          </a:p>
        </p:txBody>
      </p:sp>
      <p:sp>
        <p:nvSpPr>
          <p:cNvPr id="3" name="Tabellenplatzhalter 2"/>
          <p:cNvSpPr>
            <a:spLocks noGrp="1"/>
          </p:cNvSpPr>
          <p:nvPr>
            <p:ph type="tbl" idx="1"/>
          </p:nvPr>
        </p:nvSpPr>
        <p:spPr>
          <a:xfrm>
            <a:off x="520700" y="1312863"/>
            <a:ext cx="11034184" cy="4630737"/>
          </a:xfrm>
        </p:spPr>
        <p:txBody>
          <a:bodyPr/>
          <a:lstStyle/>
          <a:p>
            <a:pPr lvl="0"/>
            <a:r>
              <a:rPr lang="de-DE" noProof="0"/>
              <a:t>Tabelle durch Klicken auf Symbol hinzufügen</a:t>
            </a:r>
            <a:endParaRPr lang="de-DE" noProof="0"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117366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Mastertitelformat bearbeiten</a:t>
            </a:r>
            <a:endParaRPr lang="de-DE"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41741872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099677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Mastertitelformat bearbeiten</a:t>
            </a:r>
            <a:endParaRPr lang="de-DE" dirty="0"/>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246220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sz="half" idx="1"/>
          </p:nvPr>
        </p:nvSpPr>
        <p:spPr>
          <a:xfrm>
            <a:off x="520701" y="1312863"/>
            <a:ext cx="5414433"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38334" y="1312863"/>
            <a:ext cx="5416551"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550268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Mastertitelformat bearbeiten</a:t>
            </a:r>
            <a:endParaRPr lang="de-DE"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3204161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4" name="Textfeld 3">
            <a:extLst>
              <a:ext uri="{FF2B5EF4-FFF2-40B4-BE49-F238E27FC236}">
                <a16:creationId xmlns:a16="http://schemas.microsoft.com/office/drawing/2014/main" xmlns="" id="{43D0A3E9-98DC-46B2-BC30-3C27E7F6E456}"/>
              </a:ext>
            </a:extLst>
          </p:cNvPr>
          <p:cNvSpPr txBox="1"/>
          <p:nvPr/>
        </p:nvSpPr>
        <p:spPr>
          <a:xfrm>
            <a:off x="2947917" y="2374710"/>
            <a:ext cx="5313529" cy="369332"/>
          </a:xfrm>
          <a:prstGeom prst="rect">
            <a:avLst/>
          </a:prstGeom>
          <a:noFill/>
        </p:spPr>
        <p:txBody>
          <a:bodyPr wrap="square" rtlCol="0">
            <a:spAutoFit/>
          </a:bodyPr>
          <a:lstStyle/>
          <a:p>
            <a:endParaRPr lang="de-DE" sz="1800" dirty="0">
              <a:solidFill>
                <a:srgbClr val="000000"/>
              </a:solidFill>
            </a:endParaRP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372311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890350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3978326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DE" dirty="0"/>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899006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DE" dirty="0"/>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921935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267158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96868" y="414338"/>
            <a:ext cx="2758017" cy="5529262"/>
          </a:xfrm>
        </p:spPr>
        <p:txBody>
          <a:bodyPr vert="eaVert"/>
          <a:lstStyle/>
          <a:p>
            <a:r>
              <a:rPr lang="de-DE"/>
              <a:t>Mastertitelformat bearbeiten</a:t>
            </a:r>
            <a:endParaRPr lang="de-DE" dirty="0"/>
          </a:p>
        </p:txBody>
      </p:sp>
      <p:sp>
        <p:nvSpPr>
          <p:cNvPr id="3" name="Vertikaler Textplatzhalter 2"/>
          <p:cNvSpPr>
            <a:spLocks noGrp="1"/>
          </p:cNvSpPr>
          <p:nvPr>
            <p:ph type="body" orient="vert" idx="1"/>
          </p:nvPr>
        </p:nvSpPr>
        <p:spPr>
          <a:xfrm>
            <a:off x="520701" y="414338"/>
            <a:ext cx="8072967" cy="552926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763250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9"/>
            <a:ext cx="11034184" cy="898525"/>
          </a:xfrm>
        </p:spPr>
        <p:txBody>
          <a:bodyPr/>
          <a:lstStyle/>
          <a:p>
            <a:r>
              <a:rPr lang="de-DE"/>
              <a:t>Mastertitelformat bearbeiten</a:t>
            </a:r>
            <a:endParaRPr lang="de-DE" dirty="0"/>
          </a:p>
        </p:txBody>
      </p:sp>
      <p:sp>
        <p:nvSpPr>
          <p:cNvPr id="3" name="Tabellenplatzhalter 2"/>
          <p:cNvSpPr>
            <a:spLocks noGrp="1"/>
          </p:cNvSpPr>
          <p:nvPr>
            <p:ph type="tbl" idx="1"/>
          </p:nvPr>
        </p:nvSpPr>
        <p:spPr>
          <a:xfrm>
            <a:off x="520700" y="1312863"/>
            <a:ext cx="11034184" cy="4630737"/>
          </a:xfrm>
        </p:spPr>
        <p:txBody>
          <a:bodyPr/>
          <a:lstStyle/>
          <a:p>
            <a:pPr lvl="0"/>
            <a:r>
              <a:rPr lang="de-DE" noProof="0"/>
              <a:t>Tabelle durch Klicken auf Symbol hinzufügen</a:t>
            </a:r>
            <a:endParaRPr lang="de-DE" noProof="0"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798524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Mastertitelformat bearbeiten</a:t>
            </a:r>
            <a:endParaRPr lang="de-DE"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77618450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883627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Mastertitelformat bearbeiten</a:t>
            </a:r>
            <a:endParaRPr lang="de-DE" dirty="0"/>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177290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sz="half" idx="1"/>
          </p:nvPr>
        </p:nvSpPr>
        <p:spPr>
          <a:xfrm>
            <a:off x="520701" y="1312863"/>
            <a:ext cx="5414433"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38334" y="1312863"/>
            <a:ext cx="5416551"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8246752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Mastertitelformat bearbeiten</a:t>
            </a:r>
            <a:endParaRPr lang="de-DE"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24610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Mastertitelformat bearbeiten</a:t>
            </a:r>
            <a:endParaRPr lang="de-DE" dirty="0"/>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4157111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4" name="Textfeld 3">
            <a:extLst>
              <a:ext uri="{FF2B5EF4-FFF2-40B4-BE49-F238E27FC236}">
                <a16:creationId xmlns:a16="http://schemas.microsoft.com/office/drawing/2014/main" xmlns="" id="{43D0A3E9-98DC-46B2-BC30-3C27E7F6E456}"/>
              </a:ext>
            </a:extLst>
          </p:cNvPr>
          <p:cNvSpPr txBox="1"/>
          <p:nvPr/>
        </p:nvSpPr>
        <p:spPr>
          <a:xfrm>
            <a:off x="2947917" y="2374710"/>
            <a:ext cx="5313529" cy="369332"/>
          </a:xfrm>
          <a:prstGeom prst="rect">
            <a:avLst/>
          </a:prstGeom>
          <a:noFill/>
        </p:spPr>
        <p:txBody>
          <a:bodyPr wrap="square" rtlCol="0">
            <a:spAutoFit/>
          </a:bodyPr>
          <a:lstStyle/>
          <a:p>
            <a:endParaRPr lang="de-DE" sz="1800" dirty="0">
              <a:solidFill>
                <a:srgbClr val="000000"/>
              </a:solidFill>
            </a:endParaRP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8940374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442022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DE" dirty="0"/>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844973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DE" dirty="0"/>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991671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
        <p:nvSpPr>
          <p:cNvPr id="6" name="Text Box 4"/>
          <p:cNvSpPr txBox="1">
            <a:spLocks noChangeArrowheads="1"/>
          </p:cNvSpPr>
          <p:nvPr userDrawn="1"/>
        </p:nvSpPr>
        <p:spPr bwMode="auto">
          <a:xfrm>
            <a:off x="574994" y="67071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556" y="6517619"/>
            <a:ext cx="541734" cy="189540"/>
          </a:xfrm>
          <a:prstGeom prst="rect">
            <a:avLst/>
          </a:prstGeom>
        </p:spPr>
      </p:pic>
    </p:spTree>
    <p:extLst>
      <p:ext uri="{BB962C8B-B14F-4D97-AF65-F5344CB8AC3E}">
        <p14:creationId xmlns:p14="http://schemas.microsoft.com/office/powerpoint/2010/main" val="42708472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96868" y="414338"/>
            <a:ext cx="2758017" cy="5529262"/>
          </a:xfrm>
        </p:spPr>
        <p:txBody>
          <a:bodyPr vert="eaVert"/>
          <a:lstStyle/>
          <a:p>
            <a:r>
              <a:rPr lang="de-DE"/>
              <a:t>Mastertitelformat bearbeiten</a:t>
            </a:r>
            <a:endParaRPr lang="de-DE" dirty="0"/>
          </a:p>
        </p:txBody>
      </p:sp>
      <p:sp>
        <p:nvSpPr>
          <p:cNvPr id="3" name="Vertikaler Textplatzhalter 2"/>
          <p:cNvSpPr>
            <a:spLocks noGrp="1"/>
          </p:cNvSpPr>
          <p:nvPr>
            <p:ph type="body" orient="vert" idx="1"/>
          </p:nvPr>
        </p:nvSpPr>
        <p:spPr>
          <a:xfrm>
            <a:off x="520701" y="414338"/>
            <a:ext cx="8072967" cy="552926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53684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9"/>
            <a:ext cx="11034184" cy="898525"/>
          </a:xfrm>
        </p:spPr>
        <p:txBody>
          <a:bodyPr/>
          <a:lstStyle/>
          <a:p>
            <a:r>
              <a:rPr lang="de-DE"/>
              <a:t>Mastertitelformat bearbeiten</a:t>
            </a:r>
            <a:endParaRPr lang="de-DE" dirty="0"/>
          </a:p>
        </p:txBody>
      </p:sp>
      <p:sp>
        <p:nvSpPr>
          <p:cNvPr id="3" name="Tabellenplatzhalter 2"/>
          <p:cNvSpPr>
            <a:spLocks noGrp="1"/>
          </p:cNvSpPr>
          <p:nvPr>
            <p:ph type="tbl" idx="1"/>
          </p:nvPr>
        </p:nvSpPr>
        <p:spPr>
          <a:xfrm>
            <a:off x="520700" y="1312863"/>
            <a:ext cx="11034184" cy="4630737"/>
          </a:xfrm>
        </p:spPr>
        <p:txBody>
          <a:bodyPr/>
          <a:lstStyle/>
          <a:p>
            <a:pPr lvl="0"/>
            <a:r>
              <a:rPr lang="de-DE" noProof="0"/>
              <a:t>Tabelle durch Klicken auf Symbol hinzufügen</a:t>
            </a:r>
            <a:endParaRPr lang="de-DE" noProof="0"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4050229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Mastertitelformat bearbeiten</a:t>
            </a:r>
            <a:endParaRPr lang="de-DE"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7949225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047030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Mastertitelformat bearbeiten</a:t>
            </a:r>
            <a:endParaRPr lang="de-DE" dirty="0"/>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90176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sz="half" idx="1"/>
          </p:nvPr>
        </p:nvSpPr>
        <p:spPr>
          <a:xfrm>
            <a:off x="520701" y="1312863"/>
            <a:ext cx="5414433"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38334" y="1312863"/>
            <a:ext cx="5416551"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6961468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sz="half" idx="1"/>
          </p:nvPr>
        </p:nvSpPr>
        <p:spPr>
          <a:xfrm>
            <a:off x="520701" y="1312863"/>
            <a:ext cx="5414433"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38334" y="1312863"/>
            <a:ext cx="5416551"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39021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Mastertitelformat bearbeiten</a:t>
            </a:r>
            <a:endParaRPr lang="de-DE"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855666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4" name="Textfeld 3">
            <a:extLst>
              <a:ext uri="{FF2B5EF4-FFF2-40B4-BE49-F238E27FC236}">
                <a16:creationId xmlns:a16="http://schemas.microsoft.com/office/drawing/2014/main" xmlns="" id="{43D0A3E9-98DC-46B2-BC30-3C27E7F6E456}"/>
              </a:ext>
            </a:extLst>
          </p:cNvPr>
          <p:cNvSpPr txBox="1"/>
          <p:nvPr/>
        </p:nvSpPr>
        <p:spPr>
          <a:xfrm>
            <a:off x="2947917" y="2374710"/>
            <a:ext cx="5313529" cy="369332"/>
          </a:xfrm>
          <a:prstGeom prst="rect">
            <a:avLst/>
          </a:prstGeom>
          <a:noFill/>
        </p:spPr>
        <p:txBody>
          <a:bodyPr wrap="square" rtlCol="0">
            <a:spAutoFit/>
          </a:bodyPr>
          <a:lstStyle/>
          <a:p>
            <a:endParaRPr lang="de-DE" sz="1800" dirty="0">
              <a:solidFill>
                <a:srgbClr val="000000"/>
              </a:solidFill>
            </a:endParaRP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321470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65355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DE" dirty="0"/>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7981845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DE" dirty="0"/>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8475353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670728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96868" y="414338"/>
            <a:ext cx="2758017" cy="5529262"/>
          </a:xfrm>
        </p:spPr>
        <p:txBody>
          <a:bodyPr vert="eaVert"/>
          <a:lstStyle/>
          <a:p>
            <a:r>
              <a:rPr lang="de-DE"/>
              <a:t>Mastertitelformat bearbeiten</a:t>
            </a:r>
            <a:endParaRPr lang="de-DE" dirty="0"/>
          </a:p>
        </p:txBody>
      </p:sp>
      <p:sp>
        <p:nvSpPr>
          <p:cNvPr id="3" name="Vertikaler Textplatzhalter 2"/>
          <p:cNvSpPr>
            <a:spLocks noGrp="1"/>
          </p:cNvSpPr>
          <p:nvPr>
            <p:ph type="body" orient="vert" idx="1"/>
          </p:nvPr>
        </p:nvSpPr>
        <p:spPr>
          <a:xfrm>
            <a:off x="520701" y="414338"/>
            <a:ext cx="8072967" cy="552926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148870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9"/>
            <a:ext cx="11034184" cy="898525"/>
          </a:xfrm>
        </p:spPr>
        <p:txBody>
          <a:bodyPr/>
          <a:lstStyle/>
          <a:p>
            <a:r>
              <a:rPr lang="de-DE"/>
              <a:t>Mastertitelformat bearbeiten</a:t>
            </a:r>
            <a:endParaRPr lang="de-DE" dirty="0"/>
          </a:p>
        </p:txBody>
      </p:sp>
      <p:sp>
        <p:nvSpPr>
          <p:cNvPr id="3" name="Tabellenplatzhalter 2"/>
          <p:cNvSpPr>
            <a:spLocks noGrp="1"/>
          </p:cNvSpPr>
          <p:nvPr>
            <p:ph type="tbl" idx="1"/>
          </p:nvPr>
        </p:nvSpPr>
        <p:spPr>
          <a:xfrm>
            <a:off x="520700" y="1312863"/>
            <a:ext cx="11034184" cy="4630737"/>
          </a:xfrm>
        </p:spPr>
        <p:txBody>
          <a:bodyPr/>
          <a:lstStyle/>
          <a:p>
            <a:pPr lvl="0"/>
            <a:r>
              <a:rPr lang="de-DE" noProof="0"/>
              <a:t>Tabelle durch Klicken auf Symbol hinzufügen</a:t>
            </a:r>
            <a:endParaRPr lang="de-DE" noProof="0"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704870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Mastertitelformat bearbeiten</a:t>
            </a:r>
            <a:endParaRPr lang="de-DE"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5132576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Mastertitelformat bearbeiten</a:t>
            </a:r>
            <a:endParaRPr lang="de-DE"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4525449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4024733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Mastertitelformat bearbeiten</a:t>
            </a:r>
            <a:endParaRPr lang="de-DE" dirty="0"/>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811160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sz="half" idx="1"/>
          </p:nvPr>
        </p:nvSpPr>
        <p:spPr>
          <a:xfrm>
            <a:off x="520701" y="1312863"/>
            <a:ext cx="5414433"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38334" y="1312863"/>
            <a:ext cx="5416551"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40182270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Mastertitelformat bearbeiten</a:t>
            </a:r>
            <a:endParaRPr lang="de-DE"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1889363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4" name="Textfeld 3">
            <a:extLst>
              <a:ext uri="{FF2B5EF4-FFF2-40B4-BE49-F238E27FC236}">
                <a16:creationId xmlns:a16="http://schemas.microsoft.com/office/drawing/2014/main" xmlns="" id="{43D0A3E9-98DC-46B2-BC30-3C27E7F6E456}"/>
              </a:ext>
            </a:extLst>
          </p:cNvPr>
          <p:cNvSpPr txBox="1"/>
          <p:nvPr/>
        </p:nvSpPr>
        <p:spPr>
          <a:xfrm>
            <a:off x="2947917" y="2374710"/>
            <a:ext cx="5313529" cy="369332"/>
          </a:xfrm>
          <a:prstGeom prst="rect">
            <a:avLst/>
          </a:prstGeom>
          <a:noFill/>
        </p:spPr>
        <p:txBody>
          <a:bodyPr wrap="square" rtlCol="0">
            <a:spAutoFit/>
          </a:bodyPr>
          <a:lstStyle/>
          <a:p>
            <a:endParaRPr lang="de-DE" sz="1800" dirty="0">
              <a:solidFill>
                <a:srgbClr val="000000"/>
              </a:solidFill>
            </a:endParaRP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34076928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922813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DE" dirty="0"/>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4203141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DE" dirty="0"/>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8132381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6134764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96868" y="414338"/>
            <a:ext cx="2758017" cy="5529262"/>
          </a:xfrm>
        </p:spPr>
        <p:txBody>
          <a:bodyPr vert="eaVert"/>
          <a:lstStyle/>
          <a:p>
            <a:r>
              <a:rPr lang="de-DE"/>
              <a:t>Mastertitelformat bearbeiten</a:t>
            </a:r>
            <a:endParaRPr lang="de-DE" dirty="0"/>
          </a:p>
        </p:txBody>
      </p:sp>
      <p:sp>
        <p:nvSpPr>
          <p:cNvPr id="3" name="Vertikaler Textplatzhalter 2"/>
          <p:cNvSpPr>
            <a:spLocks noGrp="1"/>
          </p:cNvSpPr>
          <p:nvPr>
            <p:ph type="body" orient="vert" idx="1"/>
          </p:nvPr>
        </p:nvSpPr>
        <p:spPr>
          <a:xfrm>
            <a:off x="520701" y="414338"/>
            <a:ext cx="8072967" cy="552926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118962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4" name="Textfeld 3">
            <a:extLst>
              <a:ext uri="{FF2B5EF4-FFF2-40B4-BE49-F238E27FC236}">
                <a16:creationId xmlns:a16="http://schemas.microsoft.com/office/drawing/2014/main" xmlns="" id="{43D0A3E9-98DC-46B2-BC30-3C27E7F6E456}"/>
              </a:ext>
            </a:extLst>
          </p:cNvPr>
          <p:cNvSpPr txBox="1"/>
          <p:nvPr/>
        </p:nvSpPr>
        <p:spPr>
          <a:xfrm>
            <a:off x="2947917" y="2374710"/>
            <a:ext cx="5313529" cy="369332"/>
          </a:xfrm>
          <a:prstGeom prst="rect">
            <a:avLst/>
          </a:prstGeom>
          <a:noFill/>
        </p:spPr>
        <p:txBody>
          <a:bodyPr wrap="square" rtlCol="0">
            <a:spAutoFit/>
          </a:bodyPr>
          <a:lstStyle/>
          <a:p>
            <a:endParaRPr lang="de-DE" sz="1800" dirty="0"/>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625240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9"/>
            <a:ext cx="11034184" cy="898525"/>
          </a:xfrm>
        </p:spPr>
        <p:txBody>
          <a:bodyPr/>
          <a:lstStyle/>
          <a:p>
            <a:r>
              <a:rPr lang="de-DE"/>
              <a:t>Mastertitelformat bearbeiten</a:t>
            </a:r>
            <a:endParaRPr lang="de-DE" dirty="0"/>
          </a:p>
        </p:txBody>
      </p:sp>
      <p:sp>
        <p:nvSpPr>
          <p:cNvPr id="3" name="Tabellenplatzhalter 2"/>
          <p:cNvSpPr>
            <a:spLocks noGrp="1"/>
          </p:cNvSpPr>
          <p:nvPr>
            <p:ph type="tbl" idx="1"/>
          </p:nvPr>
        </p:nvSpPr>
        <p:spPr>
          <a:xfrm>
            <a:off x="520700" y="1312863"/>
            <a:ext cx="11034184" cy="4630737"/>
          </a:xfrm>
        </p:spPr>
        <p:txBody>
          <a:bodyPr/>
          <a:lstStyle/>
          <a:p>
            <a:pPr lvl="0"/>
            <a:r>
              <a:rPr lang="de-DE" noProof="0"/>
              <a:t>Tabelle durch Klicken auf Symbol hinzufügen</a:t>
            </a:r>
            <a:endParaRPr lang="de-DE" noProof="0"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442928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Mastertitelformat bearbeiten</a:t>
            </a:r>
            <a:endParaRPr lang="de-DE"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86925901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667219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lstStyle>
            <a:lvl1pPr algn="l">
              <a:defRPr sz="4000" b="1" cap="all"/>
            </a:lvl1pPr>
          </a:lstStyle>
          <a:p>
            <a:r>
              <a:rPr lang="de-DE"/>
              <a:t>Mastertitelformat bearbeiten</a:t>
            </a:r>
            <a:endParaRPr lang="de-DE" dirty="0"/>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493528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sz="half" idx="1"/>
          </p:nvPr>
        </p:nvSpPr>
        <p:spPr>
          <a:xfrm>
            <a:off x="520701" y="1312863"/>
            <a:ext cx="5414433"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38334" y="1312863"/>
            <a:ext cx="5416551" cy="4630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1536493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Mastertitelformat bearbeiten</a:t>
            </a:r>
            <a:endParaRPr lang="de-DE"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138681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4" name="Textfeld 3">
            <a:extLst>
              <a:ext uri="{FF2B5EF4-FFF2-40B4-BE49-F238E27FC236}">
                <a16:creationId xmlns:a16="http://schemas.microsoft.com/office/drawing/2014/main" xmlns="" id="{43D0A3E9-98DC-46B2-BC30-3C27E7F6E456}"/>
              </a:ext>
            </a:extLst>
          </p:cNvPr>
          <p:cNvSpPr txBox="1"/>
          <p:nvPr/>
        </p:nvSpPr>
        <p:spPr>
          <a:xfrm>
            <a:off x="2947917" y="2374710"/>
            <a:ext cx="5313529" cy="369332"/>
          </a:xfrm>
          <a:prstGeom prst="rect">
            <a:avLst/>
          </a:prstGeom>
          <a:noFill/>
        </p:spPr>
        <p:txBody>
          <a:bodyPr wrap="square" rtlCol="0">
            <a:spAutoFit/>
          </a:bodyPr>
          <a:lstStyle/>
          <a:p>
            <a:endParaRPr lang="de-DE" sz="1800" dirty="0">
              <a:solidFill>
                <a:srgbClr val="000000"/>
              </a:solidFill>
            </a:endParaRP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1428099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35937012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DE" dirty="0"/>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37709869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DE" dirty="0"/>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461661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3855282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27317793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96868" y="414338"/>
            <a:ext cx="2758017" cy="5529262"/>
          </a:xfrm>
        </p:spPr>
        <p:txBody>
          <a:bodyPr vert="eaVert"/>
          <a:lstStyle/>
          <a:p>
            <a:r>
              <a:rPr lang="de-DE"/>
              <a:t>Mastertitelformat bearbeiten</a:t>
            </a:r>
            <a:endParaRPr lang="de-DE" dirty="0"/>
          </a:p>
        </p:txBody>
      </p:sp>
      <p:sp>
        <p:nvSpPr>
          <p:cNvPr id="3" name="Vertikaler Textplatzhalter 2"/>
          <p:cNvSpPr>
            <a:spLocks noGrp="1"/>
          </p:cNvSpPr>
          <p:nvPr>
            <p:ph type="body" orient="vert" idx="1"/>
          </p:nvPr>
        </p:nvSpPr>
        <p:spPr>
          <a:xfrm>
            <a:off x="520701" y="414338"/>
            <a:ext cx="8072967" cy="552926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9639582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9"/>
            <a:ext cx="11034184" cy="898525"/>
          </a:xfrm>
        </p:spPr>
        <p:txBody>
          <a:bodyPr/>
          <a:lstStyle/>
          <a:p>
            <a:r>
              <a:rPr lang="de-DE"/>
              <a:t>Mastertitelformat bearbeiten</a:t>
            </a:r>
            <a:endParaRPr lang="de-DE" dirty="0"/>
          </a:p>
        </p:txBody>
      </p:sp>
      <p:sp>
        <p:nvSpPr>
          <p:cNvPr id="3" name="Tabellenplatzhalter 2"/>
          <p:cNvSpPr>
            <a:spLocks noGrp="1"/>
          </p:cNvSpPr>
          <p:nvPr>
            <p:ph type="tbl" idx="1"/>
          </p:nvPr>
        </p:nvSpPr>
        <p:spPr>
          <a:xfrm>
            <a:off x="520700" y="1312863"/>
            <a:ext cx="11034184" cy="4630737"/>
          </a:xfrm>
        </p:spPr>
        <p:txBody>
          <a:bodyPr/>
          <a:lstStyle/>
          <a:p>
            <a:pPr lvl="0"/>
            <a:r>
              <a:rPr lang="de-DE" noProof="0"/>
              <a:t>Tabelle durch Klicken auf Symbol hinzufügen</a:t>
            </a:r>
            <a:endParaRPr lang="de-DE" noProof="0" dirty="0"/>
          </a:p>
        </p:txBody>
      </p:sp>
      <p:sp>
        <p:nvSpPr>
          <p:cNvPr id="4"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3141234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DE" dirty="0"/>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107290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DE" dirty="0"/>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Box 4"/>
          <p:cNvSpPr txBox="1">
            <a:spLocks noChangeArrowheads="1"/>
          </p:cNvSpPr>
          <p:nvPr userDrawn="1"/>
        </p:nvSpPr>
        <p:spPr bwMode="auto">
          <a:xfrm>
            <a:off x="422594" y="6554759"/>
            <a:ext cx="2564761" cy="14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spAutoFit/>
          </a:bodyPr>
          <a:lstStyle>
            <a:lvl1pPr>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1pPr>
            <a:lvl2pPr marL="742950" indent="-28575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2pPr>
            <a:lvl3pPr marL="11430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3pPr>
            <a:lvl4pPr marL="16002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4pPr>
            <a:lvl5pPr marL="2057400" indent="-228600">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buFont typeface="Times" panose="02020603050405020304" pitchFamily="18" charset="0"/>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buFontTx/>
              <a:buNone/>
              <a:defRPr/>
            </a:pPr>
            <a:r>
              <a:rPr lang="de-DE" altLang="de-DE" sz="700" b="0" dirty="0" smtClean="0"/>
              <a:t>Borderstep Institut</a:t>
            </a:r>
            <a:r>
              <a:rPr lang="de-DE" altLang="de-DE" sz="700" b="0" baseline="0" dirty="0" smtClean="0"/>
              <a:t> für Nachhaltigkeit und Innovation | ©2021</a:t>
            </a:r>
            <a:endParaRPr lang="de-DE" altLang="de-DE" sz="700" b="0"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156" y="6365219"/>
            <a:ext cx="541734" cy="189540"/>
          </a:xfrm>
          <a:prstGeom prst="rect">
            <a:avLst/>
          </a:prstGeom>
        </p:spPr>
      </p:pic>
    </p:spTree>
    <p:extLst>
      <p:ext uri="{BB962C8B-B14F-4D97-AF65-F5344CB8AC3E}">
        <p14:creationId xmlns:p14="http://schemas.microsoft.com/office/powerpoint/2010/main" val="3819213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1163301" y="6197601"/>
            <a:ext cx="596900" cy="188913"/>
          </a:xfrm>
          <a:prstGeom prst="rect">
            <a:avLst/>
          </a:prstGeom>
          <a:noFill/>
          <a:ln w="9525">
            <a:noFill/>
            <a:miter lim="800000"/>
            <a:headEnd/>
            <a:tailEnd/>
          </a:ln>
          <a:effectLst/>
        </p:spPr>
        <p:txBody>
          <a:bodyPr lIns="80147" tIns="40074" rIns="80147" bIns="40074">
            <a:spAutoFit/>
          </a:bodyPr>
          <a:lstStyle>
            <a:lvl1pPr eaLnBrk="0" hangingPunct="0">
              <a:defRPr sz="1400" b="1">
                <a:solidFill>
                  <a:schemeClr val="tx1"/>
                </a:solidFill>
                <a:latin typeface="Arial" panose="020B0604020202020204" pitchFamily="34" charset="0"/>
                <a:ea typeface="MS PGothic" panose="020B0600070205080204" pitchFamily="34" charset="-128"/>
              </a:defRPr>
            </a:lvl1pPr>
            <a:lvl2pPr marL="37931725" indent="-37474525" eaLnBrk="0" hangingPunct="0">
              <a:defRPr sz="1400" b="1">
                <a:solidFill>
                  <a:schemeClr val="tx1"/>
                </a:solidFill>
                <a:latin typeface="Arial" panose="020B0604020202020204" pitchFamily="34" charset="0"/>
                <a:ea typeface="MS PGothic" panose="020B0600070205080204" pitchFamily="34" charset="-128"/>
              </a:defRPr>
            </a:lvl2pPr>
            <a:lvl3pPr eaLnBrk="0" hangingPunct="0">
              <a:defRPr sz="1400" b="1">
                <a:solidFill>
                  <a:schemeClr val="tx1"/>
                </a:solidFill>
                <a:latin typeface="Arial" panose="020B0604020202020204" pitchFamily="34" charset="0"/>
                <a:ea typeface="MS PGothic" panose="020B0600070205080204" pitchFamily="34" charset="-128"/>
              </a:defRPr>
            </a:lvl3pPr>
            <a:lvl4pPr eaLnBrk="0" hangingPunct="0">
              <a:defRPr sz="1400" b="1">
                <a:solidFill>
                  <a:schemeClr val="tx1"/>
                </a:solidFill>
                <a:latin typeface="Arial" panose="020B0604020202020204" pitchFamily="34" charset="0"/>
                <a:ea typeface="MS PGothic" panose="020B0600070205080204" pitchFamily="34" charset="-128"/>
              </a:defRPr>
            </a:lvl4pPr>
            <a:lvl5pPr eaLnBrk="0" hangingPunct="0">
              <a:defRPr sz="1400" b="1">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de-DE" altLang="de-DE" sz="700" b="0" dirty="0"/>
          </a:p>
        </p:txBody>
      </p:sp>
      <p:sp>
        <p:nvSpPr>
          <p:cNvPr id="1029" name="Rectangle 5"/>
          <p:cNvSpPr>
            <a:spLocks noGrp="1" noChangeArrowheads="1"/>
          </p:cNvSpPr>
          <p:nvPr>
            <p:ph type="body" idx="1"/>
          </p:nvPr>
        </p:nvSpPr>
        <p:spPr bwMode="auto">
          <a:xfrm>
            <a:off x="520700" y="1312863"/>
            <a:ext cx="11034184"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30" name="Rectangle 6"/>
          <p:cNvSpPr>
            <a:spLocks noGrp="1" noChangeArrowheads="1"/>
          </p:cNvSpPr>
          <p:nvPr>
            <p:ph type="title"/>
          </p:nvPr>
        </p:nvSpPr>
        <p:spPr bwMode="auto">
          <a:xfrm>
            <a:off x="520700" y="414339"/>
            <a:ext cx="11034184"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Mastertitelformat bearbeiten</a:t>
            </a:r>
          </a:p>
        </p:txBody>
      </p:sp>
    </p:spTree>
    <p:extLst>
      <p:ext uri="{BB962C8B-B14F-4D97-AF65-F5344CB8AC3E}">
        <p14:creationId xmlns:p14="http://schemas.microsoft.com/office/powerpoint/2010/main" val="22839476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1pPr>
      <a:lvl2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2pPr>
      <a:lvl3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3pPr>
      <a:lvl4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4pPr>
      <a:lvl5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5pPr>
      <a:lvl6pPr marL="457200" algn="l" rtl="0" eaLnBrk="1" fontAlgn="base" hangingPunct="1">
        <a:spcBef>
          <a:spcPct val="0"/>
        </a:spcBef>
        <a:spcAft>
          <a:spcPct val="0"/>
        </a:spcAft>
        <a:defRPr sz="2500">
          <a:solidFill>
            <a:schemeClr val="tx2"/>
          </a:solidFill>
          <a:latin typeface="Arial" charset="0"/>
        </a:defRPr>
      </a:lvl6pPr>
      <a:lvl7pPr marL="914400" algn="l" rtl="0" eaLnBrk="1" fontAlgn="base" hangingPunct="1">
        <a:spcBef>
          <a:spcPct val="0"/>
        </a:spcBef>
        <a:spcAft>
          <a:spcPct val="0"/>
        </a:spcAft>
        <a:defRPr sz="2500">
          <a:solidFill>
            <a:schemeClr val="tx2"/>
          </a:solidFill>
          <a:latin typeface="Arial" charset="0"/>
        </a:defRPr>
      </a:lvl7pPr>
      <a:lvl8pPr marL="1371600" algn="l" rtl="0" eaLnBrk="1" fontAlgn="base" hangingPunct="1">
        <a:spcBef>
          <a:spcPct val="0"/>
        </a:spcBef>
        <a:spcAft>
          <a:spcPct val="0"/>
        </a:spcAft>
        <a:defRPr sz="2500">
          <a:solidFill>
            <a:schemeClr val="tx2"/>
          </a:solidFill>
          <a:latin typeface="Arial" charset="0"/>
        </a:defRPr>
      </a:lvl8pPr>
      <a:lvl9pPr marL="1828800" algn="l" rtl="0" eaLnBrk="1" fontAlgn="base" hangingPunct="1">
        <a:spcBef>
          <a:spcPct val="0"/>
        </a:spcBef>
        <a:spcAft>
          <a:spcPct val="0"/>
        </a:spcAft>
        <a:defRPr sz="25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1163301" y="6197601"/>
            <a:ext cx="596900" cy="188913"/>
          </a:xfrm>
          <a:prstGeom prst="rect">
            <a:avLst/>
          </a:prstGeom>
          <a:noFill/>
          <a:ln w="9525">
            <a:noFill/>
            <a:miter lim="800000"/>
            <a:headEnd/>
            <a:tailEnd/>
          </a:ln>
          <a:effectLst/>
        </p:spPr>
        <p:txBody>
          <a:bodyPr lIns="80147" tIns="40074" rIns="80147" bIns="40074">
            <a:spAutoFit/>
          </a:bodyPr>
          <a:lstStyle>
            <a:lvl1pPr eaLnBrk="0" hangingPunct="0">
              <a:defRPr sz="1400" b="1">
                <a:solidFill>
                  <a:schemeClr val="tx1"/>
                </a:solidFill>
                <a:latin typeface="Arial" panose="020B0604020202020204" pitchFamily="34" charset="0"/>
                <a:ea typeface="MS PGothic" panose="020B0600070205080204" pitchFamily="34" charset="-128"/>
              </a:defRPr>
            </a:lvl1pPr>
            <a:lvl2pPr marL="37931725" indent="-37474525" eaLnBrk="0" hangingPunct="0">
              <a:defRPr sz="1400" b="1">
                <a:solidFill>
                  <a:schemeClr val="tx1"/>
                </a:solidFill>
                <a:latin typeface="Arial" panose="020B0604020202020204" pitchFamily="34" charset="0"/>
                <a:ea typeface="MS PGothic" panose="020B0600070205080204" pitchFamily="34" charset="-128"/>
              </a:defRPr>
            </a:lvl2pPr>
            <a:lvl3pPr eaLnBrk="0" hangingPunct="0">
              <a:defRPr sz="1400" b="1">
                <a:solidFill>
                  <a:schemeClr val="tx1"/>
                </a:solidFill>
                <a:latin typeface="Arial" panose="020B0604020202020204" pitchFamily="34" charset="0"/>
                <a:ea typeface="MS PGothic" panose="020B0600070205080204" pitchFamily="34" charset="-128"/>
              </a:defRPr>
            </a:lvl3pPr>
            <a:lvl4pPr eaLnBrk="0" hangingPunct="0">
              <a:defRPr sz="1400" b="1">
                <a:solidFill>
                  <a:schemeClr val="tx1"/>
                </a:solidFill>
                <a:latin typeface="Arial" panose="020B0604020202020204" pitchFamily="34" charset="0"/>
                <a:ea typeface="MS PGothic" panose="020B0600070205080204" pitchFamily="34" charset="-128"/>
              </a:defRPr>
            </a:lvl4pPr>
            <a:lvl5pPr eaLnBrk="0" hangingPunct="0">
              <a:defRPr sz="1400" b="1">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de-DE" altLang="de-DE" sz="700" b="0" dirty="0">
              <a:solidFill>
                <a:srgbClr val="000000"/>
              </a:solidFill>
            </a:endParaRPr>
          </a:p>
        </p:txBody>
      </p:sp>
      <p:sp>
        <p:nvSpPr>
          <p:cNvPr id="1029" name="Rectangle 5"/>
          <p:cNvSpPr>
            <a:spLocks noGrp="1" noChangeArrowheads="1"/>
          </p:cNvSpPr>
          <p:nvPr>
            <p:ph type="body" idx="1"/>
          </p:nvPr>
        </p:nvSpPr>
        <p:spPr bwMode="auto">
          <a:xfrm>
            <a:off x="520700" y="1312863"/>
            <a:ext cx="11034184"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30" name="Rectangle 6"/>
          <p:cNvSpPr>
            <a:spLocks noGrp="1" noChangeArrowheads="1"/>
          </p:cNvSpPr>
          <p:nvPr>
            <p:ph type="title"/>
          </p:nvPr>
        </p:nvSpPr>
        <p:spPr bwMode="auto">
          <a:xfrm>
            <a:off x="520700" y="414339"/>
            <a:ext cx="11034184"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Mastertitelformat bearbeiten</a:t>
            </a:r>
          </a:p>
        </p:txBody>
      </p:sp>
    </p:spTree>
    <p:extLst>
      <p:ext uri="{BB962C8B-B14F-4D97-AF65-F5344CB8AC3E}">
        <p14:creationId xmlns:p14="http://schemas.microsoft.com/office/powerpoint/2010/main" val="351830779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1pPr>
      <a:lvl2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2pPr>
      <a:lvl3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3pPr>
      <a:lvl4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4pPr>
      <a:lvl5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5pPr>
      <a:lvl6pPr marL="457200" algn="l" rtl="0" eaLnBrk="1" fontAlgn="base" hangingPunct="1">
        <a:spcBef>
          <a:spcPct val="0"/>
        </a:spcBef>
        <a:spcAft>
          <a:spcPct val="0"/>
        </a:spcAft>
        <a:defRPr sz="2500">
          <a:solidFill>
            <a:schemeClr val="tx2"/>
          </a:solidFill>
          <a:latin typeface="Arial" charset="0"/>
        </a:defRPr>
      </a:lvl6pPr>
      <a:lvl7pPr marL="914400" algn="l" rtl="0" eaLnBrk="1" fontAlgn="base" hangingPunct="1">
        <a:spcBef>
          <a:spcPct val="0"/>
        </a:spcBef>
        <a:spcAft>
          <a:spcPct val="0"/>
        </a:spcAft>
        <a:defRPr sz="2500">
          <a:solidFill>
            <a:schemeClr val="tx2"/>
          </a:solidFill>
          <a:latin typeface="Arial" charset="0"/>
        </a:defRPr>
      </a:lvl7pPr>
      <a:lvl8pPr marL="1371600" algn="l" rtl="0" eaLnBrk="1" fontAlgn="base" hangingPunct="1">
        <a:spcBef>
          <a:spcPct val="0"/>
        </a:spcBef>
        <a:spcAft>
          <a:spcPct val="0"/>
        </a:spcAft>
        <a:defRPr sz="2500">
          <a:solidFill>
            <a:schemeClr val="tx2"/>
          </a:solidFill>
          <a:latin typeface="Arial" charset="0"/>
        </a:defRPr>
      </a:lvl8pPr>
      <a:lvl9pPr marL="1828800" algn="l" rtl="0" eaLnBrk="1" fontAlgn="base" hangingPunct="1">
        <a:spcBef>
          <a:spcPct val="0"/>
        </a:spcBef>
        <a:spcAft>
          <a:spcPct val="0"/>
        </a:spcAft>
        <a:defRPr sz="25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1163301" y="6197601"/>
            <a:ext cx="596900" cy="188913"/>
          </a:xfrm>
          <a:prstGeom prst="rect">
            <a:avLst/>
          </a:prstGeom>
          <a:noFill/>
          <a:ln w="9525">
            <a:noFill/>
            <a:miter lim="800000"/>
            <a:headEnd/>
            <a:tailEnd/>
          </a:ln>
          <a:effectLst/>
        </p:spPr>
        <p:txBody>
          <a:bodyPr lIns="80147" tIns="40074" rIns="80147" bIns="40074">
            <a:spAutoFit/>
          </a:bodyPr>
          <a:lstStyle>
            <a:lvl1pPr eaLnBrk="0" hangingPunct="0">
              <a:defRPr sz="1400" b="1">
                <a:solidFill>
                  <a:schemeClr val="tx1"/>
                </a:solidFill>
                <a:latin typeface="Arial" panose="020B0604020202020204" pitchFamily="34" charset="0"/>
                <a:ea typeface="MS PGothic" panose="020B0600070205080204" pitchFamily="34" charset="-128"/>
              </a:defRPr>
            </a:lvl1pPr>
            <a:lvl2pPr marL="37931725" indent="-37474525" eaLnBrk="0" hangingPunct="0">
              <a:defRPr sz="1400" b="1">
                <a:solidFill>
                  <a:schemeClr val="tx1"/>
                </a:solidFill>
                <a:latin typeface="Arial" panose="020B0604020202020204" pitchFamily="34" charset="0"/>
                <a:ea typeface="MS PGothic" panose="020B0600070205080204" pitchFamily="34" charset="-128"/>
              </a:defRPr>
            </a:lvl2pPr>
            <a:lvl3pPr eaLnBrk="0" hangingPunct="0">
              <a:defRPr sz="1400" b="1">
                <a:solidFill>
                  <a:schemeClr val="tx1"/>
                </a:solidFill>
                <a:latin typeface="Arial" panose="020B0604020202020204" pitchFamily="34" charset="0"/>
                <a:ea typeface="MS PGothic" panose="020B0600070205080204" pitchFamily="34" charset="-128"/>
              </a:defRPr>
            </a:lvl3pPr>
            <a:lvl4pPr eaLnBrk="0" hangingPunct="0">
              <a:defRPr sz="1400" b="1">
                <a:solidFill>
                  <a:schemeClr val="tx1"/>
                </a:solidFill>
                <a:latin typeface="Arial" panose="020B0604020202020204" pitchFamily="34" charset="0"/>
                <a:ea typeface="MS PGothic" panose="020B0600070205080204" pitchFamily="34" charset="-128"/>
              </a:defRPr>
            </a:lvl4pPr>
            <a:lvl5pPr eaLnBrk="0" hangingPunct="0">
              <a:defRPr sz="1400" b="1">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de-DE" altLang="de-DE" sz="700" b="0" dirty="0">
              <a:solidFill>
                <a:srgbClr val="000000"/>
              </a:solidFill>
            </a:endParaRPr>
          </a:p>
        </p:txBody>
      </p:sp>
      <p:sp>
        <p:nvSpPr>
          <p:cNvPr id="1029" name="Rectangle 5"/>
          <p:cNvSpPr>
            <a:spLocks noGrp="1" noChangeArrowheads="1"/>
          </p:cNvSpPr>
          <p:nvPr>
            <p:ph type="body" idx="1"/>
          </p:nvPr>
        </p:nvSpPr>
        <p:spPr bwMode="auto">
          <a:xfrm>
            <a:off x="520700" y="1312863"/>
            <a:ext cx="11034184"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30" name="Rectangle 6"/>
          <p:cNvSpPr>
            <a:spLocks noGrp="1" noChangeArrowheads="1"/>
          </p:cNvSpPr>
          <p:nvPr>
            <p:ph type="title"/>
          </p:nvPr>
        </p:nvSpPr>
        <p:spPr bwMode="auto">
          <a:xfrm>
            <a:off x="520700" y="414339"/>
            <a:ext cx="11034184"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Mastertitelformat bearbeiten</a:t>
            </a:r>
          </a:p>
        </p:txBody>
      </p:sp>
    </p:spTree>
    <p:extLst>
      <p:ext uri="{BB962C8B-B14F-4D97-AF65-F5344CB8AC3E}">
        <p14:creationId xmlns:p14="http://schemas.microsoft.com/office/powerpoint/2010/main" val="409748921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1pPr>
      <a:lvl2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2pPr>
      <a:lvl3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3pPr>
      <a:lvl4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4pPr>
      <a:lvl5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5pPr>
      <a:lvl6pPr marL="457200" algn="l" rtl="0" eaLnBrk="1" fontAlgn="base" hangingPunct="1">
        <a:spcBef>
          <a:spcPct val="0"/>
        </a:spcBef>
        <a:spcAft>
          <a:spcPct val="0"/>
        </a:spcAft>
        <a:defRPr sz="2500">
          <a:solidFill>
            <a:schemeClr val="tx2"/>
          </a:solidFill>
          <a:latin typeface="Arial" charset="0"/>
        </a:defRPr>
      </a:lvl6pPr>
      <a:lvl7pPr marL="914400" algn="l" rtl="0" eaLnBrk="1" fontAlgn="base" hangingPunct="1">
        <a:spcBef>
          <a:spcPct val="0"/>
        </a:spcBef>
        <a:spcAft>
          <a:spcPct val="0"/>
        </a:spcAft>
        <a:defRPr sz="2500">
          <a:solidFill>
            <a:schemeClr val="tx2"/>
          </a:solidFill>
          <a:latin typeface="Arial" charset="0"/>
        </a:defRPr>
      </a:lvl7pPr>
      <a:lvl8pPr marL="1371600" algn="l" rtl="0" eaLnBrk="1" fontAlgn="base" hangingPunct="1">
        <a:spcBef>
          <a:spcPct val="0"/>
        </a:spcBef>
        <a:spcAft>
          <a:spcPct val="0"/>
        </a:spcAft>
        <a:defRPr sz="2500">
          <a:solidFill>
            <a:schemeClr val="tx2"/>
          </a:solidFill>
          <a:latin typeface="Arial" charset="0"/>
        </a:defRPr>
      </a:lvl8pPr>
      <a:lvl9pPr marL="1828800" algn="l" rtl="0" eaLnBrk="1" fontAlgn="base" hangingPunct="1">
        <a:spcBef>
          <a:spcPct val="0"/>
        </a:spcBef>
        <a:spcAft>
          <a:spcPct val="0"/>
        </a:spcAft>
        <a:defRPr sz="25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1163301" y="6197601"/>
            <a:ext cx="596900" cy="188913"/>
          </a:xfrm>
          <a:prstGeom prst="rect">
            <a:avLst/>
          </a:prstGeom>
          <a:noFill/>
          <a:ln w="9525">
            <a:noFill/>
            <a:miter lim="800000"/>
            <a:headEnd/>
            <a:tailEnd/>
          </a:ln>
          <a:effectLst/>
        </p:spPr>
        <p:txBody>
          <a:bodyPr lIns="80147" tIns="40074" rIns="80147" bIns="40074">
            <a:spAutoFit/>
          </a:bodyPr>
          <a:lstStyle>
            <a:lvl1pPr eaLnBrk="0" hangingPunct="0">
              <a:defRPr sz="1400" b="1">
                <a:solidFill>
                  <a:schemeClr val="tx1"/>
                </a:solidFill>
                <a:latin typeface="Arial" panose="020B0604020202020204" pitchFamily="34" charset="0"/>
                <a:ea typeface="MS PGothic" panose="020B0600070205080204" pitchFamily="34" charset="-128"/>
              </a:defRPr>
            </a:lvl1pPr>
            <a:lvl2pPr marL="37931725" indent="-37474525" eaLnBrk="0" hangingPunct="0">
              <a:defRPr sz="1400" b="1">
                <a:solidFill>
                  <a:schemeClr val="tx1"/>
                </a:solidFill>
                <a:latin typeface="Arial" panose="020B0604020202020204" pitchFamily="34" charset="0"/>
                <a:ea typeface="MS PGothic" panose="020B0600070205080204" pitchFamily="34" charset="-128"/>
              </a:defRPr>
            </a:lvl2pPr>
            <a:lvl3pPr eaLnBrk="0" hangingPunct="0">
              <a:defRPr sz="1400" b="1">
                <a:solidFill>
                  <a:schemeClr val="tx1"/>
                </a:solidFill>
                <a:latin typeface="Arial" panose="020B0604020202020204" pitchFamily="34" charset="0"/>
                <a:ea typeface="MS PGothic" panose="020B0600070205080204" pitchFamily="34" charset="-128"/>
              </a:defRPr>
            </a:lvl3pPr>
            <a:lvl4pPr eaLnBrk="0" hangingPunct="0">
              <a:defRPr sz="1400" b="1">
                <a:solidFill>
                  <a:schemeClr val="tx1"/>
                </a:solidFill>
                <a:latin typeface="Arial" panose="020B0604020202020204" pitchFamily="34" charset="0"/>
                <a:ea typeface="MS PGothic" panose="020B0600070205080204" pitchFamily="34" charset="-128"/>
              </a:defRPr>
            </a:lvl4pPr>
            <a:lvl5pPr eaLnBrk="0" hangingPunct="0">
              <a:defRPr sz="1400" b="1">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de-DE" altLang="de-DE" sz="700" b="0" dirty="0">
              <a:solidFill>
                <a:srgbClr val="000000"/>
              </a:solidFill>
            </a:endParaRPr>
          </a:p>
        </p:txBody>
      </p:sp>
      <p:sp>
        <p:nvSpPr>
          <p:cNvPr id="1029" name="Rectangle 5"/>
          <p:cNvSpPr>
            <a:spLocks noGrp="1" noChangeArrowheads="1"/>
          </p:cNvSpPr>
          <p:nvPr>
            <p:ph type="body" idx="1"/>
          </p:nvPr>
        </p:nvSpPr>
        <p:spPr bwMode="auto">
          <a:xfrm>
            <a:off x="520700" y="1312863"/>
            <a:ext cx="11034184"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30" name="Rectangle 6"/>
          <p:cNvSpPr>
            <a:spLocks noGrp="1" noChangeArrowheads="1"/>
          </p:cNvSpPr>
          <p:nvPr>
            <p:ph type="title"/>
          </p:nvPr>
        </p:nvSpPr>
        <p:spPr bwMode="auto">
          <a:xfrm>
            <a:off x="520700" y="414339"/>
            <a:ext cx="11034184"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Mastertitelformat bearbeiten</a:t>
            </a:r>
          </a:p>
        </p:txBody>
      </p:sp>
    </p:spTree>
    <p:extLst>
      <p:ext uri="{BB962C8B-B14F-4D97-AF65-F5344CB8AC3E}">
        <p14:creationId xmlns:p14="http://schemas.microsoft.com/office/powerpoint/2010/main" val="175877198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1pPr>
      <a:lvl2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2pPr>
      <a:lvl3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3pPr>
      <a:lvl4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4pPr>
      <a:lvl5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5pPr>
      <a:lvl6pPr marL="457200" algn="l" rtl="0" eaLnBrk="1" fontAlgn="base" hangingPunct="1">
        <a:spcBef>
          <a:spcPct val="0"/>
        </a:spcBef>
        <a:spcAft>
          <a:spcPct val="0"/>
        </a:spcAft>
        <a:defRPr sz="2500">
          <a:solidFill>
            <a:schemeClr val="tx2"/>
          </a:solidFill>
          <a:latin typeface="Arial" charset="0"/>
        </a:defRPr>
      </a:lvl6pPr>
      <a:lvl7pPr marL="914400" algn="l" rtl="0" eaLnBrk="1" fontAlgn="base" hangingPunct="1">
        <a:spcBef>
          <a:spcPct val="0"/>
        </a:spcBef>
        <a:spcAft>
          <a:spcPct val="0"/>
        </a:spcAft>
        <a:defRPr sz="2500">
          <a:solidFill>
            <a:schemeClr val="tx2"/>
          </a:solidFill>
          <a:latin typeface="Arial" charset="0"/>
        </a:defRPr>
      </a:lvl7pPr>
      <a:lvl8pPr marL="1371600" algn="l" rtl="0" eaLnBrk="1" fontAlgn="base" hangingPunct="1">
        <a:spcBef>
          <a:spcPct val="0"/>
        </a:spcBef>
        <a:spcAft>
          <a:spcPct val="0"/>
        </a:spcAft>
        <a:defRPr sz="2500">
          <a:solidFill>
            <a:schemeClr val="tx2"/>
          </a:solidFill>
          <a:latin typeface="Arial" charset="0"/>
        </a:defRPr>
      </a:lvl8pPr>
      <a:lvl9pPr marL="1828800" algn="l" rtl="0" eaLnBrk="1" fontAlgn="base" hangingPunct="1">
        <a:spcBef>
          <a:spcPct val="0"/>
        </a:spcBef>
        <a:spcAft>
          <a:spcPct val="0"/>
        </a:spcAft>
        <a:defRPr sz="25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1163301" y="6197601"/>
            <a:ext cx="596900" cy="188913"/>
          </a:xfrm>
          <a:prstGeom prst="rect">
            <a:avLst/>
          </a:prstGeom>
          <a:noFill/>
          <a:ln w="9525">
            <a:noFill/>
            <a:miter lim="800000"/>
            <a:headEnd/>
            <a:tailEnd/>
          </a:ln>
          <a:effectLst/>
        </p:spPr>
        <p:txBody>
          <a:bodyPr lIns="80147" tIns="40074" rIns="80147" bIns="40074">
            <a:spAutoFit/>
          </a:bodyPr>
          <a:lstStyle>
            <a:lvl1pPr eaLnBrk="0" hangingPunct="0">
              <a:defRPr sz="1400" b="1">
                <a:solidFill>
                  <a:schemeClr val="tx1"/>
                </a:solidFill>
                <a:latin typeface="Arial" panose="020B0604020202020204" pitchFamily="34" charset="0"/>
                <a:ea typeface="MS PGothic" panose="020B0600070205080204" pitchFamily="34" charset="-128"/>
              </a:defRPr>
            </a:lvl1pPr>
            <a:lvl2pPr marL="37931725" indent="-37474525" eaLnBrk="0" hangingPunct="0">
              <a:defRPr sz="1400" b="1">
                <a:solidFill>
                  <a:schemeClr val="tx1"/>
                </a:solidFill>
                <a:latin typeface="Arial" panose="020B0604020202020204" pitchFamily="34" charset="0"/>
                <a:ea typeface="MS PGothic" panose="020B0600070205080204" pitchFamily="34" charset="-128"/>
              </a:defRPr>
            </a:lvl2pPr>
            <a:lvl3pPr eaLnBrk="0" hangingPunct="0">
              <a:defRPr sz="1400" b="1">
                <a:solidFill>
                  <a:schemeClr val="tx1"/>
                </a:solidFill>
                <a:latin typeface="Arial" panose="020B0604020202020204" pitchFamily="34" charset="0"/>
                <a:ea typeface="MS PGothic" panose="020B0600070205080204" pitchFamily="34" charset="-128"/>
              </a:defRPr>
            </a:lvl3pPr>
            <a:lvl4pPr eaLnBrk="0" hangingPunct="0">
              <a:defRPr sz="1400" b="1">
                <a:solidFill>
                  <a:schemeClr val="tx1"/>
                </a:solidFill>
                <a:latin typeface="Arial" panose="020B0604020202020204" pitchFamily="34" charset="0"/>
                <a:ea typeface="MS PGothic" panose="020B0600070205080204" pitchFamily="34" charset="-128"/>
              </a:defRPr>
            </a:lvl4pPr>
            <a:lvl5pPr eaLnBrk="0" hangingPunct="0">
              <a:defRPr sz="1400" b="1">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de-DE" altLang="de-DE" sz="700" b="0" dirty="0">
              <a:solidFill>
                <a:srgbClr val="000000"/>
              </a:solidFill>
            </a:endParaRPr>
          </a:p>
        </p:txBody>
      </p:sp>
      <p:sp>
        <p:nvSpPr>
          <p:cNvPr id="1029" name="Rectangle 5"/>
          <p:cNvSpPr>
            <a:spLocks noGrp="1" noChangeArrowheads="1"/>
          </p:cNvSpPr>
          <p:nvPr>
            <p:ph type="body" idx="1"/>
          </p:nvPr>
        </p:nvSpPr>
        <p:spPr bwMode="auto">
          <a:xfrm>
            <a:off x="520700" y="1312863"/>
            <a:ext cx="11034184"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30" name="Rectangle 6"/>
          <p:cNvSpPr>
            <a:spLocks noGrp="1" noChangeArrowheads="1"/>
          </p:cNvSpPr>
          <p:nvPr>
            <p:ph type="title"/>
          </p:nvPr>
        </p:nvSpPr>
        <p:spPr bwMode="auto">
          <a:xfrm>
            <a:off x="520700" y="414339"/>
            <a:ext cx="11034184"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Mastertitelformat bearbeiten</a:t>
            </a:r>
          </a:p>
        </p:txBody>
      </p:sp>
    </p:spTree>
    <p:extLst>
      <p:ext uri="{BB962C8B-B14F-4D97-AF65-F5344CB8AC3E}">
        <p14:creationId xmlns:p14="http://schemas.microsoft.com/office/powerpoint/2010/main" val="138861672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1pPr>
      <a:lvl2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2pPr>
      <a:lvl3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3pPr>
      <a:lvl4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4pPr>
      <a:lvl5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5pPr>
      <a:lvl6pPr marL="457200" algn="l" rtl="0" eaLnBrk="1" fontAlgn="base" hangingPunct="1">
        <a:spcBef>
          <a:spcPct val="0"/>
        </a:spcBef>
        <a:spcAft>
          <a:spcPct val="0"/>
        </a:spcAft>
        <a:defRPr sz="2500">
          <a:solidFill>
            <a:schemeClr val="tx2"/>
          </a:solidFill>
          <a:latin typeface="Arial" charset="0"/>
        </a:defRPr>
      </a:lvl6pPr>
      <a:lvl7pPr marL="914400" algn="l" rtl="0" eaLnBrk="1" fontAlgn="base" hangingPunct="1">
        <a:spcBef>
          <a:spcPct val="0"/>
        </a:spcBef>
        <a:spcAft>
          <a:spcPct val="0"/>
        </a:spcAft>
        <a:defRPr sz="2500">
          <a:solidFill>
            <a:schemeClr val="tx2"/>
          </a:solidFill>
          <a:latin typeface="Arial" charset="0"/>
        </a:defRPr>
      </a:lvl7pPr>
      <a:lvl8pPr marL="1371600" algn="l" rtl="0" eaLnBrk="1" fontAlgn="base" hangingPunct="1">
        <a:spcBef>
          <a:spcPct val="0"/>
        </a:spcBef>
        <a:spcAft>
          <a:spcPct val="0"/>
        </a:spcAft>
        <a:defRPr sz="2500">
          <a:solidFill>
            <a:schemeClr val="tx2"/>
          </a:solidFill>
          <a:latin typeface="Arial" charset="0"/>
        </a:defRPr>
      </a:lvl8pPr>
      <a:lvl9pPr marL="1828800" algn="l" rtl="0" eaLnBrk="1" fontAlgn="base" hangingPunct="1">
        <a:spcBef>
          <a:spcPct val="0"/>
        </a:spcBef>
        <a:spcAft>
          <a:spcPct val="0"/>
        </a:spcAft>
        <a:defRPr sz="25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1163301" y="6197601"/>
            <a:ext cx="596900" cy="188913"/>
          </a:xfrm>
          <a:prstGeom prst="rect">
            <a:avLst/>
          </a:prstGeom>
          <a:noFill/>
          <a:ln w="9525">
            <a:noFill/>
            <a:miter lim="800000"/>
            <a:headEnd/>
            <a:tailEnd/>
          </a:ln>
          <a:effectLst/>
        </p:spPr>
        <p:txBody>
          <a:bodyPr lIns="80147" tIns="40074" rIns="80147" bIns="40074">
            <a:spAutoFit/>
          </a:bodyPr>
          <a:lstStyle>
            <a:lvl1pPr eaLnBrk="0" hangingPunct="0">
              <a:defRPr sz="1400" b="1">
                <a:solidFill>
                  <a:schemeClr val="tx1"/>
                </a:solidFill>
                <a:latin typeface="Arial" panose="020B0604020202020204" pitchFamily="34" charset="0"/>
                <a:ea typeface="MS PGothic" panose="020B0600070205080204" pitchFamily="34" charset="-128"/>
              </a:defRPr>
            </a:lvl1pPr>
            <a:lvl2pPr marL="37931725" indent="-37474525" eaLnBrk="0" hangingPunct="0">
              <a:defRPr sz="1400" b="1">
                <a:solidFill>
                  <a:schemeClr val="tx1"/>
                </a:solidFill>
                <a:latin typeface="Arial" panose="020B0604020202020204" pitchFamily="34" charset="0"/>
                <a:ea typeface="MS PGothic" panose="020B0600070205080204" pitchFamily="34" charset="-128"/>
              </a:defRPr>
            </a:lvl2pPr>
            <a:lvl3pPr eaLnBrk="0" hangingPunct="0">
              <a:defRPr sz="1400" b="1">
                <a:solidFill>
                  <a:schemeClr val="tx1"/>
                </a:solidFill>
                <a:latin typeface="Arial" panose="020B0604020202020204" pitchFamily="34" charset="0"/>
                <a:ea typeface="MS PGothic" panose="020B0600070205080204" pitchFamily="34" charset="-128"/>
              </a:defRPr>
            </a:lvl3pPr>
            <a:lvl4pPr eaLnBrk="0" hangingPunct="0">
              <a:defRPr sz="1400" b="1">
                <a:solidFill>
                  <a:schemeClr val="tx1"/>
                </a:solidFill>
                <a:latin typeface="Arial" panose="020B0604020202020204" pitchFamily="34" charset="0"/>
                <a:ea typeface="MS PGothic" panose="020B0600070205080204" pitchFamily="34" charset="-128"/>
              </a:defRPr>
            </a:lvl4pPr>
            <a:lvl5pPr eaLnBrk="0" hangingPunct="0">
              <a:defRPr sz="1400" b="1">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1400" b="1">
                <a:solidFill>
                  <a:schemeClr val="tx1"/>
                </a:solidFill>
                <a:latin typeface="Arial" panose="020B0604020202020204" pitchFamily="34" charset="0"/>
                <a:ea typeface="MS PGothic" panose="020B0600070205080204" pitchFamily="34" charset="-128"/>
              </a:defRPr>
            </a:lvl9pPr>
          </a:lstStyle>
          <a:p>
            <a:pPr eaLnBrk="1" hangingPunct="1">
              <a:spcBef>
                <a:spcPct val="50000"/>
              </a:spcBef>
              <a:defRPr/>
            </a:pPr>
            <a:endParaRPr lang="de-DE" altLang="de-DE" sz="700" b="0" dirty="0">
              <a:solidFill>
                <a:srgbClr val="000000"/>
              </a:solidFill>
            </a:endParaRPr>
          </a:p>
        </p:txBody>
      </p:sp>
      <p:sp>
        <p:nvSpPr>
          <p:cNvPr id="1029" name="Rectangle 5"/>
          <p:cNvSpPr>
            <a:spLocks noGrp="1" noChangeArrowheads="1"/>
          </p:cNvSpPr>
          <p:nvPr>
            <p:ph type="body" idx="1"/>
          </p:nvPr>
        </p:nvSpPr>
        <p:spPr bwMode="auto">
          <a:xfrm>
            <a:off x="520700" y="1312863"/>
            <a:ext cx="11034184"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Mastertextformat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30" name="Rectangle 6"/>
          <p:cNvSpPr>
            <a:spLocks noGrp="1" noChangeArrowheads="1"/>
          </p:cNvSpPr>
          <p:nvPr>
            <p:ph type="title"/>
          </p:nvPr>
        </p:nvSpPr>
        <p:spPr bwMode="auto">
          <a:xfrm>
            <a:off x="520700" y="414339"/>
            <a:ext cx="11034184"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p>
            <a:pPr lvl="0"/>
            <a:r>
              <a:rPr lang="de-DE" altLang="de-DE" dirty="0"/>
              <a:t>Mastertitelformat bearbeiten</a:t>
            </a:r>
          </a:p>
        </p:txBody>
      </p:sp>
    </p:spTree>
    <p:extLst>
      <p:ext uri="{BB962C8B-B14F-4D97-AF65-F5344CB8AC3E}">
        <p14:creationId xmlns:p14="http://schemas.microsoft.com/office/powerpoint/2010/main" val="310891321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hdr="0" ftr="0" dt="0"/>
  <p:txStyles>
    <p:titleStyle>
      <a:lvl1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1pPr>
      <a:lvl2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2pPr>
      <a:lvl3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3pPr>
      <a:lvl4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4pPr>
      <a:lvl5pPr algn="l" rtl="0" eaLnBrk="1" fontAlgn="base" hangingPunct="1">
        <a:spcBef>
          <a:spcPct val="0"/>
        </a:spcBef>
        <a:spcAft>
          <a:spcPct val="0"/>
        </a:spcAft>
        <a:defRPr sz="2500">
          <a:solidFill>
            <a:schemeClr val="tx2"/>
          </a:solidFill>
          <a:latin typeface="Calibri" panose="020F0502020204030204" pitchFamily="34" charset="0"/>
          <a:ea typeface="MS PGothic" pitchFamily="34" charset="-128"/>
          <a:cs typeface="Calibri" panose="020F0502020204030204" pitchFamily="34" charset="0"/>
        </a:defRPr>
      </a:lvl5pPr>
      <a:lvl6pPr marL="457200" algn="l" rtl="0" eaLnBrk="1" fontAlgn="base" hangingPunct="1">
        <a:spcBef>
          <a:spcPct val="0"/>
        </a:spcBef>
        <a:spcAft>
          <a:spcPct val="0"/>
        </a:spcAft>
        <a:defRPr sz="2500">
          <a:solidFill>
            <a:schemeClr val="tx2"/>
          </a:solidFill>
          <a:latin typeface="Arial" charset="0"/>
        </a:defRPr>
      </a:lvl6pPr>
      <a:lvl7pPr marL="914400" algn="l" rtl="0" eaLnBrk="1" fontAlgn="base" hangingPunct="1">
        <a:spcBef>
          <a:spcPct val="0"/>
        </a:spcBef>
        <a:spcAft>
          <a:spcPct val="0"/>
        </a:spcAft>
        <a:defRPr sz="2500">
          <a:solidFill>
            <a:schemeClr val="tx2"/>
          </a:solidFill>
          <a:latin typeface="Arial" charset="0"/>
        </a:defRPr>
      </a:lvl7pPr>
      <a:lvl8pPr marL="1371600" algn="l" rtl="0" eaLnBrk="1" fontAlgn="base" hangingPunct="1">
        <a:spcBef>
          <a:spcPct val="0"/>
        </a:spcBef>
        <a:spcAft>
          <a:spcPct val="0"/>
        </a:spcAft>
        <a:defRPr sz="2500">
          <a:solidFill>
            <a:schemeClr val="tx2"/>
          </a:solidFill>
          <a:latin typeface="Arial" charset="0"/>
        </a:defRPr>
      </a:lvl8pPr>
      <a:lvl9pPr marL="1828800" algn="l" rtl="0" eaLnBrk="1" fontAlgn="base" hangingPunct="1">
        <a:spcBef>
          <a:spcPct val="0"/>
        </a:spcBef>
        <a:spcAft>
          <a:spcPct val="0"/>
        </a:spcAft>
        <a:defRPr sz="2500">
          <a:solidFill>
            <a:schemeClr val="tx2"/>
          </a:solidFill>
          <a:latin typeface="Arial" charset="0"/>
        </a:defRPr>
      </a:lvl9pPr>
    </p:titleStyle>
    <p:body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23.png"/><Relationship Id="rId5" Type="http://schemas.openxmlformats.org/officeDocument/2006/relationships/image" Target="../media/image13.png"/><Relationship Id="rId10"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0.png"/><Relationship Id="rId7"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22.png"/><Relationship Id="rId4" Type="http://schemas.openxmlformats.org/officeDocument/2006/relationships/image" Target="../media/image13.png"/><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3" Type="http://schemas.openxmlformats.org/officeDocument/2006/relationships/hyperlink" Target="https://www.flaticon.com/authors/freepik" TargetMode="External"/><Relationship Id="rId2" Type="http://schemas.openxmlformats.org/officeDocument/2006/relationships/hyperlink" Target="https://www.flaticon.com/authors/eucalyp" TargetMode="External"/><Relationship Id="rId1" Type="http://schemas.openxmlformats.org/officeDocument/2006/relationships/slideLayout" Target="../slideLayouts/slideLayout50.xml"/><Relationship Id="rId5" Type="http://schemas.openxmlformats.org/officeDocument/2006/relationships/hyperlink" Target="http://www.pexels.com/" TargetMode="External"/><Relationship Id="rId4" Type="http://schemas.openxmlformats.org/officeDocument/2006/relationships/hyperlink" Target="http://www.flaticon.com/"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51.xml.rels><?xml version="1.0" encoding="UTF-8" standalone="yes"?>
<Relationships xmlns="http://schemas.openxmlformats.org/package/2006/relationships"><Relationship Id="rId2" Type="http://schemas.openxmlformats.org/officeDocument/2006/relationships/hyperlink" Target="http://nancybocken.com/wp-content/uploads/2016/10/Guide-for-facilitators_VM-tool_English.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s://www.emerald.com/insight/content/doi/10.1108/CG-06-2013-0078/full/html#idm45722726461376"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emerald.com/insight/content/doi/10.1108/CG-06-2013-0078/full/html#idm45722726461376"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kano.plus/about-kano"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CFC4A31-D827-4EDD-B0A6-270F376613A0}"/>
              </a:ext>
            </a:extLst>
          </p:cNvPr>
          <p:cNvSpPr>
            <a:spLocks noGrp="1"/>
          </p:cNvSpPr>
          <p:nvPr>
            <p:ph type="ctrTitle"/>
          </p:nvPr>
        </p:nvSpPr>
        <p:spPr>
          <a:xfrm>
            <a:off x="914400" y="1393826"/>
            <a:ext cx="10767006" cy="4575174"/>
          </a:xfrm>
        </p:spPr>
        <p:txBody>
          <a:bodyPr/>
          <a:lstStyle/>
          <a:p>
            <a:r>
              <a:rPr lang="de-DE" sz="3600" b="1" dirty="0" smtClean="0"/>
              <a:t/>
            </a:r>
            <a:br>
              <a:rPr lang="de-DE" sz="3600" b="1" dirty="0" smtClean="0"/>
            </a:br>
            <a:r>
              <a:rPr lang="de-DE" sz="3600" b="1" dirty="0" smtClean="0"/>
              <a:t/>
            </a:r>
            <a:br>
              <a:rPr lang="de-DE" sz="3600" b="1" dirty="0" smtClean="0"/>
            </a:br>
            <a:r>
              <a:rPr lang="de-DE" sz="3600" b="1" dirty="0"/>
              <a:t/>
            </a:r>
            <a:br>
              <a:rPr lang="de-DE" sz="3600" b="1" dirty="0"/>
            </a:br>
            <a:r>
              <a:rPr lang="de-DE" sz="3600" b="1" dirty="0" err="1"/>
              <a:t>Sustainable</a:t>
            </a:r>
            <a:r>
              <a:rPr lang="de-DE" sz="3600" b="1" dirty="0"/>
              <a:t> Value Proposition Designer </a:t>
            </a:r>
            <a:r>
              <a:rPr lang="de-DE" sz="1600" b="1" dirty="0"/>
              <a:t/>
            </a:r>
            <a:br>
              <a:rPr lang="de-DE" sz="1600" b="1" dirty="0"/>
            </a:br>
            <a:r>
              <a:rPr lang="de-DE" sz="1600" dirty="0" smtClean="0"/>
              <a:t>_____________________</a:t>
            </a:r>
            <a:br>
              <a:rPr lang="de-DE" sz="1600" dirty="0" smtClean="0"/>
            </a:br>
            <a:r>
              <a:rPr lang="de-DE" sz="1600" dirty="0" smtClean="0"/>
              <a:t/>
            </a:r>
            <a:br>
              <a:rPr lang="de-DE" sz="1600" dirty="0" smtClean="0"/>
            </a:br>
            <a:r>
              <a:rPr lang="de-DE" sz="2400" dirty="0" smtClean="0">
                <a:solidFill>
                  <a:srgbClr val="000000"/>
                </a:solidFill>
              </a:rPr>
              <a:t>Workshop zur Erarbeitung einer Sustainable Value Proposition</a:t>
            </a:r>
            <a:r>
              <a:rPr lang="de-DE" sz="2400" dirty="0">
                <a:solidFill>
                  <a:srgbClr val="000000"/>
                </a:solidFill>
              </a:rPr>
              <a:t/>
            </a:r>
            <a:br>
              <a:rPr lang="de-DE" sz="2400" dirty="0">
                <a:solidFill>
                  <a:srgbClr val="000000"/>
                </a:solidFill>
              </a:rPr>
            </a:br>
            <a:r>
              <a:rPr lang="de-DE" sz="2400" dirty="0" smtClean="0">
                <a:solidFill>
                  <a:srgbClr val="000000"/>
                </a:solidFill>
              </a:rPr>
              <a:t/>
            </a:r>
            <a:br>
              <a:rPr lang="de-DE" sz="2400" dirty="0" smtClean="0">
                <a:solidFill>
                  <a:srgbClr val="000000"/>
                </a:solidFill>
              </a:rPr>
            </a:br>
            <a:r>
              <a:rPr lang="de-DE" sz="2000" i="1" dirty="0" smtClean="0">
                <a:solidFill>
                  <a:srgbClr val="000000"/>
                </a:solidFill>
              </a:rPr>
              <a:t>Ausführliche Leitfaden-Edition</a:t>
            </a:r>
            <a:r>
              <a:rPr lang="de-DE" sz="1600" dirty="0"/>
              <a:t/>
            </a:r>
            <a:br>
              <a:rPr lang="de-DE" sz="1600" dirty="0"/>
            </a:br>
            <a:endParaRPr lang="de-DE" dirty="0"/>
          </a:p>
        </p:txBody>
      </p:sp>
      <p:pic>
        <p:nvPicPr>
          <p:cNvPr id="5" name="Grafik 4">
            <a:extLst>
              <a:ext uri="{FF2B5EF4-FFF2-40B4-BE49-F238E27FC236}">
                <a16:creationId xmlns:a16="http://schemas.microsoft.com/office/drawing/2014/main" xmlns="" id="{9AB8B404-CCED-48B6-B828-92F8E31249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9310" y="405986"/>
            <a:ext cx="3752096" cy="1301499"/>
          </a:xfrm>
          <a:prstGeom prst="rect">
            <a:avLst/>
          </a:prstGeom>
        </p:spPr>
      </p:pic>
    </p:spTree>
    <p:extLst>
      <p:ext uri="{BB962C8B-B14F-4D97-AF65-F5344CB8AC3E}">
        <p14:creationId xmlns:p14="http://schemas.microsoft.com/office/powerpoint/2010/main" val="816326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21" y="1001944"/>
            <a:ext cx="2520000" cy="2523853"/>
          </a:xfrm>
          <a:prstGeom prst="rect">
            <a:avLst/>
          </a:prstGeom>
        </p:spPr>
      </p:pic>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502" y="3655275"/>
            <a:ext cx="2520000" cy="2523853"/>
          </a:xfrm>
          <a:prstGeom prst="rect">
            <a:avLst/>
          </a:prstGeom>
        </p:spPr>
      </p:pic>
      <p:sp>
        <p:nvSpPr>
          <p:cNvPr id="4" name="Titel 3"/>
          <p:cNvSpPr>
            <a:spLocks noGrp="1"/>
          </p:cNvSpPr>
          <p:nvPr>
            <p:ph type="title"/>
          </p:nvPr>
        </p:nvSpPr>
        <p:spPr>
          <a:xfrm>
            <a:off x="520700" y="414339"/>
            <a:ext cx="11034184" cy="594775"/>
          </a:xfrm>
        </p:spPr>
        <p:txBody>
          <a:bodyPr/>
          <a:lstStyle/>
          <a:p>
            <a:r>
              <a:rPr lang="de-DE" sz="2400" dirty="0"/>
              <a:t>Sustainable</a:t>
            </a:r>
            <a:r>
              <a:rPr lang="de-DE" dirty="0"/>
              <a:t> Value </a:t>
            </a:r>
            <a:r>
              <a:rPr lang="de-DE" dirty="0" smtClean="0"/>
              <a:t>Proposition Design für Kunden oder andere Stakeholder</a:t>
            </a:r>
            <a:endParaRPr lang="de-DE" dirty="0"/>
          </a:p>
        </p:txBody>
      </p:sp>
      <p:sp>
        <p:nvSpPr>
          <p:cNvPr id="41" name="Pfeil nach rechts 40"/>
          <p:cNvSpPr/>
          <p:nvPr/>
        </p:nvSpPr>
        <p:spPr bwMode="auto">
          <a:xfrm rot="1850206">
            <a:off x="3440597" y="2422004"/>
            <a:ext cx="1179462" cy="659203"/>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43" name="Pfeil nach rechts 42"/>
          <p:cNvSpPr/>
          <p:nvPr/>
        </p:nvSpPr>
        <p:spPr bwMode="auto">
          <a:xfrm flipH="1">
            <a:off x="6200619" y="3199512"/>
            <a:ext cx="1008743" cy="659203"/>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nvGrpSpPr>
          <p:cNvPr id="93" name="Gruppieren 92"/>
          <p:cNvGrpSpPr/>
          <p:nvPr/>
        </p:nvGrpSpPr>
        <p:grpSpPr>
          <a:xfrm>
            <a:off x="4739176" y="2889836"/>
            <a:ext cx="1230774" cy="1230774"/>
            <a:chOff x="5458508" y="2826235"/>
            <a:chExt cx="1274984" cy="1274984"/>
          </a:xfrm>
        </p:grpSpPr>
        <p:sp>
          <p:nvSpPr>
            <p:cNvPr id="44" name="Ellipse 43"/>
            <p:cNvSpPr/>
            <p:nvPr/>
          </p:nvSpPr>
          <p:spPr bwMode="auto">
            <a:xfrm>
              <a:off x="5458508" y="2826235"/>
              <a:ext cx="1274984" cy="1274984"/>
            </a:xfrm>
            <a:prstGeom prst="ellipse">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45" name="Textfeld 44"/>
            <p:cNvSpPr txBox="1"/>
            <p:nvPr/>
          </p:nvSpPr>
          <p:spPr>
            <a:xfrm>
              <a:off x="5494942" y="3219328"/>
              <a:ext cx="1238550" cy="478248"/>
            </a:xfrm>
            <a:prstGeom prst="rect">
              <a:avLst/>
            </a:prstGeom>
            <a:noFill/>
          </p:spPr>
          <p:txBody>
            <a:bodyPr wrap="square" rtlCol="0">
              <a:spAutoFit/>
            </a:bodyPr>
            <a:lstStyle/>
            <a:p>
              <a:pPr algn="ctr"/>
              <a:r>
                <a:rPr lang="de-DE" sz="2400" dirty="0" smtClean="0">
                  <a:solidFill>
                    <a:srgbClr val="000000"/>
                  </a:solidFill>
                  <a:latin typeface="Calibri" panose="020F0502020204030204" pitchFamily="34" charset="0"/>
                  <a:cs typeface="Calibri" panose="020F0502020204030204" pitchFamily="34" charset="0"/>
                </a:rPr>
                <a:t>Fit</a:t>
              </a:r>
              <a:endParaRPr lang="de-DE" sz="2400" dirty="0">
                <a:solidFill>
                  <a:srgbClr val="000000"/>
                </a:solidFill>
                <a:latin typeface="Calibri" panose="020F0502020204030204" pitchFamily="34" charset="0"/>
                <a:cs typeface="Calibri" panose="020F0502020204030204" pitchFamily="34" charset="0"/>
              </a:endParaRPr>
            </a:p>
          </p:txBody>
        </p:sp>
      </p:grpSp>
      <p:sp>
        <p:nvSpPr>
          <p:cNvPr id="46" name="Textfeld 45"/>
          <p:cNvSpPr txBox="1"/>
          <p:nvPr/>
        </p:nvSpPr>
        <p:spPr>
          <a:xfrm>
            <a:off x="3012931" y="1063684"/>
            <a:ext cx="1314078" cy="307777"/>
          </a:xfrm>
          <a:prstGeom prst="rect">
            <a:avLst/>
          </a:prstGeom>
          <a:noFill/>
        </p:spPr>
        <p:txBody>
          <a:bodyPr wrap="none" rtlCol="0">
            <a:spAutoFit/>
          </a:bodyPr>
          <a:lstStyle/>
          <a:p>
            <a:pPr algn="ctr"/>
            <a:r>
              <a:rPr lang="de-DE" dirty="0" smtClean="0">
                <a:solidFill>
                  <a:srgbClr val="000000"/>
                </a:solidFill>
                <a:latin typeface="Calibri" panose="020F0502020204030204" pitchFamily="34" charset="0"/>
                <a:cs typeface="Calibri" panose="020F0502020204030204" pitchFamily="34" charset="0"/>
              </a:rPr>
              <a:t>Kunden </a:t>
            </a:r>
            <a:r>
              <a:rPr lang="de-DE" dirty="0" err="1" smtClean="0">
                <a:solidFill>
                  <a:srgbClr val="000000"/>
                </a:solidFill>
                <a:latin typeface="Calibri" panose="020F0502020204030204" pitchFamily="34" charset="0"/>
                <a:cs typeface="Calibri" panose="020F0502020204030204" pitchFamily="34" charset="0"/>
              </a:rPr>
              <a:t>Canvas</a:t>
            </a:r>
            <a:endParaRPr lang="de-DE" dirty="0">
              <a:solidFill>
                <a:srgbClr val="000000"/>
              </a:solidFill>
              <a:latin typeface="Calibri" panose="020F0502020204030204" pitchFamily="34" charset="0"/>
              <a:cs typeface="Calibri" panose="020F0502020204030204" pitchFamily="34" charset="0"/>
            </a:endParaRPr>
          </a:p>
        </p:txBody>
      </p:sp>
      <p:sp>
        <p:nvSpPr>
          <p:cNvPr id="87" name="Textfeld 86"/>
          <p:cNvSpPr txBox="1"/>
          <p:nvPr/>
        </p:nvSpPr>
        <p:spPr>
          <a:xfrm>
            <a:off x="2985773" y="5854759"/>
            <a:ext cx="1636346" cy="307777"/>
          </a:xfrm>
          <a:prstGeom prst="rect">
            <a:avLst/>
          </a:prstGeom>
          <a:noFill/>
        </p:spPr>
        <p:txBody>
          <a:bodyPr wrap="none" rtlCol="0">
            <a:spAutoFit/>
          </a:bodyPr>
          <a:lstStyle/>
          <a:p>
            <a:pPr algn="ctr"/>
            <a:r>
              <a:rPr lang="de-DE" dirty="0" smtClean="0">
                <a:solidFill>
                  <a:srgbClr val="000000"/>
                </a:solidFill>
                <a:latin typeface="Calibri" panose="020F0502020204030204" pitchFamily="34" charset="0"/>
                <a:cs typeface="Calibri" panose="020F0502020204030204" pitchFamily="34" charset="0"/>
              </a:rPr>
              <a:t>Stakeholder </a:t>
            </a:r>
            <a:r>
              <a:rPr lang="de-DE" dirty="0" err="1" smtClean="0">
                <a:solidFill>
                  <a:srgbClr val="000000"/>
                </a:solidFill>
                <a:latin typeface="Calibri" panose="020F0502020204030204" pitchFamily="34" charset="0"/>
                <a:cs typeface="Calibri" panose="020F0502020204030204" pitchFamily="34" charset="0"/>
              </a:rPr>
              <a:t>Canvas</a:t>
            </a:r>
            <a:endParaRPr lang="de-DE" dirty="0">
              <a:solidFill>
                <a:srgbClr val="000000"/>
              </a:solidFill>
              <a:latin typeface="Calibri" panose="020F0502020204030204" pitchFamily="34" charset="0"/>
              <a:cs typeface="Calibri" panose="020F0502020204030204" pitchFamily="34" charset="0"/>
            </a:endParaRPr>
          </a:p>
        </p:txBody>
      </p:sp>
      <p:sp>
        <p:nvSpPr>
          <p:cNvPr id="97" name="Pfeil nach rechts 96"/>
          <p:cNvSpPr/>
          <p:nvPr/>
        </p:nvSpPr>
        <p:spPr bwMode="auto">
          <a:xfrm rot="19527562" flipV="1">
            <a:off x="3445417" y="3870181"/>
            <a:ext cx="1179462" cy="659203"/>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88" name="Textfeld 87"/>
          <p:cNvSpPr txBox="1"/>
          <p:nvPr/>
        </p:nvSpPr>
        <p:spPr>
          <a:xfrm>
            <a:off x="7591373" y="5469339"/>
            <a:ext cx="3960000" cy="338554"/>
          </a:xfrm>
          <a:prstGeom prst="rect">
            <a:avLst/>
          </a:prstGeom>
          <a:noFill/>
        </p:spPr>
        <p:txBody>
          <a:bodyPr wrap="square" rtlCol="0">
            <a:spAutoFit/>
          </a:bodyPr>
          <a:lstStyle/>
          <a:p>
            <a:pPr algn="ctr"/>
            <a:r>
              <a:rPr lang="de-DE" sz="1600" dirty="0" smtClean="0">
                <a:solidFill>
                  <a:srgbClr val="000000"/>
                </a:solidFill>
                <a:latin typeface="Calibri" panose="020F0502020204030204" pitchFamily="34" charset="0"/>
                <a:cs typeface="Calibri" panose="020F0502020204030204" pitchFamily="34" charset="0"/>
              </a:rPr>
              <a:t>Value Map Canvas</a:t>
            </a:r>
            <a:endParaRPr lang="de-DE" sz="1600" dirty="0">
              <a:solidFill>
                <a:srgbClr val="000000"/>
              </a:solidFill>
              <a:latin typeface="Calibri" panose="020F0502020204030204" pitchFamily="34" charset="0"/>
              <a:cs typeface="Calibri" panose="020F0502020204030204" pitchFamily="34" charset="0"/>
            </a:endParaRPr>
          </a:p>
        </p:txBody>
      </p:sp>
      <p:grpSp>
        <p:nvGrpSpPr>
          <p:cNvPr id="89" name="Gruppieren 88"/>
          <p:cNvGrpSpPr/>
          <p:nvPr/>
        </p:nvGrpSpPr>
        <p:grpSpPr>
          <a:xfrm>
            <a:off x="7591373" y="1451936"/>
            <a:ext cx="3960000" cy="3960001"/>
            <a:chOff x="5419725" y="1510911"/>
            <a:chExt cx="3960000" cy="3960001"/>
          </a:xfrm>
        </p:grpSpPr>
        <p:cxnSp>
          <p:nvCxnSpPr>
            <p:cNvPr id="90" name="Gerader Verbinder 89"/>
            <p:cNvCxnSpPr/>
            <p:nvPr/>
          </p:nvCxnSpPr>
          <p:spPr bwMode="auto">
            <a:xfrm>
              <a:off x="5419725" y="1510911"/>
              <a:ext cx="1980000" cy="1980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1" name="Gerader Verbinder 90"/>
            <p:cNvCxnSpPr/>
            <p:nvPr/>
          </p:nvCxnSpPr>
          <p:spPr bwMode="auto">
            <a:xfrm flipV="1">
              <a:off x="5419725" y="3490911"/>
              <a:ext cx="1980000" cy="19800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4" name="Gerader Verbinder 93"/>
            <p:cNvCxnSpPr/>
            <p:nvPr/>
          </p:nvCxnSpPr>
          <p:spPr bwMode="auto">
            <a:xfrm>
              <a:off x="7399725" y="3490911"/>
              <a:ext cx="198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5" name="Rechteck 94"/>
            <p:cNvSpPr/>
            <p:nvPr/>
          </p:nvSpPr>
          <p:spPr bwMode="auto">
            <a:xfrm>
              <a:off x="5419725" y="1510911"/>
              <a:ext cx="3960000" cy="3960000"/>
            </a:xfrm>
            <a:prstGeom prst="rect">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96" name="Rechteck 95"/>
            <p:cNvSpPr/>
            <p:nvPr/>
          </p:nvSpPr>
          <p:spPr bwMode="auto">
            <a:xfrm>
              <a:off x="7075012" y="3162299"/>
              <a:ext cx="657225" cy="6572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pic>
          <p:nvPicPr>
            <p:cNvPr id="98" name="Grafik 97" descr="C:\Users\Zorn\AppData\Local\Microsoft\Windows\INetCache\Content.Word\gift-box.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7624" y="3184911"/>
              <a:ext cx="612000" cy="612000"/>
            </a:xfrm>
            <a:prstGeom prst="rect">
              <a:avLst/>
            </a:prstGeom>
            <a:noFill/>
            <a:ln>
              <a:noFill/>
            </a:ln>
          </p:spPr>
        </p:pic>
        <p:pic>
          <p:nvPicPr>
            <p:cNvPr id="99" name="Grafik 98" descr="C:\Users\Zorn\AppData\Local\Microsoft\Windows\INetCache\Content.Word\drug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624" y="4058282"/>
              <a:ext cx="612000" cy="612000"/>
            </a:xfrm>
            <a:prstGeom prst="rect">
              <a:avLst/>
            </a:prstGeom>
            <a:noFill/>
            <a:ln>
              <a:noFill/>
            </a:ln>
          </p:spPr>
        </p:pic>
        <p:pic>
          <p:nvPicPr>
            <p:cNvPr id="100" name="Picture 2" descr="diagr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624" y="2081835"/>
              <a:ext cx="612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1" name="Gruppieren 100"/>
            <p:cNvGrpSpPr/>
            <p:nvPr/>
          </p:nvGrpSpPr>
          <p:grpSpPr>
            <a:xfrm>
              <a:off x="5731792" y="3136683"/>
              <a:ext cx="612000" cy="706689"/>
              <a:chOff x="5483680" y="3042878"/>
              <a:chExt cx="612000" cy="706689"/>
            </a:xfrm>
          </p:grpSpPr>
          <p:pic>
            <p:nvPicPr>
              <p:cNvPr id="105" name="Grafik 104" descr="C:\Users\Zorn\AppData\Local\Microsoft\Windows\INetCache\Content.Word\shopping-cart.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3680" y="3137567"/>
                <a:ext cx="612000" cy="612000"/>
              </a:xfrm>
              <a:prstGeom prst="rect">
                <a:avLst/>
              </a:prstGeom>
              <a:noFill/>
              <a:ln>
                <a:noFill/>
              </a:ln>
            </p:spPr>
          </p:pic>
          <p:pic>
            <p:nvPicPr>
              <p:cNvPr id="106" name="Grafik 105" descr="C:\Users\Zorn\AppData\Local\Microsoft\Windows\INetCache\Content.Word\tools.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42939" y="3042878"/>
                <a:ext cx="382942" cy="382942"/>
              </a:xfrm>
              <a:prstGeom prst="rect">
                <a:avLst/>
              </a:prstGeom>
              <a:noFill/>
              <a:ln>
                <a:noFill/>
              </a:ln>
            </p:spPr>
          </p:pic>
        </p:grpSp>
        <p:sp>
          <p:nvSpPr>
            <p:cNvPr id="102" name="Textfeld 101"/>
            <p:cNvSpPr txBox="1"/>
            <p:nvPr/>
          </p:nvSpPr>
          <p:spPr>
            <a:xfrm>
              <a:off x="7815294" y="2745919"/>
              <a:ext cx="1127813" cy="253916"/>
            </a:xfrm>
            <a:prstGeom prst="rect">
              <a:avLst/>
            </a:prstGeom>
            <a:noFill/>
          </p:spPr>
          <p:txBody>
            <a:bodyPr wrap="square" rtlCol="0">
              <a:spAutoFit/>
            </a:bodyPr>
            <a:lstStyle/>
            <a:p>
              <a:r>
                <a:rPr lang="de-DE" sz="1000" dirty="0">
                  <a:solidFill>
                    <a:srgbClr val="000000"/>
                  </a:solidFill>
                  <a:latin typeface="Calibri" panose="020F0502020204030204" pitchFamily="34" charset="0"/>
                  <a:cs typeface="Calibri" panose="020F0502020204030204" pitchFamily="34" charset="0"/>
                </a:rPr>
                <a:t>Gewinnerzeuger</a:t>
              </a:r>
              <a:endParaRPr lang="de-DE" sz="700" dirty="0">
                <a:solidFill>
                  <a:srgbClr val="000000"/>
                </a:solidFill>
                <a:latin typeface="Calibri" panose="020F0502020204030204" pitchFamily="34" charset="0"/>
                <a:cs typeface="Calibri" panose="020F0502020204030204" pitchFamily="34" charset="0"/>
              </a:endParaRPr>
            </a:p>
          </p:txBody>
        </p:sp>
        <p:sp>
          <p:nvSpPr>
            <p:cNvPr id="103" name="Textfeld 102"/>
            <p:cNvSpPr txBox="1"/>
            <p:nvPr/>
          </p:nvSpPr>
          <p:spPr>
            <a:xfrm>
              <a:off x="7930198" y="4728100"/>
              <a:ext cx="898003" cy="246221"/>
            </a:xfrm>
            <a:prstGeom prst="rect">
              <a:avLst/>
            </a:prstGeom>
            <a:noFill/>
          </p:spPr>
          <p:txBody>
            <a:bodyPr wrap="none" rtlCol="0">
              <a:spAutoFit/>
            </a:bodyPr>
            <a:lstStyle/>
            <a:p>
              <a:r>
                <a:rPr lang="de-DE" sz="1000" dirty="0" smtClean="0">
                  <a:solidFill>
                    <a:srgbClr val="000000"/>
                  </a:solidFill>
                  <a:latin typeface="Calibri" panose="020F0502020204030204" pitchFamily="34" charset="0"/>
                  <a:cs typeface="Calibri" panose="020F0502020204030204" pitchFamily="34" charset="0"/>
                </a:rPr>
                <a:t>Problemlöser</a:t>
              </a:r>
              <a:endParaRPr lang="de-DE" sz="1000" dirty="0">
                <a:solidFill>
                  <a:srgbClr val="000000"/>
                </a:solidFill>
                <a:latin typeface="Calibri" panose="020F0502020204030204" pitchFamily="34" charset="0"/>
                <a:cs typeface="Calibri" panose="020F0502020204030204" pitchFamily="34" charset="0"/>
              </a:endParaRPr>
            </a:p>
          </p:txBody>
        </p:sp>
        <p:sp>
          <p:nvSpPr>
            <p:cNvPr id="104" name="Textfeld 103"/>
            <p:cNvSpPr txBox="1"/>
            <p:nvPr/>
          </p:nvSpPr>
          <p:spPr>
            <a:xfrm>
              <a:off x="5685618" y="3848846"/>
              <a:ext cx="793807" cy="400110"/>
            </a:xfrm>
            <a:prstGeom prst="rect">
              <a:avLst/>
            </a:prstGeom>
            <a:noFill/>
          </p:spPr>
          <p:txBody>
            <a:bodyPr wrap="none" rtlCol="0">
              <a:spAutoFit/>
            </a:bodyPr>
            <a:lstStyle/>
            <a:p>
              <a:pPr algn="ctr"/>
              <a:r>
                <a:rPr lang="de-DE" sz="1000" dirty="0" smtClean="0">
                  <a:solidFill>
                    <a:srgbClr val="000000"/>
                  </a:solidFill>
                  <a:latin typeface="Calibri" panose="020F0502020204030204" pitchFamily="34" charset="0"/>
                  <a:cs typeface="Calibri" panose="020F0502020204030204" pitchFamily="34" charset="0"/>
                </a:rPr>
                <a:t>Produkte &amp;</a:t>
              </a:r>
              <a:br>
                <a:rPr lang="de-DE" sz="1000" dirty="0" smtClean="0">
                  <a:solidFill>
                    <a:srgbClr val="000000"/>
                  </a:solidFill>
                  <a:latin typeface="Calibri" panose="020F0502020204030204" pitchFamily="34" charset="0"/>
                  <a:cs typeface="Calibri" panose="020F0502020204030204" pitchFamily="34" charset="0"/>
                </a:rPr>
              </a:br>
              <a:r>
                <a:rPr lang="de-DE" sz="1000" dirty="0" smtClean="0">
                  <a:solidFill>
                    <a:srgbClr val="000000"/>
                  </a:solidFill>
                  <a:latin typeface="Calibri" panose="020F0502020204030204" pitchFamily="34" charset="0"/>
                  <a:cs typeface="Calibri" panose="020F0502020204030204" pitchFamily="34" charset="0"/>
                </a:rPr>
                <a:t>Services</a:t>
              </a:r>
              <a:endParaRPr lang="de-DE" sz="1000" dirty="0">
                <a:solidFill>
                  <a:srgbClr val="0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7040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6" grpId="0"/>
      <p:bldP spid="87" grpId="0"/>
      <p:bldP spid="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800" dirty="0" err="1"/>
              <a:t>Sustainability</a:t>
            </a:r>
            <a:r>
              <a:rPr lang="de-DE" sz="2800" dirty="0"/>
              <a:t> Basics - Kurzvorstellung der Grundlagen </a:t>
            </a:r>
            <a:r>
              <a:rPr lang="de-DE" sz="2800" dirty="0" smtClean="0"/>
              <a:t/>
            </a:r>
            <a:br>
              <a:rPr lang="de-DE" sz="2800" dirty="0" smtClean="0"/>
            </a:br>
            <a:r>
              <a:rPr lang="de-DE" dirty="0"/>
              <a:t>Ein Beispiel anhand des Unternehmens </a:t>
            </a:r>
            <a:r>
              <a:rPr lang="de-DE" dirty="0" err="1"/>
              <a:t>Weleda</a:t>
            </a:r>
            <a:endParaRPr lang="de-DE" dirty="0"/>
          </a:p>
        </p:txBody>
      </p:sp>
      <p:grpSp>
        <p:nvGrpSpPr>
          <p:cNvPr id="30" name="Gruppieren 29"/>
          <p:cNvGrpSpPr/>
          <p:nvPr/>
        </p:nvGrpSpPr>
        <p:grpSpPr>
          <a:xfrm>
            <a:off x="1146175" y="1312864"/>
            <a:ext cx="9899650" cy="2638696"/>
            <a:chOff x="520700" y="1312864"/>
            <a:chExt cx="9899650" cy="2638696"/>
          </a:xfrm>
        </p:grpSpPr>
        <p:grpSp>
          <p:nvGrpSpPr>
            <p:cNvPr id="5" name="Gruppieren 4"/>
            <p:cNvGrpSpPr/>
            <p:nvPr/>
          </p:nvGrpSpPr>
          <p:grpSpPr>
            <a:xfrm>
              <a:off x="520700" y="1312864"/>
              <a:ext cx="9899650" cy="2638696"/>
              <a:chOff x="482600" y="1055945"/>
              <a:chExt cx="9899650" cy="2638696"/>
            </a:xfrm>
          </p:grpSpPr>
          <p:sp>
            <p:nvSpPr>
              <p:cNvPr id="6" name="Rechteck 5"/>
              <p:cNvSpPr/>
              <p:nvPr/>
            </p:nvSpPr>
            <p:spPr bwMode="auto">
              <a:xfrm>
                <a:off x="482600" y="1055945"/>
                <a:ext cx="9623386" cy="2638696"/>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7" name="Textfeld 6"/>
              <p:cNvSpPr txBox="1"/>
              <p:nvPr/>
            </p:nvSpPr>
            <p:spPr>
              <a:xfrm>
                <a:off x="813453" y="1374702"/>
                <a:ext cx="9568797" cy="2139047"/>
              </a:xfrm>
              <a:prstGeom prst="rect">
                <a:avLst/>
              </a:prstGeom>
              <a:noFill/>
            </p:spPr>
            <p:txBody>
              <a:bodyPr wrap="square" rtlCol="0">
                <a:spAutoFit/>
              </a:bodyPr>
              <a:lstStyle/>
              <a:p>
                <a:pPr algn="l">
                  <a:spcAft>
                    <a:spcPts val="600"/>
                  </a:spcAft>
                </a:pPr>
                <a:r>
                  <a:rPr lang="de-DE" sz="1600" dirty="0" smtClean="0">
                    <a:latin typeface="Calibri" panose="020F0502020204030204" pitchFamily="34" charset="0"/>
                    <a:cs typeface="Calibri" panose="020F0502020204030204" pitchFamily="34" charset="0"/>
                  </a:rPr>
                  <a:t>Unsere_________________ </a:t>
                </a:r>
                <a:r>
                  <a:rPr lang="de-DE" sz="1600" dirty="0" err="1" smtClean="0">
                    <a:latin typeface="Calibri" panose="020F0502020204030204" pitchFamily="34" charset="0"/>
                    <a:cs typeface="Calibri" panose="020F0502020204030204" pitchFamily="34" charset="0"/>
                  </a:rPr>
                  <a:t>helfen____________________,die</a:t>
                </a:r>
                <a:r>
                  <a:rPr lang="de-DE" sz="1600" dirty="0" smtClean="0">
                    <a:latin typeface="Calibri" panose="020F0502020204030204" pitchFamily="34" charset="0"/>
                    <a:cs typeface="Calibri" panose="020F0502020204030204" pitchFamily="34" charset="0"/>
                  </a:rPr>
                  <a:t> ______________________________möchten,</a:t>
                </a:r>
                <a:r>
                  <a:rPr lang="de-DE" sz="1600" dirty="0">
                    <a:latin typeface="Calibri" panose="020F0502020204030204" pitchFamily="34" charset="0"/>
                    <a:cs typeface="Calibri" panose="020F0502020204030204" pitchFamily="34" charset="0"/>
                  </a:rPr>
                  <a:t/>
                </a:r>
                <a:br>
                  <a:rPr lang="de-DE" sz="1600" dirty="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indem sie______________________,________________und_________________________.  </a:t>
                </a:r>
                <a:br>
                  <a:rPr lang="de-DE" sz="1600" dirty="0" smtClean="0">
                    <a:latin typeface="Calibri" panose="020F0502020204030204" pitchFamily="34" charset="0"/>
                    <a:cs typeface="Calibri" panose="020F0502020204030204" pitchFamily="34" charset="0"/>
                  </a:rPr>
                </a:br>
                <a:endParaRPr lang="de-DE" sz="1600" dirty="0" smtClean="0">
                  <a:latin typeface="Calibri" panose="020F0502020204030204" pitchFamily="34" charset="0"/>
                  <a:cs typeface="Calibri" panose="020F0502020204030204" pitchFamily="34" charset="0"/>
                </a:endParaRPr>
              </a:p>
              <a:p>
                <a:pPr algn="l"/>
                <a:endParaRPr lang="de-DE" sz="1600" dirty="0" smtClean="0">
                  <a:latin typeface="Calibri" panose="020F0502020204030204" pitchFamily="34" charset="0"/>
                  <a:cs typeface="Calibri" panose="020F0502020204030204" pitchFamily="34" charset="0"/>
                </a:endParaRPr>
              </a:p>
              <a:p>
                <a:pPr algn="l"/>
                <a:r>
                  <a:rPr lang="de-DE" sz="1600" dirty="0" smtClean="0">
                    <a:latin typeface="Calibri" panose="020F0502020204030204" pitchFamily="34" charset="0"/>
                    <a:cs typeface="Calibri" panose="020F0502020204030204" pitchFamily="34" charset="0"/>
                  </a:rPr>
                  <a:t>Anders als___________________________. </a:t>
                </a:r>
                <a:endParaRPr lang="de-DE" sz="1600" dirty="0">
                  <a:latin typeface="Calibri" panose="020F0502020204030204" pitchFamily="34" charset="0"/>
                  <a:cs typeface="Calibri" panose="020F0502020204030204" pitchFamily="34" charset="0"/>
                </a:endParaRPr>
              </a:p>
            </p:txBody>
          </p:sp>
          <p:sp>
            <p:nvSpPr>
              <p:cNvPr id="8" name="Textfeld 7"/>
              <p:cNvSpPr txBox="1"/>
              <p:nvPr/>
            </p:nvSpPr>
            <p:spPr>
              <a:xfrm>
                <a:off x="1485880" y="1670298"/>
                <a:ext cx="1414170"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(Ihr Produkt/Service)</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9" name="Textfeld 8"/>
              <p:cNvSpPr txBox="1"/>
              <p:nvPr/>
            </p:nvSpPr>
            <p:spPr>
              <a:xfrm>
                <a:off x="4373420" y="1670298"/>
                <a:ext cx="976549"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(Stakeholder)</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10" name="Textfeld 9"/>
              <p:cNvSpPr txBox="1"/>
              <p:nvPr/>
            </p:nvSpPr>
            <p:spPr>
              <a:xfrm>
                <a:off x="1841439" y="2651035"/>
                <a:ext cx="6260047"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(Die Leistung Ihres Nutzenversprechen. Denken Sie daran Ihre Nachhaltigkeitsaspekte einzubringen.)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11" name="Textfeld 10"/>
              <p:cNvSpPr txBox="1"/>
              <p:nvPr/>
            </p:nvSpPr>
            <p:spPr>
              <a:xfrm>
                <a:off x="6807406" y="1655475"/>
                <a:ext cx="1917513"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(zu erfüllende/r Aufgabe/Job)</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12" name="Textfeld 11"/>
              <p:cNvSpPr txBox="1"/>
              <p:nvPr/>
            </p:nvSpPr>
            <p:spPr>
              <a:xfrm>
                <a:off x="1693253" y="3408388"/>
                <a:ext cx="3021621" cy="261610"/>
              </a:xfrm>
              <a:prstGeom prst="rect">
                <a:avLst/>
              </a:prstGeom>
              <a:noFill/>
            </p:spPr>
            <p:txBody>
              <a:bodyPr wrap="squar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(optional: konkurrierendes Nutzenversprechen)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grpSp>
        <p:sp>
          <p:nvSpPr>
            <p:cNvPr id="14" name="Textfeld 13"/>
            <p:cNvSpPr txBox="1"/>
            <p:nvPr/>
          </p:nvSpPr>
          <p:spPr>
            <a:xfrm>
              <a:off x="1654469" y="1441595"/>
              <a:ext cx="1425005" cy="461665"/>
            </a:xfrm>
            <a:prstGeom prst="rect">
              <a:avLst/>
            </a:prstGeom>
            <a:noFill/>
          </p:spPr>
          <p:txBody>
            <a:bodyPr wrap="non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naturkosmetischen</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Pflege-Produkte</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15" name="Textfeld 14"/>
            <p:cNvSpPr txBox="1"/>
            <p:nvPr/>
          </p:nvSpPr>
          <p:spPr>
            <a:xfrm>
              <a:off x="3882389" y="1650011"/>
              <a:ext cx="2136675" cy="276999"/>
            </a:xfrm>
            <a:prstGeom prst="rect">
              <a:avLst/>
            </a:prstGeom>
            <a:noFill/>
          </p:spPr>
          <p:txBody>
            <a:bodyPr wrap="none" rtlCol="0">
              <a:spAutoFit/>
            </a:bodyPr>
            <a:lstStyle/>
            <a:p>
              <a:pPr algn="l"/>
              <a:r>
                <a:rPr lang="de-DE" sz="1200" dirty="0" smtClean="0">
                  <a:solidFill>
                    <a:schemeClr val="accent1">
                      <a:lumMod val="50000"/>
                    </a:schemeClr>
                  </a:solidFill>
                  <a:latin typeface="Calibri" panose="020F0502020204030204" pitchFamily="34" charset="0"/>
                  <a:cs typeface="Calibri" panose="020F0502020204030204" pitchFamily="34" charset="0"/>
                </a:rPr>
                <a:t>umweltbewussten </a:t>
              </a:r>
              <a:r>
                <a:rPr lang="de-DE" sz="1200" dirty="0" err="1" smtClean="0">
                  <a:solidFill>
                    <a:schemeClr val="accent1">
                      <a:lumMod val="50000"/>
                    </a:schemeClr>
                  </a:solidFill>
                  <a:latin typeface="Calibri" panose="020F0502020204030204" pitchFamily="34" charset="0"/>
                  <a:cs typeface="Calibri" panose="020F0502020204030204" pitchFamily="34" charset="0"/>
                </a:rPr>
                <a:t>KundInnen</a:t>
              </a:r>
              <a:r>
                <a:rPr lang="de-DE" sz="1200" dirty="0" smtClean="0">
                  <a:solidFill>
                    <a:schemeClr val="accent1">
                      <a:lumMod val="50000"/>
                    </a:schemeClr>
                  </a:solidFill>
                  <a:latin typeface="Calibri" panose="020F0502020204030204" pitchFamily="34" charset="0"/>
                  <a:cs typeface="Calibri" panose="020F0502020204030204" pitchFamily="34" charset="0"/>
                </a:rPr>
                <a:t> </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16" name="Textfeld 15"/>
            <p:cNvSpPr txBox="1"/>
            <p:nvPr/>
          </p:nvSpPr>
          <p:spPr>
            <a:xfrm>
              <a:off x="5848792" y="1483206"/>
              <a:ext cx="3910942" cy="461665"/>
            </a:xfrm>
            <a:prstGeom prst="rect">
              <a:avLst/>
            </a:prstGeom>
            <a:noFill/>
          </p:spPr>
          <p:txBody>
            <a:bodyPr wrap="non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bei ihrer täglichen Pflege nicht nur ein gutes Pflegegefühl, </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sondern auch ein gutes Gewissen haben</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17" name="Textfeld 16"/>
            <p:cNvSpPr txBox="1"/>
            <p:nvPr/>
          </p:nvSpPr>
          <p:spPr>
            <a:xfrm>
              <a:off x="2337352" y="2586590"/>
              <a:ext cx="1172308" cy="276999"/>
            </a:xfrm>
            <a:prstGeom prst="rect">
              <a:avLst/>
            </a:prstGeom>
            <a:noFill/>
          </p:spPr>
          <p:txBody>
            <a:bodyPr wrap="non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aus natürlichen</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18" name="Textfeld 17"/>
            <p:cNvSpPr txBox="1"/>
            <p:nvPr/>
          </p:nvSpPr>
          <p:spPr>
            <a:xfrm>
              <a:off x="5959826" y="2432371"/>
              <a:ext cx="3222422" cy="461665"/>
            </a:xfrm>
            <a:prstGeom prst="rect">
              <a:avLst/>
            </a:prstGeom>
            <a:noFill/>
          </p:spPr>
          <p:txBody>
            <a:bodyPr wrap="none" rtlCol="0">
              <a:spAutoFit/>
            </a:bodyPr>
            <a:lstStyle/>
            <a:p>
              <a:pPr algn="ctr"/>
              <a:r>
                <a:rPr lang="de-DE" sz="1200" dirty="0">
                  <a:solidFill>
                    <a:schemeClr val="accent1">
                      <a:lumMod val="50000"/>
                    </a:schemeClr>
                  </a:solidFill>
                  <a:latin typeface="Calibri" panose="020F0502020204030204" pitchFamily="34" charset="0"/>
                  <a:cs typeface="Calibri" panose="020F0502020204030204" pitchFamily="34" charset="0"/>
                </a:rPr>
                <a:t>i</a:t>
              </a:r>
              <a:r>
                <a:rPr lang="de-DE" sz="1200" dirty="0" smtClean="0">
                  <a:solidFill>
                    <a:schemeClr val="accent1">
                      <a:lumMod val="50000"/>
                    </a:schemeClr>
                  </a:solidFill>
                  <a:latin typeface="Calibri" panose="020F0502020204030204" pitchFamily="34" charset="0"/>
                  <a:cs typeface="Calibri" panose="020F0502020204030204" pitchFamily="34" charset="0"/>
                </a:rPr>
                <a:t>hr Absatz dabei hilft umfangreich angelegte </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umweltschutzfördernde Projekte zu finanzieren</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19" name="Rechteck 18"/>
            <p:cNvSpPr/>
            <p:nvPr/>
          </p:nvSpPr>
          <p:spPr>
            <a:xfrm>
              <a:off x="3451321" y="2401924"/>
              <a:ext cx="2752063" cy="461665"/>
            </a:xfrm>
            <a:prstGeom prst="rect">
              <a:avLst/>
            </a:prstGeom>
          </p:spPr>
          <p:txBody>
            <a:bodyPr wrap="square">
              <a:spAutoFit/>
            </a:bodyPr>
            <a:lstStyle/>
            <a:p>
              <a:pPr algn="ctr"/>
              <a:r>
                <a:rPr lang="de-DE" sz="1200" dirty="0">
                  <a:solidFill>
                    <a:schemeClr val="accent1">
                      <a:lumMod val="50000"/>
                    </a:schemeClr>
                  </a:solidFill>
                  <a:latin typeface="Calibri" panose="020F0502020204030204" pitchFamily="34" charset="0"/>
                  <a:cs typeface="Calibri" panose="020F0502020204030204" pitchFamily="34" charset="0"/>
                </a:rPr>
                <a:t>sozial gerechten </a:t>
              </a:r>
              <a:r>
                <a:rPr lang="de-DE" sz="1200" dirty="0" smtClean="0">
                  <a:solidFill>
                    <a:schemeClr val="accent1">
                      <a:lumMod val="50000"/>
                    </a:schemeClr>
                  </a:solidFill>
                  <a:latin typeface="Calibri" panose="020F0502020204030204" pitchFamily="34" charset="0"/>
                  <a:cs typeface="Calibri" panose="020F0502020204030204" pitchFamily="34" charset="0"/>
                </a:rPr>
                <a:t>und nachhaltigen </a:t>
              </a:r>
              <a:r>
                <a:rPr lang="de-DE" sz="1200" dirty="0">
                  <a:solidFill>
                    <a:schemeClr val="accent1">
                      <a:lumMod val="50000"/>
                    </a:schemeClr>
                  </a:solidFill>
                  <a:latin typeface="Calibri" panose="020F0502020204030204" pitchFamily="34" charset="0"/>
                  <a:cs typeface="Calibri" panose="020F0502020204030204" pitchFamily="34" charset="0"/>
                </a:rPr>
                <a:t>Rohstoffen gefertigt sind</a:t>
              </a:r>
              <a:endParaRPr lang="de-DE" sz="1200" dirty="0"/>
            </a:p>
          </p:txBody>
        </p:sp>
        <p:sp>
          <p:nvSpPr>
            <p:cNvPr id="20" name="Textfeld 19"/>
            <p:cNvSpPr txBox="1"/>
            <p:nvPr/>
          </p:nvSpPr>
          <p:spPr>
            <a:xfrm>
              <a:off x="1777569" y="3213929"/>
              <a:ext cx="3808735" cy="461665"/>
            </a:xfrm>
            <a:prstGeom prst="rect">
              <a:avLst/>
            </a:prstGeom>
            <a:noFill/>
          </p:spPr>
          <p:txBody>
            <a:bodyPr wrap="none" rtlCol="0">
              <a:spAutoFit/>
            </a:bodyPr>
            <a:lstStyle/>
            <a:p>
              <a:pPr algn="ctr"/>
              <a:r>
                <a:rPr lang="de-DE" sz="1200" dirty="0">
                  <a:solidFill>
                    <a:schemeClr val="accent1">
                      <a:lumMod val="50000"/>
                    </a:schemeClr>
                  </a:solidFill>
                  <a:latin typeface="Calibri" panose="020F0502020204030204" pitchFamily="34" charset="0"/>
                  <a:cs typeface="Calibri" panose="020F0502020204030204" pitchFamily="34" charset="0"/>
                </a:rPr>
                <a:t>v</a:t>
              </a:r>
              <a:r>
                <a:rPr lang="de-DE" sz="1200" dirty="0" smtClean="0">
                  <a:solidFill>
                    <a:schemeClr val="accent1">
                      <a:lumMod val="50000"/>
                    </a:schemeClr>
                  </a:solidFill>
                  <a:latin typeface="Calibri" panose="020F0502020204030204" pitchFamily="34" charset="0"/>
                  <a:cs typeface="Calibri" panose="020F0502020204030204" pitchFamily="34" charset="0"/>
                </a:rPr>
                <a:t>iele Konkurrenzprodukte investieren wir in eine </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transparente und nachhaltige Unternehmensentwicklung</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grpSp>
      <p:sp>
        <p:nvSpPr>
          <p:cNvPr id="25" name="Rechteck 24"/>
          <p:cNvSpPr/>
          <p:nvPr/>
        </p:nvSpPr>
        <p:spPr bwMode="auto">
          <a:xfrm>
            <a:off x="2718352" y="4121904"/>
            <a:ext cx="1481115" cy="1157723"/>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de-DE" sz="1100" b="0" dirty="0">
                <a:latin typeface="Calibri" panose="020F0502020204030204" pitchFamily="34" charset="0"/>
                <a:cs typeface="Calibri" panose="020F0502020204030204" pitchFamily="34" charset="0"/>
              </a:rPr>
              <a:t>Biodynamische Landwirtschaft </a:t>
            </a:r>
            <a:r>
              <a:rPr lang="de-DE" sz="1100" b="0" dirty="0" smtClean="0">
                <a:latin typeface="Calibri" panose="020F0502020204030204" pitchFamily="34" charset="0"/>
                <a:cs typeface="Calibri" panose="020F0502020204030204" pitchFamily="34" charset="0"/>
              </a:rPr>
              <a:t>zur Steigerung von Humus </a:t>
            </a:r>
            <a:r>
              <a:rPr lang="de-DE" sz="1100" b="0" dirty="0">
                <a:latin typeface="Calibri" panose="020F0502020204030204" pitchFamily="34" charset="0"/>
                <a:cs typeface="Calibri" panose="020F0502020204030204" pitchFamily="34" charset="0"/>
              </a:rPr>
              <a:t>im Boden, </a:t>
            </a:r>
            <a:r>
              <a:rPr lang="de-DE" sz="1100" b="0" dirty="0" smtClean="0">
                <a:latin typeface="Calibri" panose="020F0502020204030204" pitchFamily="34" charset="0"/>
                <a:cs typeface="Calibri" panose="020F0502020204030204" pitchFamily="34" charset="0"/>
              </a:rPr>
              <a:t>um Kohlenstoff zu binden. </a:t>
            </a:r>
            <a:endParaRPr kumimoji="0" lang="de-DE"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6" name="Rechteck 25"/>
          <p:cNvSpPr/>
          <p:nvPr/>
        </p:nvSpPr>
        <p:spPr bwMode="auto">
          <a:xfrm>
            <a:off x="4449945" y="4121904"/>
            <a:ext cx="1481115" cy="1157723"/>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de-DE" sz="1100" b="0" dirty="0" smtClean="0">
                <a:latin typeface="+mn-lt"/>
              </a:rPr>
              <a:t>Verpackungs-management: 60% Glas, 15% Aluminium mit ersten Projekten für recyceltes PET.</a:t>
            </a:r>
            <a:endParaRPr kumimoji="0" lang="de-DE" sz="1100" b="0" u="none" strike="noStrike" cap="none" normalizeH="0" baseline="0" dirty="0">
              <a:ln>
                <a:noFill/>
              </a:ln>
              <a:solidFill>
                <a:schemeClr val="tx1"/>
              </a:solidFill>
              <a:effectLst/>
              <a:latin typeface="+mn-lt"/>
              <a:cs typeface="Calibri" panose="020F0502020204030204" pitchFamily="34" charset="0"/>
            </a:endParaRPr>
          </a:p>
        </p:txBody>
      </p:sp>
      <p:sp>
        <p:nvSpPr>
          <p:cNvPr id="27" name="Rechteck 26"/>
          <p:cNvSpPr/>
          <p:nvPr/>
        </p:nvSpPr>
        <p:spPr bwMode="auto">
          <a:xfrm>
            <a:off x="6181538" y="4121903"/>
            <a:ext cx="1481115" cy="1157723"/>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r>
              <a:rPr lang="de-DE" sz="1100" b="0" dirty="0" smtClean="0">
                <a:solidFill>
                  <a:srgbClr val="000000"/>
                </a:solidFill>
                <a:latin typeface="Calibri" panose="020F0502020204030204"/>
              </a:rPr>
              <a:t>Erfassung der </a:t>
            </a:r>
            <a:br>
              <a:rPr lang="de-DE" sz="1100" b="0" dirty="0" smtClean="0">
                <a:solidFill>
                  <a:srgbClr val="000000"/>
                </a:solidFill>
                <a:latin typeface="Calibri" panose="020F0502020204030204"/>
              </a:rPr>
            </a:br>
            <a:r>
              <a:rPr lang="de-DE" sz="1100" b="0" dirty="0" smtClean="0">
                <a:solidFill>
                  <a:srgbClr val="000000"/>
                </a:solidFill>
                <a:latin typeface="Calibri" panose="020F0502020204030204"/>
              </a:rPr>
              <a:t>„wahren Kosten“ der wichtigsten </a:t>
            </a:r>
            <a:r>
              <a:rPr lang="de-DE" sz="1100" b="0" dirty="0" err="1" smtClean="0">
                <a:solidFill>
                  <a:srgbClr val="000000"/>
                </a:solidFill>
                <a:latin typeface="Calibri" panose="020F0502020204030204"/>
              </a:rPr>
              <a:t>pflanzl</a:t>
            </a:r>
            <a:r>
              <a:rPr lang="de-DE" sz="1100" b="0" dirty="0" smtClean="0">
                <a:solidFill>
                  <a:srgbClr val="000000"/>
                </a:solidFill>
                <a:latin typeface="Calibri" panose="020F0502020204030204"/>
              </a:rPr>
              <a:t>. Rohstoffe  </a:t>
            </a:r>
          </a:p>
          <a:p>
            <a:pPr lvl="0" algn="ctr" eaLnBrk="1" hangingPunct="1"/>
            <a:r>
              <a:rPr lang="de-DE" sz="1100" b="0" dirty="0" smtClean="0">
                <a:solidFill>
                  <a:srgbClr val="000000"/>
                </a:solidFill>
                <a:latin typeface="Calibri" panose="020F0502020204030204"/>
              </a:rPr>
              <a:t>(True-</a:t>
            </a:r>
            <a:r>
              <a:rPr lang="de-DE" sz="1100" b="0" dirty="0" err="1" smtClean="0">
                <a:solidFill>
                  <a:srgbClr val="000000"/>
                </a:solidFill>
                <a:latin typeface="Calibri" panose="020F0502020204030204"/>
              </a:rPr>
              <a:t>Cost</a:t>
            </a:r>
            <a:r>
              <a:rPr lang="de-DE" sz="1100" b="0" dirty="0" smtClean="0">
                <a:solidFill>
                  <a:srgbClr val="000000"/>
                </a:solidFill>
                <a:latin typeface="Calibri" panose="020F0502020204030204"/>
              </a:rPr>
              <a:t>-Accounting).</a:t>
            </a:r>
            <a:endParaRPr lang="de-DE" sz="1100" b="0" dirty="0">
              <a:solidFill>
                <a:srgbClr val="000000"/>
              </a:solidFill>
              <a:latin typeface="Calibri" panose="020F0502020204030204"/>
              <a:cs typeface="Calibri" panose="020F0502020204030204" pitchFamily="34" charset="0"/>
            </a:endParaRPr>
          </a:p>
        </p:txBody>
      </p:sp>
      <p:sp>
        <p:nvSpPr>
          <p:cNvPr id="32" name="Rechteck 31"/>
          <p:cNvSpPr/>
          <p:nvPr/>
        </p:nvSpPr>
        <p:spPr bwMode="auto">
          <a:xfrm>
            <a:off x="7907379" y="4121903"/>
            <a:ext cx="1481115" cy="1157723"/>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r>
              <a:rPr lang="de-DE" sz="1100" b="0" dirty="0" smtClean="0">
                <a:latin typeface="Calibri" panose="020F0502020204030204"/>
              </a:rPr>
              <a:t>100 % der </a:t>
            </a:r>
            <a:r>
              <a:rPr lang="de-DE" sz="1100" b="0" dirty="0">
                <a:latin typeface="Calibri" panose="020F0502020204030204"/>
              </a:rPr>
              <a:t>Lieferketten </a:t>
            </a:r>
            <a:r>
              <a:rPr lang="de-DE" sz="1100" b="0" dirty="0" smtClean="0">
                <a:latin typeface="Calibri" panose="020F0502020204030204"/>
              </a:rPr>
              <a:t>der Kosmetikprodukte </a:t>
            </a:r>
            <a:r>
              <a:rPr lang="de-DE" sz="1100" b="0" dirty="0">
                <a:latin typeface="Calibri" panose="020F0502020204030204"/>
              </a:rPr>
              <a:t>sind auf den UEBT-Standard </a:t>
            </a:r>
            <a:r>
              <a:rPr lang="de-DE" sz="1100" b="0" dirty="0" smtClean="0">
                <a:latin typeface="Calibri" panose="020F0502020204030204"/>
              </a:rPr>
              <a:t>überprüft.</a:t>
            </a:r>
            <a:endParaRPr lang="de-DE" sz="1100" b="0" dirty="0">
              <a:latin typeface="Calibri" panose="020F0502020204030204"/>
              <a:cs typeface="Calibri" panose="020F0502020204030204" pitchFamily="34"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2155" y="409776"/>
            <a:ext cx="1412812" cy="552587"/>
          </a:xfrm>
          <a:prstGeom prst="rect">
            <a:avLst/>
          </a:prstGeom>
        </p:spPr>
      </p:pic>
      <p:sp>
        <p:nvSpPr>
          <p:cNvPr id="29" name="Rechteck 28"/>
          <p:cNvSpPr/>
          <p:nvPr/>
        </p:nvSpPr>
        <p:spPr>
          <a:xfrm>
            <a:off x="10092267" y="6423187"/>
            <a:ext cx="2105120" cy="276999"/>
          </a:xfrm>
          <a:prstGeom prst="rect">
            <a:avLst/>
          </a:prstGeom>
          <a:ln>
            <a:solidFill>
              <a:srgbClr val="9BBE3D"/>
            </a:solidFill>
          </a:ln>
        </p:spPr>
        <p:txBody>
          <a:bodyPr wrap="square">
            <a:spAutoFit/>
          </a:bodyPr>
          <a:lstStyle/>
          <a:p>
            <a:pPr algn="ctr"/>
            <a:r>
              <a:rPr lang="de-DE" sz="1200" dirty="0" smtClean="0">
                <a:latin typeface="Calibri" panose="020F0502020204030204" pitchFamily="34" charset="0"/>
              </a:rPr>
              <a:t>Quelle: </a:t>
            </a:r>
            <a:r>
              <a:rPr lang="de-DE" sz="1200" dirty="0" err="1" smtClean="0">
                <a:latin typeface="Calibri" panose="020F0502020204030204" pitchFamily="34" charset="0"/>
              </a:rPr>
              <a:t>Weleda</a:t>
            </a:r>
            <a:endParaRPr lang="de-DE" sz="1200" dirty="0" smtClean="0">
              <a:latin typeface="Calibri" panose="020F0502020204030204" pitchFamily="34" charset="0"/>
            </a:endParaRPr>
          </a:p>
        </p:txBody>
      </p:sp>
      <p:sp>
        <p:nvSpPr>
          <p:cNvPr id="28" name="Textfeld 27"/>
          <p:cNvSpPr txBox="1"/>
          <p:nvPr/>
        </p:nvSpPr>
        <p:spPr>
          <a:xfrm>
            <a:off x="3656173" y="5286695"/>
            <a:ext cx="1309141" cy="400110"/>
          </a:xfrm>
          <a:prstGeom prst="rect">
            <a:avLst/>
          </a:prstGeom>
          <a:noFill/>
        </p:spPr>
        <p:txBody>
          <a:bodyPr wrap="none" rtlCol="0">
            <a:spAutoFit/>
          </a:bodyPr>
          <a:lstStyle/>
          <a:p>
            <a:pPr algn="ctr"/>
            <a:r>
              <a:rPr lang="de-DE" sz="20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ökologisch</a:t>
            </a:r>
            <a:endParaRPr lang="de-DE" sz="20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31" name="Textfeld 30"/>
          <p:cNvSpPr txBox="1"/>
          <p:nvPr/>
        </p:nvSpPr>
        <p:spPr>
          <a:xfrm>
            <a:off x="6181538" y="5286695"/>
            <a:ext cx="1471044" cy="400110"/>
          </a:xfrm>
          <a:prstGeom prst="rect">
            <a:avLst/>
          </a:prstGeom>
          <a:noFill/>
        </p:spPr>
        <p:txBody>
          <a:bodyPr wrap="none" rtlCol="0">
            <a:spAutoFit/>
          </a:bodyPr>
          <a:lstStyle/>
          <a:p>
            <a:pPr algn="ctr"/>
            <a:r>
              <a:rPr lang="de-DE" sz="20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ökonomisch</a:t>
            </a:r>
            <a:endParaRPr lang="de-DE" sz="20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33" name="Textfeld 32"/>
          <p:cNvSpPr txBox="1"/>
          <p:nvPr/>
        </p:nvSpPr>
        <p:spPr>
          <a:xfrm>
            <a:off x="8259561" y="5279626"/>
            <a:ext cx="776751" cy="400110"/>
          </a:xfrm>
          <a:prstGeom prst="rect">
            <a:avLst/>
          </a:prstGeom>
          <a:noFill/>
        </p:spPr>
        <p:txBody>
          <a:bodyPr wrap="none" rtlCol="0">
            <a:spAutoFit/>
          </a:bodyPr>
          <a:lstStyle/>
          <a:p>
            <a:pPr algn="ctr"/>
            <a:r>
              <a:rPr lang="de-DE" sz="20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sozial</a:t>
            </a:r>
            <a:endParaRPr lang="de-DE" sz="20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83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961179" y="4104267"/>
            <a:ext cx="10363200" cy="2172675"/>
          </a:xfrm>
        </p:spPr>
        <p:txBody>
          <a:bodyPr/>
          <a:lstStyle/>
          <a:p>
            <a:r>
              <a:rPr lang="de-DE" dirty="0" smtClean="0"/>
              <a:t>Stakeholder </a:t>
            </a:r>
            <a:r>
              <a:rPr lang="de-DE" dirty="0" err="1" smtClean="0"/>
              <a:t>mapping</a:t>
            </a:r>
            <a:r>
              <a:rPr lang="de-DE" dirty="0" smtClean="0"/>
              <a:t> </a:t>
            </a:r>
            <a:br>
              <a:rPr lang="de-DE" dirty="0" smtClean="0"/>
            </a:br>
            <a:r>
              <a:rPr lang="de-DE" sz="2000" dirty="0" err="1" smtClean="0"/>
              <a:t>Stakeholderübersicht</a:t>
            </a:r>
            <a:r>
              <a:rPr lang="de-DE" sz="2000" dirty="0" smtClean="0"/>
              <a:t> und </a:t>
            </a:r>
            <a:r>
              <a:rPr lang="de-DE" sz="2000" dirty="0"/>
              <a:t>Priorisierung</a:t>
            </a:r>
            <a:br>
              <a:rPr lang="de-DE" sz="2000" dirty="0"/>
            </a:br>
            <a:r>
              <a:rPr lang="de-DE" sz="2000" dirty="0" err="1"/>
              <a:t>Stakeholderbeziehung</a:t>
            </a:r>
            <a:r>
              <a:rPr lang="de-DE" sz="2000" dirty="0"/>
              <a:t> zu </a:t>
            </a:r>
            <a:r>
              <a:rPr lang="de-DE" sz="2000" dirty="0" err="1"/>
              <a:t>nachhaltigkeit</a:t>
            </a:r>
            <a:r>
              <a:rPr lang="de-DE" sz="2000" dirty="0" smtClean="0"/>
              <a:t/>
            </a:r>
            <a:br>
              <a:rPr lang="de-DE" sz="2000" dirty="0" smtClean="0"/>
            </a:br>
            <a:r>
              <a:rPr lang="de-DE" sz="2000" dirty="0" err="1" smtClean="0"/>
              <a:t>Stakeholderpfad</a:t>
            </a:r>
            <a:r>
              <a:rPr lang="de-DE" sz="2000" dirty="0" smtClean="0"/>
              <a:t> A Kunden Canvas</a:t>
            </a:r>
            <a:br>
              <a:rPr lang="de-DE" sz="2000" dirty="0" smtClean="0"/>
            </a:br>
            <a:r>
              <a:rPr lang="de-DE" sz="2000" dirty="0" err="1" smtClean="0"/>
              <a:t>Stakeholderpfad</a:t>
            </a:r>
            <a:r>
              <a:rPr lang="de-DE" sz="2000" dirty="0" smtClean="0"/>
              <a:t> b Stakeholder </a:t>
            </a:r>
            <a:r>
              <a:rPr lang="de-DE" sz="2000" dirty="0" err="1" smtClean="0"/>
              <a:t>Canvas</a:t>
            </a:r>
            <a:r>
              <a:rPr lang="de-DE" sz="2000" dirty="0"/>
              <a:t/>
            </a:r>
            <a:br>
              <a:rPr lang="de-DE" sz="2000" dirty="0"/>
            </a:br>
            <a:endParaRPr lang="de-DE" dirty="0"/>
          </a:p>
        </p:txBody>
      </p:sp>
    </p:spTree>
    <p:extLst>
      <p:ext uri="{BB962C8B-B14F-4D97-AF65-F5344CB8AC3E}">
        <p14:creationId xmlns:p14="http://schemas.microsoft.com/office/powerpoint/2010/main" val="516672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sz="2400" dirty="0"/>
              <a:t>Stakeholder Mapping</a:t>
            </a:r>
            <a:br>
              <a:rPr lang="de-DE" sz="2400" dirty="0"/>
            </a:br>
            <a:r>
              <a:rPr lang="de-DE" sz="2400" dirty="0"/>
              <a:t>Die Definition Ihres Stakeholders in vier Schritten</a:t>
            </a:r>
          </a:p>
        </p:txBody>
      </p:sp>
      <p:grpSp>
        <p:nvGrpSpPr>
          <p:cNvPr id="22" name="Gruppieren 21"/>
          <p:cNvGrpSpPr/>
          <p:nvPr/>
        </p:nvGrpSpPr>
        <p:grpSpPr>
          <a:xfrm>
            <a:off x="3889542" y="1312864"/>
            <a:ext cx="4296500" cy="4042450"/>
            <a:chOff x="971962" y="1196743"/>
            <a:chExt cx="4296500" cy="4042450"/>
          </a:xfrm>
        </p:grpSpPr>
        <p:grpSp>
          <p:nvGrpSpPr>
            <p:cNvPr id="7" name="Gruppieren 6"/>
            <p:cNvGrpSpPr/>
            <p:nvPr/>
          </p:nvGrpSpPr>
          <p:grpSpPr>
            <a:xfrm>
              <a:off x="971962" y="1196743"/>
              <a:ext cx="1667381" cy="1956891"/>
              <a:chOff x="971962" y="1196743"/>
              <a:chExt cx="1667381" cy="1956891"/>
            </a:xfrm>
          </p:grpSpPr>
          <p:sp>
            <p:nvSpPr>
              <p:cNvPr id="8" name="Rechteck 7"/>
              <p:cNvSpPr/>
              <p:nvPr/>
            </p:nvSpPr>
            <p:spPr bwMode="auto">
              <a:xfrm>
                <a:off x="971962" y="1721754"/>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2100" b="1" i="0"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Brainwriting</a:t>
                </a:r>
                <a:endParaRPr kumimoji="0" lang="de-DE" sz="2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9" name="Textfeld 8"/>
              <p:cNvSpPr txBox="1"/>
              <p:nvPr/>
            </p:nvSpPr>
            <p:spPr>
              <a:xfrm>
                <a:off x="2103619" y="1196743"/>
                <a:ext cx="535724" cy="923330"/>
              </a:xfrm>
              <a:prstGeom prst="rect">
                <a:avLst/>
              </a:prstGeom>
              <a:noFill/>
            </p:spPr>
            <p:txBody>
              <a:bodyPr wrap="none" rtlCol="0">
                <a:spAutoFit/>
              </a:bodyPr>
              <a:lstStyle/>
              <a:p>
                <a:pPr algn="l"/>
                <a:r>
                  <a:rPr lang="de-DE" sz="54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a:t>
                </a:r>
                <a:endParaRPr lang="de-DE" sz="54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grpSp>
        <p:grpSp>
          <p:nvGrpSpPr>
            <p:cNvPr id="10" name="Gruppieren 9"/>
            <p:cNvGrpSpPr/>
            <p:nvPr/>
          </p:nvGrpSpPr>
          <p:grpSpPr>
            <a:xfrm>
              <a:off x="3577917" y="1196897"/>
              <a:ext cx="1671062" cy="1956737"/>
              <a:chOff x="3577917" y="1196897"/>
              <a:chExt cx="1671062" cy="1956737"/>
            </a:xfrm>
          </p:grpSpPr>
          <p:sp>
            <p:nvSpPr>
              <p:cNvPr id="11" name="Rechteck 10"/>
              <p:cNvSpPr/>
              <p:nvPr/>
            </p:nvSpPr>
            <p:spPr bwMode="auto">
              <a:xfrm>
                <a:off x="3577917" y="1721754"/>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r>
                  <a:rPr lang="de-DE" sz="2100" dirty="0" smtClean="0">
                    <a:solidFill>
                      <a:srgbClr val="000000"/>
                    </a:solidFill>
                    <a:latin typeface="Calibri" panose="020F0502020204030204" pitchFamily="34" charset="0"/>
                    <a:cs typeface="Calibri" panose="020F0502020204030204" pitchFamily="34" charset="0"/>
                  </a:rPr>
                  <a:t>Priorisierung</a:t>
                </a:r>
                <a:endParaRPr lang="de-DE" sz="2100" dirty="0">
                  <a:solidFill>
                    <a:srgbClr val="000000"/>
                  </a:solidFill>
                  <a:latin typeface="Calibri" panose="020F0502020204030204" pitchFamily="34" charset="0"/>
                  <a:cs typeface="Calibri" panose="020F0502020204030204" pitchFamily="34" charset="0"/>
                </a:endParaRPr>
              </a:p>
            </p:txBody>
          </p:sp>
          <p:sp>
            <p:nvSpPr>
              <p:cNvPr id="12" name="Textfeld 11"/>
              <p:cNvSpPr txBox="1"/>
              <p:nvPr/>
            </p:nvSpPr>
            <p:spPr>
              <a:xfrm>
                <a:off x="4713255" y="1196897"/>
                <a:ext cx="535724" cy="923330"/>
              </a:xfrm>
              <a:prstGeom prst="rect">
                <a:avLst/>
              </a:prstGeom>
              <a:noFill/>
            </p:spPr>
            <p:txBody>
              <a:bodyPr wrap="none" rtlCol="0">
                <a:spAutoFit/>
              </a:bodyPr>
              <a:lstStyle/>
              <a:p>
                <a:pPr algn="l"/>
                <a:r>
                  <a:rPr lang="de-DE" sz="54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a:t>
                </a:r>
                <a:endParaRPr lang="de-DE" sz="54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grpSp>
        <p:grpSp>
          <p:nvGrpSpPr>
            <p:cNvPr id="13" name="Gruppieren 12"/>
            <p:cNvGrpSpPr/>
            <p:nvPr/>
          </p:nvGrpSpPr>
          <p:grpSpPr>
            <a:xfrm>
              <a:off x="1000235" y="3282962"/>
              <a:ext cx="1670783" cy="1956231"/>
              <a:chOff x="1000235" y="3282962"/>
              <a:chExt cx="1670783" cy="1956231"/>
            </a:xfrm>
          </p:grpSpPr>
          <p:sp>
            <p:nvSpPr>
              <p:cNvPr id="14" name="Rechteck 13"/>
              <p:cNvSpPr/>
              <p:nvPr/>
            </p:nvSpPr>
            <p:spPr bwMode="auto">
              <a:xfrm>
                <a:off x="1000235" y="3807313"/>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de-DE" sz="2100" dirty="0">
                    <a:latin typeface="Calibri" panose="020F0502020204030204" pitchFamily="34" charset="0"/>
                    <a:cs typeface="Calibri" panose="020F0502020204030204" pitchFamily="34" charset="0"/>
                  </a:rPr>
                  <a:t>Auswahl &amp; weitere </a:t>
                </a:r>
                <a:r>
                  <a:rPr lang="de-DE" sz="2100" dirty="0">
                    <a:solidFill>
                      <a:srgbClr val="000000"/>
                    </a:solidFill>
                    <a:latin typeface="Calibri" panose="020F0502020204030204" pitchFamily="34" charset="0"/>
                    <a:cs typeface="Calibri" panose="020F0502020204030204" pitchFamily="34" charset="0"/>
                  </a:rPr>
                  <a:t>Definition</a:t>
                </a:r>
              </a:p>
            </p:txBody>
          </p:sp>
          <p:sp>
            <p:nvSpPr>
              <p:cNvPr id="15" name="Textfeld 14"/>
              <p:cNvSpPr txBox="1"/>
              <p:nvPr/>
            </p:nvSpPr>
            <p:spPr>
              <a:xfrm>
                <a:off x="2135294" y="3282962"/>
                <a:ext cx="535724" cy="923330"/>
              </a:xfrm>
              <a:prstGeom prst="rect">
                <a:avLst/>
              </a:prstGeom>
              <a:noFill/>
            </p:spPr>
            <p:txBody>
              <a:bodyPr wrap="none" rtlCol="0">
                <a:spAutoFit/>
              </a:bodyPr>
              <a:lstStyle/>
              <a:p>
                <a:pPr algn="l"/>
                <a:r>
                  <a:rPr lang="de-DE" sz="54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a:t>
                </a:r>
                <a:endParaRPr lang="de-DE" sz="54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grpSp>
        <p:grpSp>
          <p:nvGrpSpPr>
            <p:cNvPr id="16" name="Gruppieren 15"/>
            <p:cNvGrpSpPr/>
            <p:nvPr/>
          </p:nvGrpSpPr>
          <p:grpSpPr>
            <a:xfrm>
              <a:off x="3606190" y="3270924"/>
              <a:ext cx="1662272" cy="1968269"/>
              <a:chOff x="3606190" y="3270924"/>
              <a:chExt cx="1662272" cy="1968269"/>
            </a:xfrm>
          </p:grpSpPr>
          <p:sp>
            <p:nvSpPr>
              <p:cNvPr id="17" name="Rechteck 16"/>
              <p:cNvSpPr/>
              <p:nvPr/>
            </p:nvSpPr>
            <p:spPr bwMode="auto">
              <a:xfrm>
                <a:off x="3606190" y="3807313"/>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r>
                  <a:rPr lang="de-DE" sz="2100" dirty="0" smtClean="0">
                    <a:solidFill>
                      <a:srgbClr val="000000"/>
                    </a:solidFill>
                    <a:latin typeface="Calibri" panose="020F0502020204030204" pitchFamily="34" charset="0"/>
                    <a:cs typeface="Calibri" panose="020F0502020204030204" pitchFamily="34" charset="0"/>
                  </a:rPr>
                  <a:t>Nachhaltig-</a:t>
                </a:r>
                <a:r>
                  <a:rPr lang="de-DE" sz="2100" dirty="0" err="1" smtClean="0">
                    <a:solidFill>
                      <a:srgbClr val="000000"/>
                    </a:solidFill>
                    <a:latin typeface="Calibri" panose="020F0502020204030204" pitchFamily="34" charset="0"/>
                    <a:cs typeface="Calibri" panose="020F0502020204030204" pitchFamily="34" charset="0"/>
                  </a:rPr>
                  <a:t>keitsbezug</a:t>
                </a:r>
                <a:endParaRPr lang="de-DE" sz="2100" dirty="0">
                  <a:solidFill>
                    <a:srgbClr val="000000"/>
                  </a:solidFill>
                  <a:latin typeface="Calibri" panose="020F0502020204030204" pitchFamily="34" charset="0"/>
                  <a:cs typeface="Calibri" panose="020F0502020204030204" pitchFamily="34" charset="0"/>
                </a:endParaRPr>
              </a:p>
            </p:txBody>
          </p:sp>
          <p:sp>
            <p:nvSpPr>
              <p:cNvPr id="18" name="Textfeld 17"/>
              <p:cNvSpPr txBox="1"/>
              <p:nvPr/>
            </p:nvSpPr>
            <p:spPr>
              <a:xfrm>
                <a:off x="4732738" y="3270924"/>
                <a:ext cx="535724" cy="923330"/>
              </a:xfrm>
              <a:prstGeom prst="rect">
                <a:avLst/>
              </a:prstGeom>
              <a:noFill/>
            </p:spPr>
            <p:txBody>
              <a:bodyPr wrap="none" rtlCol="0">
                <a:spAutoFit/>
              </a:bodyPr>
              <a:lstStyle/>
              <a:p>
                <a:pPr algn="l"/>
                <a:r>
                  <a:rPr lang="de-DE" sz="54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4</a:t>
                </a:r>
              </a:p>
            </p:txBody>
          </p:sp>
        </p:grpSp>
      </p:grpSp>
    </p:spTree>
    <p:extLst>
      <p:ext uri="{BB962C8B-B14F-4D97-AF65-F5344CB8AC3E}">
        <p14:creationId xmlns:p14="http://schemas.microsoft.com/office/powerpoint/2010/main" val="4257400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bwMode="auto">
          <a:xfrm>
            <a:off x="1968153" y="2442308"/>
            <a:ext cx="2030616" cy="203061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12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Ihr Start-up</a:t>
            </a:r>
            <a:endParaRPr kumimoji="0" lang="de-DE"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6" name="Gruppieren 5"/>
          <p:cNvGrpSpPr/>
          <p:nvPr/>
        </p:nvGrpSpPr>
        <p:grpSpPr>
          <a:xfrm>
            <a:off x="3959791" y="2657188"/>
            <a:ext cx="730876" cy="730876"/>
            <a:chOff x="3938985" y="2618401"/>
            <a:chExt cx="730876" cy="730876"/>
          </a:xfrm>
        </p:grpSpPr>
        <p:sp>
          <p:nvSpPr>
            <p:cNvPr id="16" name="Ellipse 15"/>
            <p:cNvSpPr/>
            <p:nvPr/>
          </p:nvSpPr>
          <p:spPr bwMode="auto">
            <a:xfrm>
              <a:off x="3938985" y="2618401"/>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3" name="Textfeld 22"/>
            <p:cNvSpPr txBox="1"/>
            <p:nvPr/>
          </p:nvSpPr>
          <p:spPr>
            <a:xfrm>
              <a:off x="3949765" y="2860729"/>
              <a:ext cx="709315" cy="246221"/>
            </a:xfrm>
            <a:prstGeom prst="rect">
              <a:avLst/>
            </a:prstGeom>
            <a:noFill/>
          </p:spPr>
          <p:txBody>
            <a:bodyPr wrap="square" rtlCol="0">
              <a:spAutoFit/>
            </a:bodyPr>
            <a:lstStyle/>
            <a:p>
              <a:pPr algn="ctr"/>
              <a:r>
                <a:rPr lang="de-DE" sz="1000" dirty="0" smtClean="0">
                  <a:latin typeface="Calibri" panose="020F0502020204030204" pitchFamily="34" charset="0"/>
                  <a:cs typeface="Calibri" panose="020F0502020204030204" pitchFamily="34" charset="0"/>
                </a:rPr>
                <a:t>Kunden</a:t>
              </a:r>
              <a:endParaRPr lang="de-DE" sz="1000" dirty="0">
                <a:latin typeface="Calibri" panose="020F0502020204030204" pitchFamily="34" charset="0"/>
                <a:cs typeface="Calibri" panose="020F0502020204030204" pitchFamily="34" charset="0"/>
              </a:endParaRPr>
            </a:p>
          </p:txBody>
        </p:sp>
      </p:grpSp>
      <p:grpSp>
        <p:nvGrpSpPr>
          <p:cNvPr id="2" name="Gruppieren 1"/>
          <p:cNvGrpSpPr/>
          <p:nvPr/>
        </p:nvGrpSpPr>
        <p:grpSpPr>
          <a:xfrm>
            <a:off x="2530843" y="1683936"/>
            <a:ext cx="886067" cy="730876"/>
            <a:chOff x="2582858" y="1691177"/>
            <a:chExt cx="886067" cy="730876"/>
          </a:xfrm>
        </p:grpSpPr>
        <p:sp>
          <p:nvSpPr>
            <p:cNvPr id="13" name="Ellipse 12"/>
            <p:cNvSpPr/>
            <p:nvPr/>
          </p:nvSpPr>
          <p:spPr bwMode="auto">
            <a:xfrm>
              <a:off x="2660454" y="1691177"/>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5" name="Textfeld 24"/>
            <p:cNvSpPr txBox="1"/>
            <p:nvPr/>
          </p:nvSpPr>
          <p:spPr>
            <a:xfrm>
              <a:off x="2582858" y="1856560"/>
              <a:ext cx="886067" cy="400110"/>
            </a:xfrm>
            <a:prstGeom prst="rect">
              <a:avLst/>
            </a:prstGeom>
            <a:noFill/>
          </p:spPr>
          <p:txBody>
            <a:bodyPr wrap="square" rtlCol="0">
              <a:spAutoFit/>
            </a:bodyPr>
            <a:lstStyle/>
            <a:p>
              <a:pPr algn="ctr"/>
              <a:r>
                <a:rPr lang="de-DE" sz="1000" dirty="0" smtClean="0">
                  <a:latin typeface="Calibri" panose="020F0502020204030204" pitchFamily="34" charset="0"/>
                  <a:cs typeface="Calibri" panose="020F0502020204030204" pitchFamily="34" charset="0"/>
                </a:rPr>
                <a:t>(künftige)</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Mitarbeiter</a:t>
              </a:r>
              <a:endParaRPr lang="de-DE" sz="1000" dirty="0">
                <a:latin typeface="Calibri" panose="020F0502020204030204" pitchFamily="34" charset="0"/>
                <a:cs typeface="Calibri" panose="020F0502020204030204" pitchFamily="34" charset="0"/>
              </a:endParaRPr>
            </a:p>
          </p:txBody>
        </p:sp>
      </p:grpSp>
      <p:grpSp>
        <p:nvGrpSpPr>
          <p:cNvPr id="12" name="Gruppieren 11"/>
          <p:cNvGrpSpPr/>
          <p:nvPr/>
        </p:nvGrpSpPr>
        <p:grpSpPr>
          <a:xfrm>
            <a:off x="3476545" y="4219397"/>
            <a:ext cx="730876" cy="730876"/>
            <a:chOff x="3554836" y="4151101"/>
            <a:chExt cx="730876" cy="730876"/>
          </a:xfrm>
        </p:grpSpPr>
        <p:sp>
          <p:nvSpPr>
            <p:cNvPr id="14" name="Ellipse 13"/>
            <p:cNvSpPr/>
            <p:nvPr/>
          </p:nvSpPr>
          <p:spPr bwMode="auto">
            <a:xfrm>
              <a:off x="3554836" y="4151101"/>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6" name="Textfeld 25"/>
            <p:cNvSpPr txBox="1"/>
            <p:nvPr/>
          </p:nvSpPr>
          <p:spPr>
            <a:xfrm>
              <a:off x="3571061" y="4316484"/>
              <a:ext cx="709315" cy="400110"/>
            </a:xfrm>
            <a:prstGeom prst="rect">
              <a:avLst/>
            </a:prstGeom>
            <a:noFill/>
          </p:spPr>
          <p:txBody>
            <a:bodyPr wrap="square" rtlCol="0">
              <a:spAutoFit/>
            </a:bodyPr>
            <a:lstStyle/>
            <a:p>
              <a:pPr algn="ctr"/>
              <a:r>
                <a:rPr lang="de-DE" sz="1000" dirty="0" smtClean="0">
                  <a:latin typeface="Calibri" panose="020F0502020204030204" pitchFamily="34" charset="0"/>
                  <a:cs typeface="Calibri" panose="020F0502020204030204" pitchFamily="34" charset="0"/>
                </a:rPr>
                <a:t>Wett-bewerber</a:t>
              </a:r>
              <a:endParaRPr lang="de-DE" sz="1000" dirty="0">
                <a:latin typeface="Calibri" panose="020F0502020204030204" pitchFamily="34" charset="0"/>
                <a:cs typeface="Calibri" panose="020F0502020204030204" pitchFamily="34" charset="0"/>
              </a:endParaRPr>
            </a:p>
          </p:txBody>
        </p:sp>
      </p:grpSp>
      <p:grpSp>
        <p:nvGrpSpPr>
          <p:cNvPr id="8" name="Gruppieren 7"/>
          <p:cNvGrpSpPr/>
          <p:nvPr/>
        </p:nvGrpSpPr>
        <p:grpSpPr>
          <a:xfrm>
            <a:off x="3926728" y="3503795"/>
            <a:ext cx="834620" cy="730876"/>
            <a:chOff x="3942689" y="3436507"/>
            <a:chExt cx="834620" cy="730876"/>
          </a:xfrm>
        </p:grpSpPr>
        <p:sp>
          <p:nvSpPr>
            <p:cNvPr id="21" name="Ellipse 20"/>
            <p:cNvSpPr/>
            <p:nvPr/>
          </p:nvSpPr>
          <p:spPr bwMode="auto">
            <a:xfrm>
              <a:off x="3988211" y="3436507"/>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7" name="Textfeld 26"/>
            <p:cNvSpPr txBox="1"/>
            <p:nvPr/>
          </p:nvSpPr>
          <p:spPr>
            <a:xfrm>
              <a:off x="3942689" y="3601890"/>
              <a:ext cx="834620" cy="400110"/>
            </a:xfrm>
            <a:prstGeom prst="rect">
              <a:avLst/>
            </a:prstGeom>
            <a:noFill/>
          </p:spPr>
          <p:txBody>
            <a:bodyPr wrap="square" rtlCol="0">
              <a:spAutoFit/>
            </a:bodyPr>
            <a:lstStyle/>
            <a:p>
              <a:pPr algn="ctr"/>
              <a:r>
                <a:rPr lang="de-DE" sz="1000" dirty="0" smtClean="0">
                  <a:latin typeface="Calibri" panose="020F0502020204030204" pitchFamily="34" charset="0"/>
                  <a:cs typeface="Calibri" panose="020F0502020204030204" pitchFamily="34" charset="0"/>
                </a:rPr>
                <a:t>Lieferanten &amp; Partner</a:t>
              </a:r>
              <a:endParaRPr lang="de-DE" sz="1000" dirty="0">
                <a:latin typeface="Calibri" panose="020F0502020204030204" pitchFamily="34" charset="0"/>
                <a:cs typeface="Calibri" panose="020F0502020204030204" pitchFamily="34" charset="0"/>
              </a:endParaRPr>
            </a:p>
          </p:txBody>
        </p:sp>
      </p:grpSp>
      <p:grpSp>
        <p:nvGrpSpPr>
          <p:cNvPr id="4" name="Gruppieren 3"/>
          <p:cNvGrpSpPr/>
          <p:nvPr/>
        </p:nvGrpSpPr>
        <p:grpSpPr>
          <a:xfrm>
            <a:off x="3396305" y="1972429"/>
            <a:ext cx="894793" cy="730876"/>
            <a:chOff x="3360884" y="1961837"/>
            <a:chExt cx="894793" cy="730876"/>
          </a:xfrm>
        </p:grpSpPr>
        <p:sp>
          <p:nvSpPr>
            <p:cNvPr id="15" name="Ellipse 14"/>
            <p:cNvSpPr/>
            <p:nvPr/>
          </p:nvSpPr>
          <p:spPr bwMode="auto">
            <a:xfrm>
              <a:off x="3442843" y="1961837"/>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8" name="Textfeld 27"/>
            <p:cNvSpPr txBox="1"/>
            <p:nvPr/>
          </p:nvSpPr>
          <p:spPr>
            <a:xfrm>
              <a:off x="3360884" y="2204165"/>
              <a:ext cx="894793" cy="246221"/>
            </a:xfrm>
            <a:prstGeom prst="rect">
              <a:avLst/>
            </a:prstGeom>
            <a:noFill/>
          </p:spPr>
          <p:txBody>
            <a:bodyPr wrap="square" rtlCol="0">
              <a:spAutoFit/>
            </a:bodyPr>
            <a:lstStyle/>
            <a:p>
              <a:pPr algn="ctr"/>
              <a:r>
                <a:rPr lang="de-DE" sz="1000" dirty="0" smtClean="0">
                  <a:latin typeface="Calibri" panose="020F0502020204030204" pitchFamily="34" charset="0"/>
                  <a:cs typeface="Calibri" panose="020F0502020204030204" pitchFamily="34" charset="0"/>
                </a:rPr>
                <a:t>Kapitalgeber</a:t>
              </a:r>
              <a:endParaRPr lang="de-DE" sz="1000" dirty="0">
                <a:latin typeface="Calibri" panose="020F0502020204030204" pitchFamily="34" charset="0"/>
                <a:cs typeface="Calibri" panose="020F0502020204030204" pitchFamily="34" charset="0"/>
              </a:endParaRPr>
            </a:p>
          </p:txBody>
        </p:sp>
      </p:grpSp>
      <p:grpSp>
        <p:nvGrpSpPr>
          <p:cNvPr id="40" name="Gruppieren 39"/>
          <p:cNvGrpSpPr/>
          <p:nvPr/>
        </p:nvGrpSpPr>
        <p:grpSpPr>
          <a:xfrm>
            <a:off x="2569859" y="4500420"/>
            <a:ext cx="827205" cy="730876"/>
            <a:chOff x="2612472" y="4505465"/>
            <a:chExt cx="827205" cy="730876"/>
          </a:xfrm>
        </p:grpSpPr>
        <p:sp>
          <p:nvSpPr>
            <p:cNvPr id="22" name="Ellipse 21"/>
            <p:cNvSpPr/>
            <p:nvPr/>
          </p:nvSpPr>
          <p:spPr bwMode="auto">
            <a:xfrm>
              <a:off x="2660454" y="4505465"/>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1" name="Textfeld 30"/>
            <p:cNvSpPr txBox="1"/>
            <p:nvPr/>
          </p:nvSpPr>
          <p:spPr>
            <a:xfrm>
              <a:off x="2612472" y="4670848"/>
              <a:ext cx="827205" cy="400110"/>
            </a:xfrm>
            <a:prstGeom prst="rect">
              <a:avLst/>
            </a:prstGeom>
            <a:noFill/>
          </p:spPr>
          <p:txBody>
            <a:bodyPr wrap="square" rtlCol="0">
              <a:spAutoFit/>
            </a:bodyPr>
            <a:lstStyle/>
            <a:p>
              <a:pPr algn="ctr"/>
              <a:r>
                <a:rPr lang="de-DE" sz="1000" dirty="0" smtClean="0">
                  <a:latin typeface="Calibri" panose="020F0502020204030204" pitchFamily="34" charset="0"/>
                  <a:cs typeface="Calibri" panose="020F0502020204030204" pitchFamily="34" charset="0"/>
                </a:rPr>
                <a:t>Staat</a:t>
              </a:r>
              <a:r>
                <a:rPr lang="de-DE" sz="1000" dirty="0">
                  <a:latin typeface="Calibri" panose="020F0502020204030204" pitchFamily="34" charset="0"/>
                  <a:cs typeface="Calibri" panose="020F0502020204030204" pitchFamily="34" charset="0"/>
                </a:rPr>
                <a:t> </a:t>
              </a:r>
              <a:endParaRPr lang="de-DE" sz="1000" dirty="0" smtClean="0">
                <a:latin typeface="Calibri" panose="020F0502020204030204" pitchFamily="34" charset="0"/>
                <a:cs typeface="Calibri" panose="020F0502020204030204" pitchFamily="34" charset="0"/>
              </a:endParaRPr>
            </a:p>
            <a:p>
              <a:pPr algn="ctr"/>
              <a:r>
                <a:rPr lang="de-DE" sz="1000" dirty="0" smtClean="0">
                  <a:latin typeface="Calibri" panose="020F0502020204030204" pitchFamily="34" charset="0"/>
                  <a:cs typeface="Calibri" panose="020F0502020204030204" pitchFamily="34" charset="0"/>
                </a:rPr>
                <a:t>&amp; Behörden</a:t>
              </a:r>
              <a:endParaRPr lang="de-DE" sz="1000" dirty="0">
                <a:latin typeface="Calibri" panose="020F0502020204030204" pitchFamily="34" charset="0"/>
                <a:cs typeface="Calibri" panose="020F0502020204030204" pitchFamily="34" charset="0"/>
              </a:endParaRPr>
            </a:p>
          </p:txBody>
        </p:sp>
      </p:grpSp>
      <p:grpSp>
        <p:nvGrpSpPr>
          <p:cNvPr id="24" name="Gruppieren 23"/>
          <p:cNvGrpSpPr/>
          <p:nvPr/>
        </p:nvGrpSpPr>
        <p:grpSpPr>
          <a:xfrm>
            <a:off x="1711995" y="4230444"/>
            <a:ext cx="857499" cy="730876"/>
            <a:chOff x="1782487" y="4266599"/>
            <a:chExt cx="857499" cy="730876"/>
          </a:xfrm>
        </p:grpSpPr>
        <p:sp>
          <p:nvSpPr>
            <p:cNvPr id="20" name="Ellipse 19"/>
            <p:cNvSpPr/>
            <p:nvPr/>
          </p:nvSpPr>
          <p:spPr bwMode="auto">
            <a:xfrm>
              <a:off x="1838847" y="4266599"/>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2" name="Textfeld 31"/>
            <p:cNvSpPr txBox="1"/>
            <p:nvPr/>
          </p:nvSpPr>
          <p:spPr>
            <a:xfrm>
              <a:off x="1782487" y="4355038"/>
              <a:ext cx="857499" cy="553998"/>
            </a:xfrm>
            <a:prstGeom prst="rect">
              <a:avLst/>
            </a:prstGeom>
            <a:noFill/>
          </p:spPr>
          <p:txBody>
            <a:bodyPr wrap="square" rtlCol="0">
              <a:spAutoFit/>
            </a:bodyPr>
            <a:lstStyle/>
            <a:p>
              <a:pPr algn="ctr"/>
              <a:r>
                <a:rPr lang="de-DE" sz="1000" dirty="0" smtClean="0">
                  <a:latin typeface="Calibri" panose="020F0502020204030204" pitchFamily="34" charset="0"/>
                  <a:cs typeface="Calibri" panose="020F0502020204030204" pitchFamily="34" charset="0"/>
                </a:rPr>
                <a:t>Medien &amp; </a:t>
              </a:r>
            </a:p>
            <a:p>
              <a:pPr algn="ctr"/>
              <a:r>
                <a:rPr lang="de-DE" sz="1000" dirty="0" smtClean="0">
                  <a:latin typeface="Calibri" panose="020F0502020204030204" pitchFamily="34" charset="0"/>
                  <a:cs typeface="Calibri" panose="020F0502020204030204" pitchFamily="34" charset="0"/>
                </a:rPr>
                <a:t>(Non-profit) Verbände</a:t>
              </a:r>
              <a:endParaRPr lang="de-DE" sz="1000" dirty="0">
                <a:latin typeface="Calibri" panose="020F0502020204030204" pitchFamily="34" charset="0"/>
                <a:cs typeface="Calibri" panose="020F0502020204030204" pitchFamily="34" charset="0"/>
              </a:endParaRPr>
            </a:p>
          </p:txBody>
        </p:sp>
      </p:grpSp>
      <p:grpSp>
        <p:nvGrpSpPr>
          <p:cNvPr id="38" name="Gruppieren 37"/>
          <p:cNvGrpSpPr/>
          <p:nvPr/>
        </p:nvGrpSpPr>
        <p:grpSpPr>
          <a:xfrm>
            <a:off x="1191510" y="2654312"/>
            <a:ext cx="902103" cy="730876"/>
            <a:chOff x="1154074" y="2738182"/>
            <a:chExt cx="902103" cy="730876"/>
          </a:xfrm>
        </p:grpSpPr>
        <p:sp>
          <p:nvSpPr>
            <p:cNvPr id="18" name="Ellipse 17"/>
            <p:cNvSpPr/>
            <p:nvPr/>
          </p:nvSpPr>
          <p:spPr bwMode="auto">
            <a:xfrm>
              <a:off x="1237277" y="2738182"/>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3" name="Textfeld 32"/>
            <p:cNvSpPr txBox="1"/>
            <p:nvPr/>
          </p:nvSpPr>
          <p:spPr>
            <a:xfrm>
              <a:off x="1154074" y="2868755"/>
              <a:ext cx="902103" cy="507831"/>
            </a:xfrm>
            <a:prstGeom prst="rect">
              <a:avLst/>
            </a:prstGeom>
            <a:noFill/>
            <a:ln>
              <a:noFill/>
            </a:ln>
          </p:spPr>
          <p:txBody>
            <a:bodyPr wrap="square" rtlCol="0">
              <a:spAutoFit/>
            </a:bodyPr>
            <a:lstStyle/>
            <a:p>
              <a:pPr algn="ctr"/>
              <a:r>
                <a:rPr lang="de-DE" sz="900" dirty="0" smtClean="0">
                  <a:latin typeface="Calibri" panose="020F0502020204030204" pitchFamily="34" charset="0"/>
                  <a:cs typeface="Calibri" panose="020F0502020204030204" pitchFamily="34" charset="0"/>
                </a:rPr>
                <a:t>Wissenschaft </a:t>
              </a:r>
              <a:br>
                <a:rPr lang="de-DE" sz="900" dirty="0" smtClean="0">
                  <a:latin typeface="Calibri" panose="020F0502020204030204" pitchFamily="34" charset="0"/>
                  <a:cs typeface="Calibri" panose="020F0502020204030204" pitchFamily="34" charset="0"/>
                </a:rPr>
              </a:br>
              <a:r>
                <a:rPr lang="de-DE" sz="900" dirty="0" smtClean="0">
                  <a:latin typeface="Calibri" panose="020F0502020204030204" pitchFamily="34" charset="0"/>
                  <a:cs typeface="Calibri" panose="020F0502020204030204" pitchFamily="34" charset="0"/>
                </a:rPr>
                <a:t>&amp; andere Experten</a:t>
              </a:r>
              <a:endParaRPr lang="de-DE" sz="900" dirty="0">
                <a:latin typeface="Calibri" panose="020F0502020204030204" pitchFamily="34" charset="0"/>
                <a:cs typeface="Calibri" panose="020F0502020204030204" pitchFamily="34" charset="0"/>
              </a:endParaRPr>
            </a:p>
          </p:txBody>
        </p:sp>
      </p:grpSp>
      <p:grpSp>
        <p:nvGrpSpPr>
          <p:cNvPr id="39" name="Gruppieren 38"/>
          <p:cNvGrpSpPr/>
          <p:nvPr/>
        </p:nvGrpSpPr>
        <p:grpSpPr>
          <a:xfrm>
            <a:off x="1756708" y="1980431"/>
            <a:ext cx="730877" cy="730876"/>
            <a:chOff x="1771468" y="1954634"/>
            <a:chExt cx="730877" cy="730876"/>
          </a:xfrm>
        </p:grpSpPr>
        <p:sp>
          <p:nvSpPr>
            <p:cNvPr id="17" name="Ellipse 16"/>
            <p:cNvSpPr/>
            <p:nvPr/>
          </p:nvSpPr>
          <p:spPr bwMode="auto">
            <a:xfrm>
              <a:off x="1771468" y="1954634"/>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4" name="Rechteck 33"/>
            <p:cNvSpPr/>
            <p:nvPr/>
          </p:nvSpPr>
          <p:spPr>
            <a:xfrm>
              <a:off x="1771963" y="2113067"/>
              <a:ext cx="730382" cy="400110"/>
            </a:xfrm>
            <a:prstGeom prst="rect">
              <a:avLst/>
            </a:prstGeom>
          </p:spPr>
          <p:txBody>
            <a:bodyPr wrap="square">
              <a:spAutoFit/>
            </a:bodyPr>
            <a:lstStyle/>
            <a:p>
              <a:pPr algn="ctr" eaLnBrk="1" hangingPunct="1"/>
              <a:r>
                <a:rPr lang="de-DE" sz="1000" dirty="0" smtClean="0">
                  <a:latin typeface="Calibri" panose="020F0502020204030204" pitchFamily="34" charset="0"/>
                  <a:cs typeface="Calibri" panose="020F0502020204030204" pitchFamily="34" charset="0"/>
                </a:rPr>
                <a:t>und </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weitere</a:t>
              </a:r>
              <a:endParaRPr lang="de-DE" sz="1000" dirty="0">
                <a:latin typeface="Calibri" panose="020F0502020204030204" pitchFamily="34" charset="0"/>
                <a:cs typeface="Calibri" panose="020F0502020204030204" pitchFamily="34" charset="0"/>
              </a:endParaRPr>
            </a:p>
          </p:txBody>
        </p:sp>
      </p:grpSp>
      <p:grpSp>
        <p:nvGrpSpPr>
          <p:cNvPr id="30" name="Gruppieren 29"/>
          <p:cNvGrpSpPr/>
          <p:nvPr/>
        </p:nvGrpSpPr>
        <p:grpSpPr>
          <a:xfrm>
            <a:off x="1178536" y="3510387"/>
            <a:ext cx="882458" cy="730876"/>
            <a:chOff x="1232088" y="3608720"/>
            <a:chExt cx="882458" cy="730876"/>
          </a:xfrm>
        </p:grpSpPr>
        <p:sp>
          <p:nvSpPr>
            <p:cNvPr id="19" name="Ellipse 18"/>
            <p:cNvSpPr/>
            <p:nvPr/>
          </p:nvSpPr>
          <p:spPr bwMode="auto">
            <a:xfrm>
              <a:off x="1307879" y="3608720"/>
              <a:ext cx="730876" cy="730876"/>
            </a:xfrm>
            <a:prstGeom prst="ellipse">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6" name="Textfeld 35"/>
            <p:cNvSpPr txBox="1"/>
            <p:nvPr/>
          </p:nvSpPr>
          <p:spPr>
            <a:xfrm>
              <a:off x="1232088" y="3774103"/>
              <a:ext cx="882458" cy="400110"/>
            </a:xfrm>
            <a:prstGeom prst="rect">
              <a:avLst/>
            </a:prstGeom>
            <a:noFill/>
          </p:spPr>
          <p:txBody>
            <a:bodyPr wrap="square" rtlCol="0">
              <a:spAutoFit/>
            </a:bodyPr>
            <a:lstStyle/>
            <a:p>
              <a:pPr algn="ctr"/>
              <a:r>
                <a:rPr lang="de-DE" sz="1000" dirty="0" err="1" smtClean="0">
                  <a:latin typeface="Calibri" panose="020F0502020204030204" pitchFamily="34" charset="0"/>
                  <a:cs typeface="Calibri" panose="020F0502020204030204" pitchFamily="34" charset="0"/>
                </a:rPr>
                <a:t>Öffent-lichkeit</a:t>
              </a:r>
              <a:endParaRPr lang="de-DE" sz="1000" dirty="0">
                <a:latin typeface="Calibri" panose="020F0502020204030204" pitchFamily="34" charset="0"/>
                <a:cs typeface="Calibri" panose="020F0502020204030204" pitchFamily="34" charset="0"/>
              </a:endParaRPr>
            </a:p>
          </p:txBody>
        </p:sp>
      </p:grpSp>
      <p:sp>
        <p:nvSpPr>
          <p:cNvPr id="9" name="Rechteck 8"/>
          <p:cNvSpPr/>
          <p:nvPr/>
        </p:nvSpPr>
        <p:spPr bwMode="auto">
          <a:xfrm>
            <a:off x="5902664" y="1821606"/>
            <a:ext cx="5652220" cy="1152182"/>
          </a:xfrm>
          <a:prstGeom prst="rect">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buFont typeface="Times" charset="0"/>
              <a:buNone/>
            </a:pPr>
            <a:r>
              <a:rPr lang="de-DE" dirty="0" smtClean="0">
                <a:latin typeface="Calibri" panose="020F0502020204030204" pitchFamily="34" charset="0"/>
                <a:cs typeface="Calibri" panose="020F0502020204030204" pitchFamily="34" charset="0"/>
              </a:rPr>
              <a:t>Individuelle Stakeholder</a:t>
            </a:r>
          </a:p>
          <a:p>
            <a:pPr marL="342900" indent="-342900" eaLnBrk="1" hangingPunct="1">
              <a:buFont typeface="Times" charset="0"/>
              <a:buNone/>
            </a:pPr>
            <a:r>
              <a:rPr lang="de-DE" dirty="0" smtClean="0">
                <a:latin typeface="Calibri" panose="020F0502020204030204" pitchFamily="34" charset="0"/>
                <a:cs typeface="Calibri" panose="020F0502020204030204" pitchFamily="34" charset="0"/>
              </a:rPr>
              <a:t>A: Automobilindustrie</a:t>
            </a:r>
          </a:p>
          <a:p>
            <a:pPr marL="342900" indent="-342900" eaLnBrk="1" hangingPunct="1">
              <a:buFont typeface="Times" charset="0"/>
              <a:buNone/>
            </a:pPr>
            <a:r>
              <a:rPr lang="de-DE" dirty="0" smtClean="0">
                <a:latin typeface="Calibri" panose="020F0502020204030204" pitchFamily="34" charset="0"/>
                <a:cs typeface="Calibri" panose="020F0502020204030204" pitchFamily="34" charset="0"/>
              </a:rPr>
              <a:t>B: Behörde XY; Bank</a:t>
            </a:r>
          </a:p>
          <a:p>
            <a:pPr marL="342900" indent="-342900" eaLnBrk="1" hangingPunct="1">
              <a:buFont typeface="Times" charset="0"/>
              <a:buNone/>
            </a:pPr>
            <a:r>
              <a:rPr lang="de-DE" dirty="0" smtClean="0">
                <a:latin typeface="Calibri" panose="020F0502020204030204" pitchFamily="34" charset="0"/>
                <a:cs typeface="Calibri" panose="020F0502020204030204" pitchFamily="34" charset="0"/>
              </a:rPr>
              <a:t>C: Consultant</a:t>
            </a:r>
          </a:p>
          <a:p>
            <a:pPr marL="342900" indent="-342900" eaLnBrk="1" hangingPunct="1">
              <a:buFont typeface="Times" charset="0"/>
              <a:buNone/>
            </a:pPr>
            <a:r>
              <a:rPr lang="de-DE" dirty="0" smtClean="0">
                <a:latin typeface="Calibri" panose="020F0502020204030204" pitchFamily="34" charset="0"/>
                <a:cs typeface="Calibri" panose="020F0502020204030204" pitchFamily="34" charset="0"/>
              </a:rPr>
              <a:t>usw.</a:t>
            </a:r>
          </a:p>
        </p:txBody>
      </p:sp>
      <p:sp>
        <p:nvSpPr>
          <p:cNvPr id="37" name="Textfeld 36"/>
          <p:cNvSpPr txBox="1"/>
          <p:nvPr/>
        </p:nvSpPr>
        <p:spPr>
          <a:xfrm>
            <a:off x="5825069" y="3057763"/>
            <a:ext cx="5729815" cy="3162404"/>
          </a:xfrm>
          <a:prstGeom prst="rect">
            <a:avLst/>
          </a:prstGeom>
          <a:noFill/>
        </p:spPr>
        <p:txBody>
          <a:bodyPr wrap="square" rtlCol="0">
            <a:spAutoFit/>
          </a:bodyPr>
          <a:lstStyle/>
          <a:p>
            <a:pPr algn="l">
              <a:spcAft>
                <a:spcPts val="300"/>
              </a:spcAft>
            </a:pPr>
            <a:r>
              <a:rPr lang="de-DE" dirty="0" smtClean="0">
                <a:latin typeface="Calibri" panose="020F0502020204030204" pitchFamily="34" charset="0"/>
                <a:cs typeface="Calibri" panose="020F0502020204030204" pitchFamily="34" charset="0"/>
              </a:rPr>
              <a:t>Schritt 2:</a:t>
            </a:r>
          </a:p>
          <a:p>
            <a:pPr>
              <a:spcAft>
                <a:spcPts val="300"/>
              </a:spcAft>
            </a:pPr>
            <a:r>
              <a:rPr lang="de-DE" b="0" dirty="0" smtClean="0">
                <a:latin typeface="Calibri" panose="020F0502020204030204" pitchFamily="34" charset="0"/>
                <a:cs typeface="Calibri" panose="020F0502020204030204" pitchFamily="34" charset="0"/>
              </a:rPr>
              <a:t>Priorisieren Sie Ihre Stakeholder nach Einfluss und zeitlicher Dringlichkeit.</a:t>
            </a:r>
          </a:p>
          <a:p>
            <a:pPr algn="l">
              <a:spcAft>
                <a:spcPts val="300"/>
              </a:spcAft>
            </a:pPr>
            <a:r>
              <a:rPr lang="de-DE" dirty="0" smtClean="0">
                <a:latin typeface="Calibri" panose="020F0502020204030204" pitchFamily="34" charset="0"/>
                <a:cs typeface="Calibri" panose="020F0502020204030204" pitchFamily="34" charset="0"/>
              </a:rPr>
              <a:t>Schritt 3:</a:t>
            </a:r>
          </a:p>
          <a:p>
            <a:pPr algn="l">
              <a:spcAft>
                <a:spcPts val="300"/>
              </a:spcAft>
            </a:pPr>
            <a:r>
              <a:rPr lang="de-DE" b="0" dirty="0" smtClean="0">
                <a:latin typeface="Calibri" panose="020F0502020204030204" pitchFamily="34" charset="0"/>
                <a:cs typeface="Calibri" panose="020F0502020204030204" pitchFamily="34" charset="0"/>
              </a:rPr>
              <a:t>Entscheiden Sie sich für einen ihren wichtigsten Stakeholder, mit dem Sie für diesen Workshop weiterarbeiten möchten.</a:t>
            </a:r>
            <a:endParaRPr lang="de-DE" dirty="0" smtClean="0">
              <a:latin typeface="Calibri" panose="020F0502020204030204" pitchFamily="34" charset="0"/>
              <a:cs typeface="Calibri" panose="020F0502020204030204" pitchFamily="34" charset="0"/>
            </a:endParaRPr>
          </a:p>
          <a:p>
            <a:pPr>
              <a:spcAft>
                <a:spcPts val="300"/>
              </a:spcAft>
            </a:pPr>
            <a:r>
              <a:rPr lang="de-DE" u="sng" dirty="0" smtClean="0">
                <a:latin typeface="Calibri" panose="020F0502020204030204" pitchFamily="34" charset="0"/>
                <a:cs typeface="Calibri" panose="020F0502020204030204" pitchFamily="34" charset="0"/>
              </a:rPr>
              <a:t>Bei Kunden:</a:t>
            </a:r>
            <a:r>
              <a:rPr lang="de-DE" b="0" dirty="0" smtClean="0">
                <a:latin typeface="Calibri" panose="020F0502020204030204" pitchFamily="34" charset="0"/>
                <a:cs typeface="Calibri" panose="020F0502020204030204" pitchFamily="34" charset="0"/>
              </a:rPr>
              <a:t> Entscheiden Sie sich für ein Kundensegment und definieren Sie drei bis sechs wichtige Merkmale (z.B. Kerneigenschaften, Besonderheiten, größtes Bedürfnis, etc.), die </a:t>
            </a:r>
            <a:r>
              <a:rPr lang="de-DE" b="0" dirty="0">
                <a:latin typeface="Calibri" panose="020F0502020204030204" pitchFamily="34" charset="0"/>
                <a:cs typeface="Calibri" panose="020F0502020204030204" pitchFamily="34" charset="0"/>
              </a:rPr>
              <a:t>Ihren Stakeholder näher </a:t>
            </a:r>
            <a:r>
              <a:rPr lang="de-DE" b="0" dirty="0" smtClean="0">
                <a:latin typeface="Calibri" panose="020F0502020204030204" pitchFamily="34" charset="0"/>
                <a:cs typeface="Calibri" panose="020F0502020204030204" pitchFamily="34" charset="0"/>
              </a:rPr>
              <a:t>beschreiben. </a:t>
            </a:r>
          </a:p>
          <a:p>
            <a:pPr>
              <a:spcAft>
                <a:spcPts val="300"/>
              </a:spcAft>
            </a:pPr>
            <a:r>
              <a:rPr lang="de-DE" u="sng" dirty="0" smtClean="0">
                <a:latin typeface="Calibri" panose="020F0502020204030204" pitchFamily="34" charset="0"/>
                <a:cs typeface="Calibri" panose="020F0502020204030204" pitchFamily="34" charset="0"/>
              </a:rPr>
              <a:t>Bei anderen Stakeholdern:</a:t>
            </a:r>
            <a:r>
              <a:rPr lang="de-DE" dirty="0" smtClean="0">
                <a:latin typeface="Calibri" panose="020F0502020204030204" pitchFamily="34" charset="0"/>
                <a:cs typeface="Calibri" panose="020F0502020204030204" pitchFamily="34" charset="0"/>
              </a:rPr>
              <a:t> </a:t>
            </a:r>
            <a:r>
              <a:rPr lang="de-DE" b="0" dirty="0" smtClean="0">
                <a:latin typeface="Calibri" panose="020F0502020204030204" pitchFamily="34" charset="0"/>
                <a:cs typeface="Calibri" panose="020F0502020204030204" pitchFamily="34" charset="0"/>
              </a:rPr>
              <a:t>Definieren Sie drei bis sechs wichtige Merkmale </a:t>
            </a:r>
            <a:r>
              <a:rPr lang="de-DE" b="0" dirty="0">
                <a:latin typeface="Calibri" panose="020F0502020204030204" pitchFamily="34" charset="0"/>
                <a:cs typeface="Calibri" panose="020F0502020204030204" pitchFamily="34" charset="0"/>
              </a:rPr>
              <a:t>(z.B. Kerneigenschaften, Besonderheiten, Bedürfnisse etc.), </a:t>
            </a:r>
            <a:r>
              <a:rPr lang="de-DE" b="0" dirty="0" smtClean="0">
                <a:latin typeface="Calibri" panose="020F0502020204030204" pitchFamily="34" charset="0"/>
                <a:cs typeface="Calibri" panose="020F0502020204030204" pitchFamily="34" charset="0"/>
              </a:rPr>
              <a:t>die Ihren Stakeholder näher beschreiben.</a:t>
            </a:r>
            <a:endParaRPr lang="de-DE" b="0" dirty="0">
              <a:latin typeface="Calibri" panose="020F0502020204030204" pitchFamily="34" charset="0"/>
              <a:cs typeface="Calibri" panose="020F0502020204030204" pitchFamily="34" charset="0"/>
            </a:endParaRPr>
          </a:p>
          <a:p>
            <a:pPr>
              <a:spcAft>
                <a:spcPts val="300"/>
              </a:spcAft>
            </a:pPr>
            <a:r>
              <a:rPr lang="de-DE" dirty="0" smtClean="0">
                <a:latin typeface="Calibri" panose="020F0502020204030204" pitchFamily="34" charset="0"/>
                <a:cs typeface="Calibri" panose="020F0502020204030204" pitchFamily="34" charset="0"/>
              </a:rPr>
              <a:t>Schritt 4: </a:t>
            </a:r>
          </a:p>
          <a:p>
            <a:pPr>
              <a:spcAft>
                <a:spcPts val="300"/>
              </a:spcAft>
            </a:pPr>
            <a:r>
              <a:rPr lang="de-DE" b="0" dirty="0" smtClean="0">
                <a:latin typeface="Calibri" panose="020F0502020204030204" pitchFamily="34" charset="0"/>
                <a:cs typeface="Calibri" panose="020F0502020204030204" pitchFamily="34" charset="0"/>
              </a:rPr>
              <a:t>Definieren Sie die Beziehung zur Nachhaltigkeit.</a:t>
            </a:r>
          </a:p>
        </p:txBody>
      </p:sp>
      <p:sp>
        <p:nvSpPr>
          <p:cNvPr id="10" name="Titel 9"/>
          <p:cNvSpPr>
            <a:spLocks noGrp="1"/>
          </p:cNvSpPr>
          <p:nvPr>
            <p:ph type="title"/>
          </p:nvPr>
        </p:nvSpPr>
        <p:spPr/>
        <p:txBody>
          <a:bodyPr/>
          <a:lstStyle/>
          <a:p>
            <a:r>
              <a:rPr lang="de-DE" sz="2400" dirty="0"/>
              <a:t>Stakeholder Mapping</a:t>
            </a:r>
            <a:br>
              <a:rPr lang="de-DE" sz="2400" dirty="0"/>
            </a:br>
            <a:r>
              <a:rPr lang="de-DE" sz="2400" dirty="0"/>
              <a:t>Brainstorming der Stakeholder</a:t>
            </a:r>
          </a:p>
        </p:txBody>
      </p:sp>
      <p:sp>
        <p:nvSpPr>
          <p:cNvPr id="35" name="Textfeld 34"/>
          <p:cNvSpPr txBox="1"/>
          <p:nvPr/>
        </p:nvSpPr>
        <p:spPr>
          <a:xfrm>
            <a:off x="5825069" y="1011769"/>
            <a:ext cx="5807411" cy="777136"/>
          </a:xfrm>
          <a:prstGeom prst="rect">
            <a:avLst/>
          </a:prstGeom>
          <a:noFill/>
        </p:spPr>
        <p:txBody>
          <a:bodyPr wrap="square" rtlCol="0">
            <a:spAutoFit/>
          </a:bodyPr>
          <a:lstStyle/>
          <a:p>
            <a:pPr algn="l">
              <a:spcAft>
                <a:spcPts val="300"/>
              </a:spcAft>
            </a:pPr>
            <a:r>
              <a:rPr lang="de-DE" dirty="0" smtClean="0">
                <a:latin typeface="Calibri" panose="020F0502020204030204" pitchFamily="34" charset="0"/>
                <a:cs typeface="Calibri" panose="020F0502020204030204" pitchFamily="34" charset="0"/>
              </a:rPr>
              <a:t>Schritt 1:</a:t>
            </a:r>
            <a:r>
              <a:rPr lang="de-DE" b="0" dirty="0" smtClean="0">
                <a:latin typeface="Calibri" panose="020F0502020204030204" pitchFamily="34" charset="0"/>
                <a:cs typeface="Calibri" panose="020F0502020204030204" pitchFamily="34" charset="0"/>
              </a:rPr>
              <a:t/>
            </a:r>
            <a:br>
              <a:rPr lang="de-DE" b="0" dirty="0" smtClean="0">
                <a:latin typeface="Calibri" panose="020F0502020204030204" pitchFamily="34" charset="0"/>
                <a:cs typeface="Calibri" panose="020F0502020204030204" pitchFamily="34" charset="0"/>
              </a:rPr>
            </a:br>
            <a:r>
              <a:rPr lang="de-DE" b="0" dirty="0" smtClean="0">
                <a:latin typeface="Calibri" panose="020F0502020204030204" pitchFamily="34" charset="0"/>
                <a:cs typeface="Calibri" panose="020F0502020204030204" pitchFamily="34" charset="0"/>
              </a:rPr>
              <a:t>Zur simplen Hilfestellung, um an möglichst viele Stakeholder zu denken:</a:t>
            </a:r>
          </a:p>
          <a:p>
            <a:pPr algn="l">
              <a:spcAft>
                <a:spcPts val="300"/>
              </a:spcAft>
            </a:pPr>
            <a:r>
              <a:rPr lang="de-DE" dirty="0" smtClean="0">
                <a:latin typeface="Calibri" panose="020F0502020204030204" pitchFamily="34" charset="0"/>
                <a:cs typeface="Calibri" panose="020F0502020204030204" pitchFamily="34" charset="0"/>
              </a:rPr>
              <a:t>Die ABC </a:t>
            </a:r>
            <a:r>
              <a:rPr lang="de-DE" dirty="0" err="1" smtClean="0">
                <a:latin typeface="Calibri" panose="020F0502020204030204" pitchFamily="34" charset="0"/>
                <a:cs typeface="Calibri" panose="020F0502020204030204" pitchFamily="34" charset="0"/>
              </a:rPr>
              <a:t>Brainwriting</a:t>
            </a:r>
            <a:r>
              <a:rPr lang="de-DE" dirty="0" smtClean="0">
                <a:latin typeface="Calibri" panose="020F0502020204030204" pitchFamily="34" charset="0"/>
                <a:cs typeface="Calibri" panose="020F0502020204030204" pitchFamily="34" charset="0"/>
              </a:rPr>
              <a:t> Methode</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0246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b-NO" sz="2400" dirty="0"/>
              <a:t>Stakeholder Mapping</a:t>
            </a:r>
            <a:br>
              <a:rPr lang="nb-NO" sz="2400" dirty="0"/>
            </a:br>
            <a:r>
              <a:rPr lang="nb-NO" sz="2400" dirty="0"/>
              <a:t>Priorisierung der </a:t>
            </a:r>
            <a:r>
              <a:rPr lang="nb-NO" sz="2400" dirty="0" smtClean="0"/>
              <a:t>Stakeholder nach </a:t>
            </a:r>
            <a:r>
              <a:rPr lang="nb-NO" sz="2400" i="1" dirty="0" smtClean="0"/>
              <a:t>Einfluss</a:t>
            </a:r>
            <a:r>
              <a:rPr lang="nb-NO" sz="2400" dirty="0" smtClean="0"/>
              <a:t> und </a:t>
            </a:r>
            <a:r>
              <a:rPr lang="nb-NO" sz="2400" i="1" dirty="0" smtClean="0"/>
              <a:t>zeitlicher</a:t>
            </a:r>
            <a:r>
              <a:rPr lang="nb-NO" sz="2400" dirty="0" smtClean="0"/>
              <a:t> </a:t>
            </a:r>
            <a:r>
              <a:rPr lang="nb-NO" sz="2400" i="1" dirty="0" smtClean="0"/>
              <a:t>Dringlichkeit</a:t>
            </a:r>
            <a:endParaRPr lang="nb-NO" sz="2400" i="1" dirty="0"/>
          </a:p>
        </p:txBody>
      </p:sp>
      <p:grpSp>
        <p:nvGrpSpPr>
          <p:cNvPr id="32" name="Gruppieren 31"/>
          <p:cNvGrpSpPr/>
          <p:nvPr/>
        </p:nvGrpSpPr>
        <p:grpSpPr>
          <a:xfrm>
            <a:off x="520700" y="1287703"/>
            <a:ext cx="4753769" cy="4764860"/>
            <a:chOff x="237331" y="1200150"/>
            <a:chExt cx="4753769" cy="4764860"/>
          </a:xfrm>
        </p:grpSpPr>
        <p:grpSp>
          <p:nvGrpSpPr>
            <p:cNvPr id="10" name="Gruppieren 9"/>
            <p:cNvGrpSpPr/>
            <p:nvPr/>
          </p:nvGrpSpPr>
          <p:grpSpPr>
            <a:xfrm>
              <a:off x="520700" y="1333191"/>
              <a:ext cx="4334493" cy="4334493"/>
              <a:chOff x="9249064" y="2116962"/>
              <a:chExt cx="4334493" cy="4334493"/>
            </a:xfrm>
          </p:grpSpPr>
          <p:grpSp>
            <p:nvGrpSpPr>
              <p:cNvPr id="9" name="Gruppieren 8"/>
              <p:cNvGrpSpPr/>
              <p:nvPr/>
            </p:nvGrpSpPr>
            <p:grpSpPr>
              <a:xfrm>
                <a:off x="9249064" y="2116962"/>
                <a:ext cx="4334493" cy="4334493"/>
                <a:chOff x="520700" y="1333191"/>
                <a:chExt cx="4334493" cy="4334493"/>
              </a:xfrm>
            </p:grpSpPr>
            <p:sp>
              <p:nvSpPr>
                <p:cNvPr id="4" name="Rechteck 3"/>
                <p:cNvSpPr/>
                <p:nvPr/>
              </p:nvSpPr>
              <p:spPr bwMode="auto">
                <a:xfrm>
                  <a:off x="520700" y="1333191"/>
                  <a:ext cx="4334493" cy="4334493"/>
                </a:xfrm>
                <a:prstGeom prst="rect">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6" name="Gerader Verbinder 5"/>
                <p:cNvCxnSpPr>
                  <a:stCxn id="4" idx="0"/>
                  <a:endCxn id="4" idx="2"/>
                </p:cNvCxnSpPr>
                <p:nvPr/>
              </p:nvCxnSpPr>
              <p:spPr bwMode="auto">
                <a:xfrm>
                  <a:off x="2687947" y="1333191"/>
                  <a:ext cx="0" cy="4334493"/>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8" name="Gerader Verbinder 7"/>
              <p:cNvCxnSpPr>
                <a:stCxn id="4" idx="1"/>
                <a:endCxn id="4" idx="3"/>
              </p:cNvCxnSpPr>
              <p:nvPr/>
            </p:nvCxnSpPr>
            <p:spPr bwMode="auto">
              <a:xfrm>
                <a:off x="9249064" y="4284209"/>
                <a:ext cx="433449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14" name="Gerade Verbindung mit Pfeil 13"/>
            <p:cNvCxnSpPr/>
            <p:nvPr/>
          </p:nvCxnSpPr>
          <p:spPr bwMode="auto">
            <a:xfrm flipV="1">
              <a:off x="523140" y="1200150"/>
              <a:ext cx="0" cy="4467534"/>
            </a:xfrm>
            <a:prstGeom prst="straightConnector1">
              <a:avLst/>
            </a:prstGeom>
            <a:solidFill>
              <a:schemeClr val="accent1"/>
            </a:solidFill>
            <a:ln w="9525" cap="flat" cmpd="sng" algn="ctr">
              <a:solidFill>
                <a:srgbClr val="9BBE3D"/>
              </a:solidFill>
              <a:prstDash val="solid"/>
              <a:round/>
              <a:headEnd type="none" w="med" len="med"/>
              <a:tailEnd type="triangle"/>
            </a:ln>
            <a:effectLst/>
          </p:spPr>
        </p:cxnSp>
        <p:cxnSp>
          <p:nvCxnSpPr>
            <p:cNvPr id="15" name="Gerade Verbindung mit Pfeil 14"/>
            <p:cNvCxnSpPr/>
            <p:nvPr/>
          </p:nvCxnSpPr>
          <p:spPr bwMode="auto">
            <a:xfrm>
              <a:off x="520700" y="5667684"/>
              <a:ext cx="4470400" cy="0"/>
            </a:xfrm>
            <a:prstGeom prst="straightConnector1">
              <a:avLst/>
            </a:prstGeom>
            <a:solidFill>
              <a:schemeClr val="accent1"/>
            </a:solidFill>
            <a:ln w="9525" cap="flat" cmpd="sng" algn="ctr">
              <a:solidFill>
                <a:srgbClr val="9BBE3D"/>
              </a:solidFill>
              <a:prstDash val="solid"/>
              <a:round/>
              <a:headEnd type="none" w="med" len="med"/>
              <a:tailEnd type="triangle"/>
            </a:ln>
            <a:effectLst/>
          </p:spPr>
        </p:cxnSp>
        <p:sp>
          <p:nvSpPr>
            <p:cNvPr id="20" name="Textfeld 19"/>
            <p:cNvSpPr txBox="1"/>
            <p:nvPr/>
          </p:nvSpPr>
          <p:spPr>
            <a:xfrm rot="16200000">
              <a:off x="-197884" y="3351774"/>
              <a:ext cx="1147430"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Einfluss/Macht</a:t>
              </a:r>
              <a:endParaRPr lang="de-DE" sz="1200" dirty="0">
                <a:latin typeface="Calibri" panose="020F0502020204030204" pitchFamily="34" charset="0"/>
                <a:cs typeface="Calibri" panose="020F0502020204030204" pitchFamily="34" charset="0"/>
              </a:endParaRPr>
            </a:p>
          </p:txBody>
        </p:sp>
        <p:sp>
          <p:nvSpPr>
            <p:cNvPr id="21" name="Textfeld 20"/>
            <p:cNvSpPr txBox="1"/>
            <p:nvPr/>
          </p:nvSpPr>
          <p:spPr>
            <a:xfrm>
              <a:off x="1970332" y="5688011"/>
              <a:ext cx="1571136"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Zeitliche Dringlichkeit</a:t>
              </a:r>
              <a:endParaRPr lang="de-DE" sz="1200" dirty="0">
                <a:latin typeface="Calibri" panose="020F0502020204030204" pitchFamily="34" charset="0"/>
                <a:cs typeface="Calibri" panose="020F0502020204030204" pitchFamily="34" charset="0"/>
              </a:endParaRPr>
            </a:p>
          </p:txBody>
        </p:sp>
        <p:sp>
          <p:nvSpPr>
            <p:cNvPr id="22" name="Textfeld 21"/>
            <p:cNvSpPr txBox="1"/>
            <p:nvPr/>
          </p:nvSpPr>
          <p:spPr>
            <a:xfrm>
              <a:off x="510416" y="5667684"/>
              <a:ext cx="556563"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niedrig</a:t>
              </a:r>
              <a:endParaRPr lang="de-DE" sz="1000" dirty="0">
                <a:latin typeface="Calibri" panose="020F0502020204030204" pitchFamily="34" charset="0"/>
                <a:cs typeface="Calibri" panose="020F0502020204030204" pitchFamily="34" charset="0"/>
              </a:endParaRPr>
            </a:p>
          </p:txBody>
        </p:sp>
        <p:sp>
          <p:nvSpPr>
            <p:cNvPr id="23" name="Textfeld 22"/>
            <p:cNvSpPr txBox="1"/>
            <p:nvPr/>
          </p:nvSpPr>
          <p:spPr>
            <a:xfrm rot="16200000">
              <a:off x="119308" y="5267569"/>
              <a:ext cx="556563"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niedrig</a:t>
              </a:r>
              <a:endParaRPr lang="de-DE" sz="1000" dirty="0">
                <a:latin typeface="Calibri" panose="020F0502020204030204" pitchFamily="34" charset="0"/>
                <a:cs typeface="Calibri" panose="020F0502020204030204" pitchFamily="34" charset="0"/>
              </a:endParaRPr>
            </a:p>
          </p:txBody>
        </p:sp>
        <p:sp>
          <p:nvSpPr>
            <p:cNvPr id="24" name="Textfeld 23"/>
            <p:cNvSpPr txBox="1"/>
            <p:nvPr/>
          </p:nvSpPr>
          <p:spPr>
            <a:xfrm rot="16200000">
              <a:off x="165129" y="1426203"/>
              <a:ext cx="444352"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hoch</a:t>
              </a:r>
              <a:endParaRPr lang="de-DE" sz="1000" dirty="0">
                <a:latin typeface="Calibri" panose="020F0502020204030204" pitchFamily="34" charset="0"/>
                <a:cs typeface="Calibri" panose="020F0502020204030204" pitchFamily="34" charset="0"/>
              </a:endParaRPr>
            </a:p>
          </p:txBody>
        </p:sp>
        <p:sp>
          <p:nvSpPr>
            <p:cNvPr id="25" name="Textfeld 24"/>
            <p:cNvSpPr txBox="1"/>
            <p:nvPr/>
          </p:nvSpPr>
          <p:spPr>
            <a:xfrm>
              <a:off x="4423733" y="5667683"/>
              <a:ext cx="444352"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hoch</a:t>
              </a:r>
              <a:endParaRPr lang="de-DE" sz="1000" dirty="0">
                <a:latin typeface="Calibri" panose="020F0502020204030204" pitchFamily="34" charset="0"/>
                <a:cs typeface="Calibri" panose="020F0502020204030204" pitchFamily="34" charset="0"/>
              </a:endParaRPr>
            </a:p>
          </p:txBody>
        </p:sp>
        <p:sp>
          <p:nvSpPr>
            <p:cNvPr id="27" name="Textfeld 26"/>
            <p:cNvSpPr txBox="1"/>
            <p:nvPr/>
          </p:nvSpPr>
          <p:spPr>
            <a:xfrm>
              <a:off x="2984948" y="2124427"/>
              <a:ext cx="1573251" cy="738664"/>
            </a:xfrm>
            <a:prstGeom prst="rect">
              <a:avLst/>
            </a:prstGeom>
            <a:noFill/>
          </p:spPr>
          <p:txBody>
            <a:bodyPr wrap="none" rtlCol="0">
              <a:spAutoFit/>
            </a:bodyPr>
            <a:lstStyle/>
            <a:p>
              <a:pPr algn="ctr"/>
              <a:r>
                <a:rPr lang="de-DE" dirty="0" smtClean="0">
                  <a:latin typeface="Calibri" panose="020F0502020204030204" pitchFamily="34" charset="0"/>
                  <a:cs typeface="Calibri" panose="020F0502020204030204" pitchFamily="34" charset="0"/>
                </a:rPr>
                <a:t>Bedürfnisse</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sofort einbeziehen</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sowie managen</a:t>
              </a:r>
              <a:endParaRPr lang="de-DE" dirty="0">
                <a:latin typeface="Calibri" panose="020F0502020204030204" pitchFamily="34" charset="0"/>
                <a:cs typeface="Calibri" panose="020F0502020204030204" pitchFamily="34" charset="0"/>
              </a:endParaRPr>
            </a:p>
          </p:txBody>
        </p:sp>
        <p:sp>
          <p:nvSpPr>
            <p:cNvPr id="28" name="Textfeld 27"/>
            <p:cNvSpPr txBox="1"/>
            <p:nvPr/>
          </p:nvSpPr>
          <p:spPr>
            <a:xfrm>
              <a:off x="541550" y="2124427"/>
              <a:ext cx="2128018" cy="738664"/>
            </a:xfrm>
            <a:prstGeom prst="rect">
              <a:avLst/>
            </a:prstGeom>
            <a:noFill/>
          </p:spPr>
          <p:txBody>
            <a:bodyPr wrap="none" rtlCol="0">
              <a:spAutoFit/>
            </a:bodyPr>
            <a:lstStyle/>
            <a:p>
              <a:pPr algn="ctr"/>
              <a:r>
                <a:rPr lang="de-DE" dirty="0" smtClean="0">
                  <a:latin typeface="Calibri" panose="020F0502020204030204" pitchFamily="34" charset="0"/>
                  <a:cs typeface="Calibri" panose="020F0502020204030204" pitchFamily="34" charset="0"/>
                </a:rPr>
                <a:t>Bedürfnisse </a:t>
              </a:r>
            </a:p>
            <a:p>
              <a:pPr algn="ctr"/>
              <a:r>
                <a:rPr lang="de-DE" dirty="0" smtClean="0">
                  <a:latin typeface="Calibri" panose="020F0502020204030204" pitchFamily="34" charset="0"/>
                  <a:cs typeface="Calibri" panose="020F0502020204030204" pitchFamily="34" charset="0"/>
                </a:rPr>
                <a:t>wahrnehmen, adressieren</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und verbindlich planen</a:t>
              </a:r>
              <a:endParaRPr lang="de-DE" dirty="0">
                <a:latin typeface="Calibri" panose="020F0502020204030204" pitchFamily="34" charset="0"/>
                <a:cs typeface="Calibri" panose="020F0502020204030204" pitchFamily="34" charset="0"/>
              </a:endParaRPr>
            </a:p>
          </p:txBody>
        </p:sp>
        <p:sp>
          <p:nvSpPr>
            <p:cNvPr id="29" name="Textfeld 28"/>
            <p:cNvSpPr txBox="1"/>
            <p:nvPr/>
          </p:nvSpPr>
          <p:spPr>
            <a:xfrm>
              <a:off x="651990" y="4258950"/>
              <a:ext cx="1904689" cy="738664"/>
            </a:xfrm>
            <a:prstGeom prst="rect">
              <a:avLst/>
            </a:prstGeom>
            <a:noFill/>
          </p:spPr>
          <p:txBody>
            <a:bodyPr wrap="none" rtlCol="0">
              <a:spAutoFit/>
            </a:bodyPr>
            <a:lstStyle/>
            <a:p>
              <a:pPr algn="ctr"/>
              <a:r>
                <a:rPr lang="de-DE" dirty="0" smtClean="0">
                  <a:latin typeface="Calibri" panose="020F0502020204030204" pitchFamily="34" charset="0"/>
                  <a:cs typeface="Calibri" panose="020F0502020204030204" pitchFamily="34" charset="0"/>
                </a:rPr>
                <a:t>Bedürfnisse </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beobachten und</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sporadisch informieren</a:t>
              </a:r>
              <a:endParaRPr lang="de-DE" dirty="0">
                <a:latin typeface="Calibri" panose="020F0502020204030204" pitchFamily="34" charset="0"/>
                <a:cs typeface="Calibri" panose="020F0502020204030204" pitchFamily="34" charset="0"/>
              </a:endParaRPr>
            </a:p>
          </p:txBody>
        </p:sp>
        <p:sp>
          <p:nvSpPr>
            <p:cNvPr id="30" name="Textfeld 29"/>
            <p:cNvSpPr txBox="1"/>
            <p:nvPr/>
          </p:nvSpPr>
          <p:spPr>
            <a:xfrm>
              <a:off x="2834659" y="4258597"/>
              <a:ext cx="1873846" cy="738664"/>
            </a:xfrm>
            <a:prstGeom prst="rect">
              <a:avLst/>
            </a:prstGeom>
            <a:noFill/>
          </p:spPr>
          <p:txBody>
            <a:bodyPr wrap="none" rtlCol="0">
              <a:spAutoFit/>
            </a:bodyPr>
            <a:lstStyle/>
            <a:p>
              <a:pPr algn="ctr"/>
              <a:r>
                <a:rPr lang="de-DE" dirty="0" smtClean="0">
                  <a:latin typeface="Calibri" panose="020F0502020204030204" pitchFamily="34" charset="0"/>
                  <a:cs typeface="Calibri" panose="020F0502020204030204" pitchFamily="34" charset="0"/>
                </a:rPr>
                <a:t>Bedürfnisse </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sofort anhören und</a:t>
              </a:r>
            </a:p>
            <a:p>
              <a:pPr algn="ctr"/>
              <a:r>
                <a:rPr lang="de-DE" dirty="0" smtClean="0">
                  <a:latin typeface="Calibri" panose="020F0502020204030204" pitchFamily="34" charset="0"/>
                  <a:cs typeface="Calibri" panose="020F0502020204030204" pitchFamily="34" charset="0"/>
                </a:rPr>
                <a:t>individuell priorisieren</a:t>
              </a:r>
              <a:endParaRPr lang="de-DE" dirty="0">
                <a:latin typeface="Calibri" panose="020F0502020204030204" pitchFamily="34" charset="0"/>
                <a:cs typeface="Calibri" panose="020F0502020204030204" pitchFamily="34" charset="0"/>
              </a:endParaRPr>
            </a:p>
          </p:txBody>
        </p:sp>
      </p:grpSp>
      <p:sp>
        <p:nvSpPr>
          <p:cNvPr id="31" name="Textfeld 30"/>
          <p:cNvSpPr txBox="1"/>
          <p:nvPr/>
        </p:nvSpPr>
        <p:spPr>
          <a:xfrm>
            <a:off x="5279603" y="1312265"/>
            <a:ext cx="6275281" cy="4862870"/>
          </a:xfrm>
          <a:prstGeom prst="rect">
            <a:avLst/>
          </a:prstGeom>
          <a:noFill/>
        </p:spPr>
        <p:txBody>
          <a:bodyPr wrap="square" rtlCol="0">
            <a:spAutoFit/>
          </a:bodyPr>
          <a:lstStyle/>
          <a:p>
            <a:pPr algn="l"/>
            <a:r>
              <a:rPr lang="de-DE" dirty="0" smtClean="0">
                <a:latin typeface="Calibri" panose="020F0502020204030204" pitchFamily="34" charset="0"/>
                <a:cs typeface="Calibri" panose="020F0502020204030204" pitchFamily="34" charset="0"/>
              </a:rPr>
              <a:t>Die Leitfrage: </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Welchen Einfluss hat ein Stakeholder auf Ihr Unternehmen/ Ihr Gründungsvorhaben?</a:t>
            </a:r>
          </a:p>
          <a:p>
            <a:pPr algn="l"/>
            <a:endParaRPr lang="de-DE" sz="1200" dirty="0">
              <a:latin typeface="Calibri" panose="020F0502020204030204" pitchFamily="34" charset="0"/>
              <a:cs typeface="Calibri" panose="020F0502020204030204" pitchFamily="34" charset="0"/>
            </a:endParaRPr>
          </a:p>
          <a:p>
            <a:pPr algn="l">
              <a:spcAft>
                <a:spcPts val="300"/>
              </a:spcAft>
            </a:pPr>
            <a:r>
              <a:rPr lang="de-DE" sz="1200" dirty="0" smtClean="0">
                <a:latin typeface="Calibri" panose="020F0502020204030204" pitchFamily="34" charset="0"/>
                <a:cs typeface="Calibri" panose="020F0502020204030204" pitchFamily="34" charset="0"/>
              </a:rPr>
              <a:t>Möglichkeit 1: Hoher Einfluss und eine hohe zeitliche Dringlichkeit</a:t>
            </a:r>
          </a:p>
          <a:p>
            <a:pPr algn="just">
              <a:spcAft>
                <a:spcPts val="1200"/>
              </a:spcAft>
            </a:pPr>
            <a:r>
              <a:rPr lang="de-DE" sz="1200" b="0" dirty="0" smtClean="0">
                <a:latin typeface="Calibri" panose="020F0502020204030204" pitchFamily="34" charset="0"/>
                <a:cs typeface="Calibri" panose="020F0502020204030204" pitchFamily="34" charset="0"/>
              </a:rPr>
              <a:t>Diese Stakeholder sollten mit ihren Bedürfnissen sofort mit einbezogen und gemanagt werden, da ihre Anliegen essentiell für Ihre Unternehmung sind. Ein gutes Management kann sich durch ihren hohen Einfluss und Macht für Sie bezahlt machen.</a:t>
            </a:r>
            <a:endParaRPr lang="de-DE" sz="1200" b="0" dirty="0">
              <a:latin typeface="Calibri" panose="020F0502020204030204" pitchFamily="34" charset="0"/>
              <a:cs typeface="Calibri" panose="020F0502020204030204" pitchFamily="34" charset="0"/>
            </a:endParaRPr>
          </a:p>
          <a:p>
            <a:pPr>
              <a:spcAft>
                <a:spcPts val="300"/>
              </a:spcAft>
            </a:pPr>
            <a:r>
              <a:rPr lang="de-DE" sz="1200" dirty="0" smtClean="0">
                <a:latin typeface="Calibri" panose="020F0502020204030204" pitchFamily="34" charset="0"/>
                <a:cs typeface="Calibri" panose="020F0502020204030204" pitchFamily="34" charset="0"/>
              </a:rPr>
              <a:t>Möglichkeit 2: </a:t>
            </a:r>
            <a:r>
              <a:rPr lang="de-DE" sz="1200" dirty="0">
                <a:latin typeface="Calibri" panose="020F0502020204030204" pitchFamily="34" charset="0"/>
                <a:cs typeface="Calibri" panose="020F0502020204030204" pitchFamily="34" charset="0"/>
              </a:rPr>
              <a:t>Hoher Einfluss und eine geringe zeitliche </a:t>
            </a:r>
            <a:r>
              <a:rPr lang="de-DE" sz="1200" dirty="0" smtClean="0">
                <a:latin typeface="Calibri" panose="020F0502020204030204" pitchFamily="34" charset="0"/>
                <a:cs typeface="Calibri" panose="020F0502020204030204" pitchFamily="34" charset="0"/>
              </a:rPr>
              <a:t>Dringlichkeit</a:t>
            </a:r>
            <a:endParaRPr lang="de-DE" sz="1200" dirty="0">
              <a:latin typeface="Calibri" panose="020F0502020204030204" pitchFamily="34" charset="0"/>
              <a:cs typeface="Calibri" panose="020F0502020204030204" pitchFamily="34" charset="0"/>
            </a:endParaRPr>
          </a:p>
          <a:p>
            <a:pPr lvl="0" algn="just">
              <a:spcAft>
                <a:spcPts val="1200"/>
              </a:spcAft>
            </a:pPr>
            <a:r>
              <a:rPr lang="de-DE" sz="1200" b="0" dirty="0">
                <a:solidFill>
                  <a:srgbClr val="000000"/>
                </a:solidFill>
                <a:latin typeface="Calibri" panose="020F0502020204030204" pitchFamily="34" charset="0"/>
                <a:cs typeface="Calibri" panose="020F0502020204030204" pitchFamily="34" charset="0"/>
              </a:rPr>
              <a:t>Diese </a:t>
            </a:r>
            <a:r>
              <a:rPr lang="de-DE" sz="1200" b="0" dirty="0" smtClean="0">
                <a:solidFill>
                  <a:srgbClr val="000000"/>
                </a:solidFill>
                <a:latin typeface="Calibri" panose="020F0502020204030204" pitchFamily="34" charset="0"/>
                <a:cs typeface="Calibri" panose="020F0502020204030204" pitchFamily="34" charset="0"/>
              </a:rPr>
              <a:t>Stakeholder dürfen nicht vergessen werden. Ihr Einfluss auf Ihre Unternehmung </a:t>
            </a:r>
            <a:r>
              <a:rPr lang="de-DE" sz="1200" b="0" dirty="0">
                <a:solidFill>
                  <a:srgbClr val="000000"/>
                </a:solidFill>
                <a:latin typeface="Calibri" panose="020F0502020204030204" pitchFamily="34" charset="0"/>
                <a:cs typeface="Calibri" panose="020F0502020204030204" pitchFamily="34" charset="0"/>
              </a:rPr>
              <a:t>i</a:t>
            </a:r>
            <a:r>
              <a:rPr lang="de-DE" sz="1200" b="0" dirty="0" smtClean="0">
                <a:solidFill>
                  <a:srgbClr val="000000"/>
                </a:solidFill>
                <a:latin typeface="Calibri" panose="020F0502020204030204" pitchFamily="34" charset="0"/>
                <a:cs typeface="Calibri" panose="020F0502020204030204" pitchFamily="34" charset="0"/>
              </a:rPr>
              <a:t>st groß, doch sind ihre Bedürfnisse nicht unmittelbar dringlich. Nehmen Sie sie wahr, kommunizieren Sie mit den Stakeholdern und planen eine Auseinandersetzung terminiert mit ein, um Verbindlichkeit und Präsenz zu zeigen. </a:t>
            </a:r>
          </a:p>
          <a:p>
            <a:pPr lvl="0">
              <a:spcAft>
                <a:spcPts val="300"/>
              </a:spcAft>
            </a:pPr>
            <a:r>
              <a:rPr lang="de-DE" sz="1200" dirty="0" smtClean="0">
                <a:latin typeface="Calibri" panose="020F0502020204030204" pitchFamily="34" charset="0"/>
                <a:cs typeface="Calibri" panose="020F0502020204030204" pitchFamily="34" charset="0"/>
              </a:rPr>
              <a:t>Möglichkeit 3: Geringer Einfluss und eine hohe </a:t>
            </a:r>
            <a:r>
              <a:rPr lang="de-DE" sz="1200" dirty="0">
                <a:latin typeface="Calibri" panose="020F0502020204030204" pitchFamily="34" charset="0"/>
                <a:cs typeface="Calibri" panose="020F0502020204030204" pitchFamily="34" charset="0"/>
              </a:rPr>
              <a:t>zeitliche Dringlichkeit</a:t>
            </a:r>
            <a:endParaRPr lang="de-DE" sz="1200" dirty="0" smtClean="0">
              <a:latin typeface="Calibri" panose="020F0502020204030204" pitchFamily="34" charset="0"/>
              <a:cs typeface="Calibri" panose="020F0502020204030204" pitchFamily="34" charset="0"/>
            </a:endParaRPr>
          </a:p>
          <a:p>
            <a:pPr algn="just">
              <a:spcAft>
                <a:spcPts val="1200"/>
              </a:spcAft>
            </a:pPr>
            <a:r>
              <a:rPr lang="de-DE" sz="1200" b="0" dirty="0">
                <a:latin typeface="Calibri" panose="020F0502020204030204" pitchFamily="34" charset="0"/>
                <a:cs typeface="Calibri" panose="020F0502020204030204" pitchFamily="34" charset="0"/>
              </a:rPr>
              <a:t>Diese </a:t>
            </a:r>
            <a:r>
              <a:rPr lang="de-DE" sz="1200" b="0" dirty="0" smtClean="0">
                <a:latin typeface="Calibri" panose="020F0502020204030204" pitchFamily="34" charset="0"/>
                <a:cs typeface="Calibri" panose="020F0502020204030204" pitchFamily="34" charset="0"/>
              </a:rPr>
              <a:t>Stakeholder haben zwar im Einzelnen vermeintlich keinen großen Einfluss, können jedoch für einen Arbeitsschritt o.Ä. sehr wichtig sein, z.B. weil sie etwas bewilligen. Ihre Bedürfnisse sollten berücksichtigt und individuell in ihrer Wichtigkeit bewertet werden. Stakeholder in diesem Bereich können sich zu Befürwortern oder Kritikern verwandeln, sodass sie nicht außer Acht gelassen werden sollten.</a:t>
            </a:r>
            <a:endParaRPr lang="de-DE" sz="1200" b="0" dirty="0">
              <a:latin typeface="Calibri" panose="020F0502020204030204" pitchFamily="34" charset="0"/>
              <a:cs typeface="Calibri" panose="020F0502020204030204" pitchFamily="34" charset="0"/>
            </a:endParaRPr>
          </a:p>
          <a:p>
            <a:pPr>
              <a:spcAft>
                <a:spcPts val="300"/>
              </a:spcAft>
            </a:pPr>
            <a:r>
              <a:rPr lang="de-DE" sz="1200" dirty="0" smtClean="0">
                <a:latin typeface="Calibri" panose="020F0502020204030204" pitchFamily="34" charset="0"/>
                <a:cs typeface="Calibri" panose="020F0502020204030204" pitchFamily="34" charset="0"/>
              </a:rPr>
              <a:t>Möglichkeit 4: Geringer Einfluss und eine geringe </a:t>
            </a:r>
            <a:r>
              <a:rPr lang="de-DE" sz="1200" dirty="0">
                <a:latin typeface="Calibri" panose="020F0502020204030204" pitchFamily="34" charset="0"/>
                <a:cs typeface="Calibri" panose="020F0502020204030204" pitchFamily="34" charset="0"/>
              </a:rPr>
              <a:t>zeitliche Dringlichkeit</a:t>
            </a:r>
            <a:endParaRPr lang="de-DE" sz="1200" dirty="0" smtClean="0">
              <a:latin typeface="Calibri" panose="020F0502020204030204" pitchFamily="34" charset="0"/>
              <a:cs typeface="Calibri" panose="020F0502020204030204" pitchFamily="34" charset="0"/>
            </a:endParaRPr>
          </a:p>
          <a:p>
            <a:pPr algn="just"/>
            <a:r>
              <a:rPr lang="de-DE" sz="1200" b="0" dirty="0" smtClean="0">
                <a:latin typeface="Calibri" panose="020F0502020204030204" pitchFamily="34" charset="0"/>
                <a:cs typeface="Calibri" panose="020F0502020204030204" pitchFamily="34" charset="0"/>
              </a:rPr>
              <a:t>Diese Stakeholder haben aktuell nur eine geringe Bedeutung für Ihre Unternehmung. Es ist gut, wenn Sie sie kennen, beobachten und sporadisch am eigenen Vorhaben teilhaben lassen.</a:t>
            </a:r>
            <a:endParaRPr lang="de-DE" sz="12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5474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b-NO" sz="2400" dirty="0"/>
              <a:t>Stakeholder Mapping</a:t>
            </a:r>
            <a:br>
              <a:rPr lang="nb-NO" sz="2400" dirty="0"/>
            </a:br>
            <a:r>
              <a:rPr lang="nb-NO" sz="2400" dirty="0" smtClean="0"/>
              <a:t>Vorlage zur Priorisierung </a:t>
            </a:r>
            <a:r>
              <a:rPr lang="nb-NO" sz="2400" dirty="0"/>
              <a:t>der Stakeholder nach </a:t>
            </a:r>
            <a:r>
              <a:rPr lang="nb-NO" sz="2400" i="1" dirty="0"/>
              <a:t>Einfluss</a:t>
            </a:r>
            <a:r>
              <a:rPr lang="nb-NO" sz="2400" dirty="0"/>
              <a:t> und </a:t>
            </a:r>
            <a:r>
              <a:rPr lang="nb-NO" sz="2400" i="1" dirty="0"/>
              <a:t>zeitlicher</a:t>
            </a:r>
            <a:r>
              <a:rPr lang="nb-NO" sz="2400" dirty="0"/>
              <a:t> </a:t>
            </a:r>
            <a:r>
              <a:rPr lang="nb-NO" sz="2400" i="1" dirty="0"/>
              <a:t>Dringlichkeit</a:t>
            </a:r>
            <a:endParaRPr lang="de-DE" sz="2400" dirty="0"/>
          </a:p>
        </p:txBody>
      </p:sp>
      <p:grpSp>
        <p:nvGrpSpPr>
          <p:cNvPr id="4" name="Gruppieren 3"/>
          <p:cNvGrpSpPr/>
          <p:nvPr/>
        </p:nvGrpSpPr>
        <p:grpSpPr>
          <a:xfrm>
            <a:off x="3828883" y="1648125"/>
            <a:ext cx="4534235" cy="4544814"/>
            <a:chOff x="3828883" y="1632083"/>
            <a:chExt cx="4534235" cy="4544814"/>
          </a:xfrm>
        </p:grpSpPr>
        <p:grpSp>
          <p:nvGrpSpPr>
            <p:cNvPr id="5" name="Gruppieren 4"/>
            <p:cNvGrpSpPr/>
            <p:nvPr/>
          </p:nvGrpSpPr>
          <p:grpSpPr>
            <a:xfrm>
              <a:off x="3828883" y="1632083"/>
              <a:ext cx="4534235" cy="4544814"/>
              <a:chOff x="237331" y="1200150"/>
              <a:chExt cx="4753769" cy="4764860"/>
            </a:xfrm>
          </p:grpSpPr>
          <p:grpSp>
            <p:nvGrpSpPr>
              <p:cNvPr id="9" name="Gruppieren 8"/>
              <p:cNvGrpSpPr/>
              <p:nvPr/>
            </p:nvGrpSpPr>
            <p:grpSpPr>
              <a:xfrm>
                <a:off x="520700" y="1333191"/>
                <a:ext cx="4334493" cy="4334493"/>
                <a:chOff x="9249064" y="2116962"/>
                <a:chExt cx="4334493" cy="4334493"/>
              </a:xfrm>
            </p:grpSpPr>
            <p:grpSp>
              <p:nvGrpSpPr>
                <p:cNvPr id="22" name="Gruppieren 21"/>
                <p:cNvGrpSpPr/>
                <p:nvPr/>
              </p:nvGrpSpPr>
              <p:grpSpPr>
                <a:xfrm>
                  <a:off x="9249064" y="2116962"/>
                  <a:ext cx="4334493" cy="4334493"/>
                  <a:chOff x="520700" y="1333191"/>
                  <a:chExt cx="4334493" cy="4334493"/>
                </a:xfrm>
              </p:grpSpPr>
              <p:sp>
                <p:nvSpPr>
                  <p:cNvPr id="24" name="Rechteck 23"/>
                  <p:cNvSpPr/>
                  <p:nvPr/>
                </p:nvSpPr>
                <p:spPr bwMode="auto">
                  <a:xfrm>
                    <a:off x="520700" y="1333191"/>
                    <a:ext cx="4334493" cy="4334493"/>
                  </a:xfrm>
                  <a:prstGeom prst="rect">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25" name="Gerader Verbinder 24"/>
                  <p:cNvCxnSpPr>
                    <a:stCxn id="24" idx="0"/>
                    <a:endCxn id="24" idx="2"/>
                  </p:cNvCxnSpPr>
                  <p:nvPr/>
                </p:nvCxnSpPr>
                <p:spPr bwMode="auto">
                  <a:xfrm>
                    <a:off x="2687947" y="1333191"/>
                    <a:ext cx="0" cy="4334493"/>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23" name="Gerader Verbinder 22"/>
                <p:cNvCxnSpPr>
                  <a:stCxn id="24" idx="1"/>
                  <a:endCxn id="24" idx="3"/>
                </p:cNvCxnSpPr>
                <p:nvPr/>
              </p:nvCxnSpPr>
              <p:spPr bwMode="auto">
                <a:xfrm>
                  <a:off x="9249064" y="4284209"/>
                  <a:ext cx="4334493"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10" name="Gerade Verbindung mit Pfeil 9"/>
              <p:cNvCxnSpPr/>
              <p:nvPr/>
            </p:nvCxnSpPr>
            <p:spPr bwMode="auto">
              <a:xfrm flipV="1">
                <a:off x="523140" y="1200150"/>
                <a:ext cx="0" cy="4467534"/>
              </a:xfrm>
              <a:prstGeom prst="straightConnector1">
                <a:avLst/>
              </a:prstGeom>
              <a:solidFill>
                <a:schemeClr val="accent1"/>
              </a:solidFill>
              <a:ln w="9525" cap="flat" cmpd="sng" algn="ctr">
                <a:solidFill>
                  <a:srgbClr val="9BBE3D"/>
                </a:solidFill>
                <a:prstDash val="solid"/>
                <a:round/>
                <a:headEnd type="none" w="med" len="med"/>
                <a:tailEnd type="triangle"/>
              </a:ln>
              <a:effectLst/>
            </p:spPr>
          </p:cxnSp>
          <p:cxnSp>
            <p:nvCxnSpPr>
              <p:cNvPr id="11" name="Gerade Verbindung mit Pfeil 10"/>
              <p:cNvCxnSpPr/>
              <p:nvPr/>
            </p:nvCxnSpPr>
            <p:spPr bwMode="auto">
              <a:xfrm>
                <a:off x="520700" y="5667684"/>
                <a:ext cx="4470400" cy="0"/>
              </a:xfrm>
              <a:prstGeom prst="straightConnector1">
                <a:avLst/>
              </a:prstGeom>
              <a:solidFill>
                <a:schemeClr val="accent1"/>
              </a:solidFill>
              <a:ln w="9525" cap="flat" cmpd="sng" algn="ctr">
                <a:solidFill>
                  <a:srgbClr val="9BBE3D"/>
                </a:solidFill>
                <a:prstDash val="solid"/>
                <a:round/>
                <a:headEnd type="none" w="med" len="med"/>
                <a:tailEnd type="triangle"/>
              </a:ln>
              <a:effectLst/>
            </p:spPr>
          </p:cxnSp>
          <p:sp>
            <p:nvSpPr>
              <p:cNvPr id="12" name="Textfeld 11"/>
              <p:cNvSpPr txBox="1"/>
              <p:nvPr/>
            </p:nvSpPr>
            <p:spPr>
              <a:xfrm rot="16200000">
                <a:off x="-197884" y="3351774"/>
                <a:ext cx="1147430"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Einfluss/Macht</a:t>
                </a:r>
                <a:endParaRPr lang="de-DE" sz="1200" dirty="0">
                  <a:latin typeface="Calibri" panose="020F0502020204030204" pitchFamily="34" charset="0"/>
                  <a:cs typeface="Calibri" panose="020F0502020204030204" pitchFamily="34" charset="0"/>
                </a:endParaRPr>
              </a:p>
            </p:txBody>
          </p:sp>
          <p:sp>
            <p:nvSpPr>
              <p:cNvPr id="13" name="Textfeld 12"/>
              <p:cNvSpPr txBox="1"/>
              <p:nvPr/>
            </p:nvSpPr>
            <p:spPr>
              <a:xfrm>
                <a:off x="1970332" y="5688011"/>
                <a:ext cx="1571136"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Zeitliche Dringlichkeit</a:t>
                </a:r>
                <a:endParaRPr lang="de-DE" sz="1200" dirty="0">
                  <a:latin typeface="Calibri" panose="020F0502020204030204" pitchFamily="34" charset="0"/>
                  <a:cs typeface="Calibri" panose="020F0502020204030204" pitchFamily="34" charset="0"/>
                </a:endParaRPr>
              </a:p>
            </p:txBody>
          </p:sp>
          <p:sp>
            <p:nvSpPr>
              <p:cNvPr id="14" name="Textfeld 13"/>
              <p:cNvSpPr txBox="1"/>
              <p:nvPr/>
            </p:nvSpPr>
            <p:spPr>
              <a:xfrm>
                <a:off x="510416" y="5667684"/>
                <a:ext cx="556563"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niedrig</a:t>
                </a:r>
                <a:endParaRPr lang="de-DE" sz="1000" dirty="0">
                  <a:latin typeface="Calibri" panose="020F0502020204030204" pitchFamily="34" charset="0"/>
                  <a:cs typeface="Calibri" panose="020F0502020204030204" pitchFamily="34" charset="0"/>
                </a:endParaRPr>
              </a:p>
            </p:txBody>
          </p:sp>
          <p:sp>
            <p:nvSpPr>
              <p:cNvPr id="15" name="Textfeld 14"/>
              <p:cNvSpPr txBox="1"/>
              <p:nvPr/>
            </p:nvSpPr>
            <p:spPr>
              <a:xfrm rot="16200000">
                <a:off x="119308" y="5267569"/>
                <a:ext cx="556563"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niedrig</a:t>
                </a:r>
                <a:endParaRPr lang="de-DE" sz="1000" dirty="0">
                  <a:latin typeface="Calibri" panose="020F0502020204030204" pitchFamily="34" charset="0"/>
                  <a:cs typeface="Calibri" panose="020F0502020204030204" pitchFamily="34" charset="0"/>
                </a:endParaRPr>
              </a:p>
            </p:txBody>
          </p:sp>
          <p:sp>
            <p:nvSpPr>
              <p:cNvPr id="16" name="Textfeld 15"/>
              <p:cNvSpPr txBox="1"/>
              <p:nvPr/>
            </p:nvSpPr>
            <p:spPr>
              <a:xfrm rot="16200000">
                <a:off x="165129" y="1426203"/>
                <a:ext cx="444352"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hoch</a:t>
                </a:r>
                <a:endParaRPr lang="de-DE" sz="1000" dirty="0">
                  <a:latin typeface="Calibri" panose="020F0502020204030204" pitchFamily="34" charset="0"/>
                  <a:cs typeface="Calibri" panose="020F0502020204030204" pitchFamily="34" charset="0"/>
                </a:endParaRPr>
              </a:p>
            </p:txBody>
          </p:sp>
          <p:sp>
            <p:nvSpPr>
              <p:cNvPr id="17" name="Textfeld 16"/>
              <p:cNvSpPr txBox="1"/>
              <p:nvPr/>
            </p:nvSpPr>
            <p:spPr>
              <a:xfrm>
                <a:off x="4423733" y="5667683"/>
                <a:ext cx="444352"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hoch</a:t>
                </a:r>
                <a:endParaRPr lang="de-DE" sz="1000" dirty="0">
                  <a:latin typeface="Calibri" panose="020F0502020204030204" pitchFamily="34" charset="0"/>
                  <a:cs typeface="Calibri" panose="020F0502020204030204" pitchFamily="34" charset="0"/>
                </a:endParaRPr>
              </a:p>
            </p:txBody>
          </p:sp>
          <p:sp>
            <p:nvSpPr>
              <p:cNvPr id="18" name="Textfeld 17"/>
              <p:cNvSpPr txBox="1"/>
              <p:nvPr/>
            </p:nvSpPr>
            <p:spPr>
              <a:xfrm>
                <a:off x="3674736" y="2124427"/>
                <a:ext cx="193674" cy="322679"/>
              </a:xfrm>
              <a:prstGeom prst="rect">
                <a:avLst/>
              </a:prstGeom>
              <a:noFill/>
            </p:spPr>
            <p:txBody>
              <a:bodyPr wrap="none" rtlCol="0">
                <a:spAutoFit/>
              </a:bodyPr>
              <a:lstStyle/>
              <a:p>
                <a:pPr algn="ctr"/>
                <a:endParaRPr lang="de-DE" dirty="0">
                  <a:latin typeface="Calibri" panose="020F0502020204030204" pitchFamily="34" charset="0"/>
                  <a:cs typeface="Calibri" panose="020F0502020204030204" pitchFamily="34" charset="0"/>
                </a:endParaRPr>
              </a:p>
            </p:txBody>
          </p:sp>
          <p:sp>
            <p:nvSpPr>
              <p:cNvPr id="19" name="Textfeld 18"/>
              <p:cNvSpPr txBox="1"/>
              <p:nvPr/>
            </p:nvSpPr>
            <p:spPr>
              <a:xfrm>
                <a:off x="741540" y="2872817"/>
                <a:ext cx="1728008" cy="605021"/>
              </a:xfrm>
              <a:prstGeom prst="rect">
                <a:avLst/>
              </a:prstGeom>
              <a:noFill/>
            </p:spPr>
            <p:txBody>
              <a:bodyPr wrap="none" rtlCol="0">
                <a:spAutoFit/>
              </a:bodyPr>
              <a:lstStyle/>
              <a:p>
                <a:pPr algn="ctr"/>
                <a:r>
                  <a:rPr lang="de-DE" sz="1050" dirty="0" smtClean="0">
                    <a:latin typeface="Calibri" panose="020F0502020204030204" pitchFamily="34" charset="0"/>
                    <a:cs typeface="Calibri" panose="020F0502020204030204" pitchFamily="34" charset="0"/>
                  </a:rPr>
                  <a:t>Bedürfnisse </a:t>
                </a:r>
              </a:p>
              <a:p>
                <a:pPr algn="ctr"/>
                <a:r>
                  <a:rPr lang="de-DE" sz="1050" dirty="0" smtClean="0">
                    <a:latin typeface="Calibri" panose="020F0502020204030204" pitchFamily="34" charset="0"/>
                    <a:cs typeface="Calibri" panose="020F0502020204030204" pitchFamily="34" charset="0"/>
                  </a:rPr>
                  <a:t>wahrnehmen, adressieren</a:t>
                </a:r>
                <a:br>
                  <a:rPr lang="de-DE" sz="1050" dirty="0" smtClean="0">
                    <a:latin typeface="Calibri" panose="020F0502020204030204" pitchFamily="34" charset="0"/>
                    <a:cs typeface="Calibri" panose="020F0502020204030204" pitchFamily="34" charset="0"/>
                  </a:rPr>
                </a:br>
                <a:r>
                  <a:rPr lang="de-DE" sz="1050" dirty="0" smtClean="0">
                    <a:latin typeface="Calibri" panose="020F0502020204030204" pitchFamily="34" charset="0"/>
                    <a:cs typeface="Calibri" panose="020F0502020204030204" pitchFamily="34" charset="0"/>
                  </a:rPr>
                  <a:t>und verbindlich planen</a:t>
                </a:r>
                <a:endParaRPr lang="de-DE" sz="1050" dirty="0">
                  <a:latin typeface="Calibri" panose="020F0502020204030204" pitchFamily="34" charset="0"/>
                  <a:cs typeface="Calibri" panose="020F0502020204030204" pitchFamily="34" charset="0"/>
                </a:endParaRPr>
              </a:p>
            </p:txBody>
          </p:sp>
          <p:sp>
            <p:nvSpPr>
              <p:cNvPr id="20" name="Textfeld 19"/>
              <p:cNvSpPr txBox="1"/>
              <p:nvPr/>
            </p:nvSpPr>
            <p:spPr>
              <a:xfrm>
                <a:off x="1507497" y="4258950"/>
                <a:ext cx="193675" cy="322679"/>
              </a:xfrm>
              <a:prstGeom prst="rect">
                <a:avLst/>
              </a:prstGeom>
              <a:noFill/>
            </p:spPr>
            <p:txBody>
              <a:bodyPr wrap="none" rtlCol="0">
                <a:spAutoFit/>
              </a:bodyPr>
              <a:lstStyle/>
              <a:p>
                <a:pPr algn="ctr"/>
                <a:endParaRPr lang="de-DE" dirty="0">
                  <a:latin typeface="Calibri" panose="020F0502020204030204" pitchFamily="34" charset="0"/>
                  <a:cs typeface="Calibri" panose="020F0502020204030204" pitchFamily="34" charset="0"/>
                </a:endParaRPr>
              </a:p>
            </p:txBody>
          </p:sp>
          <p:sp>
            <p:nvSpPr>
              <p:cNvPr id="21" name="Textfeld 20"/>
              <p:cNvSpPr txBox="1"/>
              <p:nvPr/>
            </p:nvSpPr>
            <p:spPr>
              <a:xfrm>
                <a:off x="3674745" y="4258597"/>
                <a:ext cx="193674" cy="322679"/>
              </a:xfrm>
              <a:prstGeom prst="rect">
                <a:avLst/>
              </a:prstGeom>
              <a:noFill/>
            </p:spPr>
            <p:txBody>
              <a:bodyPr wrap="none" rtlCol="0">
                <a:spAutoFit/>
              </a:bodyPr>
              <a:lstStyle/>
              <a:p>
                <a:pPr algn="ctr"/>
                <a:endParaRPr lang="de-DE" dirty="0">
                  <a:latin typeface="Calibri" panose="020F0502020204030204" pitchFamily="34" charset="0"/>
                  <a:cs typeface="Calibri" panose="020F0502020204030204" pitchFamily="34" charset="0"/>
                </a:endParaRPr>
              </a:p>
            </p:txBody>
          </p:sp>
        </p:grpSp>
        <p:sp>
          <p:nvSpPr>
            <p:cNvPr id="6" name="Textfeld 5"/>
            <p:cNvSpPr txBox="1"/>
            <p:nvPr/>
          </p:nvSpPr>
          <p:spPr>
            <a:xfrm>
              <a:off x="6519475" y="3266589"/>
              <a:ext cx="1229824" cy="577081"/>
            </a:xfrm>
            <a:prstGeom prst="rect">
              <a:avLst/>
            </a:prstGeom>
            <a:noFill/>
          </p:spPr>
          <p:txBody>
            <a:bodyPr wrap="none" rtlCol="0">
              <a:spAutoFit/>
            </a:bodyPr>
            <a:lstStyle/>
            <a:p>
              <a:pPr algn="ctr"/>
              <a:r>
                <a:rPr lang="de-DE" sz="1050" dirty="0">
                  <a:latin typeface="Calibri" panose="020F0502020204030204" pitchFamily="34" charset="0"/>
                  <a:cs typeface="Calibri" panose="020F0502020204030204" pitchFamily="34" charset="0"/>
                </a:rPr>
                <a:t>Bedürfnisse</a:t>
              </a:r>
              <a:br>
                <a:rPr lang="de-DE" sz="1050" dirty="0">
                  <a:latin typeface="Calibri" panose="020F0502020204030204" pitchFamily="34" charset="0"/>
                  <a:cs typeface="Calibri" panose="020F0502020204030204" pitchFamily="34" charset="0"/>
                </a:rPr>
              </a:br>
              <a:r>
                <a:rPr lang="de-DE" sz="1050" dirty="0">
                  <a:latin typeface="Calibri" panose="020F0502020204030204" pitchFamily="34" charset="0"/>
                  <a:cs typeface="Calibri" panose="020F0502020204030204" pitchFamily="34" charset="0"/>
                </a:rPr>
                <a:t>sofort einbeziehen</a:t>
              </a:r>
              <a:br>
                <a:rPr lang="de-DE" sz="1050" dirty="0">
                  <a:latin typeface="Calibri" panose="020F0502020204030204" pitchFamily="34" charset="0"/>
                  <a:cs typeface="Calibri" panose="020F0502020204030204" pitchFamily="34" charset="0"/>
                </a:rPr>
              </a:br>
              <a:r>
                <a:rPr lang="de-DE" sz="1050" dirty="0">
                  <a:latin typeface="Calibri" panose="020F0502020204030204" pitchFamily="34" charset="0"/>
                  <a:cs typeface="Calibri" panose="020F0502020204030204" pitchFamily="34" charset="0"/>
                </a:rPr>
                <a:t>sowie managen</a:t>
              </a:r>
            </a:p>
          </p:txBody>
        </p:sp>
        <p:sp>
          <p:nvSpPr>
            <p:cNvPr id="7" name="Textfeld 6"/>
            <p:cNvSpPr txBox="1"/>
            <p:nvPr/>
          </p:nvSpPr>
          <p:spPr>
            <a:xfrm>
              <a:off x="4392361" y="5321889"/>
              <a:ext cx="1483098" cy="577081"/>
            </a:xfrm>
            <a:prstGeom prst="rect">
              <a:avLst/>
            </a:prstGeom>
            <a:noFill/>
          </p:spPr>
          <p:txBody>
            <a:bodyPr wrap="none" rtlCol="0">
              <a:spAutoFit/>
            </a:bodyPr>
            <a:lstStyle/>
            <a:p>
              <a:pPr algn="ctr"/>
              <a:r>
                <a:rPr lang="de-DE" sz="1050" dirty="0">
                  <a:latin typeface="Calibri" panose="020F0502020204030204" pitchFamily="34" charset="0"/>
                  <a:cs typeface="Calibri" panose="020F0502020204030204" pitchFamily="34" charset="0"/>
                </a:rPr>
                <a:t>Bedürfnisse </a:t>
              </a:r>
              <a:br>
                <a:rPr lang="de-DE" sz="1050" dirty="0">
                  <a:latin typeface="Calibri" panose="020F0502020204030204" pitchFamily="34" charset="0"/>
                  <a:cs typeface="Calibri" panose="020F0502020204030204" pitchFamily="34" charset="0"/>
                </a:rPr>
              </a:br>
              <a:r>
                <a:rPr lang="de-DE" sz="1050" dirty="0">
                  <a:latin typeface="Calibri" panose="020F0502020204030204" pitchFamily="34" charset="0"/>
                  <a:cs typeface="Calibri" panose="020F0502020204030204" pitchFamily="34" charset="0"/>
                </a:rPr>
                <a:t>beobachten und</a:t>
              </a:r>
              <a:br>
                <a:rPr lang="de-DE" sz="1050" dirty="0">
                  <a:latin typeface="Calibri" panose="020F0502020204030204" pitchFamily="34" charset="0"/>
                  <a:cs typeface="Calibri" panose="020F0502020204030204" pitchFamily="34" charset="0"/>
                </a:rPr>
              </a:br>
              <a:r>
                <a:rPr lang="de-DE" sz="1050" dirty="0">
                  <a:latin typeface="Calibri" panose="020F0502020204030204" pitchFamily="34" charset="0"/>
                  <a:cs typeface="Calibri" panose="020F0502020204030204" pitchFamily="34" charset="0"/>
                </a:rPr>
                <a:t>sporadisch informieren</a:t>
              </a:r>
            </a:p>
          </p:txBody>
        </p:sp>
        <p:sp>
          <p:nvSpPr>
            <p:cNvPr id="8" name="Textfeld 7"/>
            <p:cNvSpPr txBox="1"/>
            <p:nvPr/>
          </p:nvSpPr>
          <p:spPr>
            <a:xfrm>
              <a:off x="6472788" y="5321889"/>
              <a:ext cx="1454244" cy="577081"/>
            </a:xfrm>
            <a:prstGeom prst="rect">
              <a:avLst/>
            </a:prstGeom>
            <a:noFill/>
          </p:spPr>
          <p:txBody>
            <a:bodyPr wrap="none" rtlCol="0">
              <a:spAutoFit/>
            </a:bodyPr>
            <a:lstStyle/>
            <a:p>
              <a:pPr algn="ctr"/>
              <a:r>
                <a:rPr lang="de-DE" sz="1050" dirty="0">
                  <a:latin typeface="Calibri" panose="020F0502020204030204" pitchFamily="34" charset="0"/>
                  <a:cs typeface="Calibri" panose="020F0502020204030204" pitchFamily="34" charset="0"/>
                </a:rPr>
                <a:t>Bedürfnisse </a:t>
              </a:r>
              <a:br>
                <a:rPr lang="de-DE" sz="1050" dirty="0">
                  <a:latin typeface="Calibri" panose="020F0502020204030204" pitchFamily="34" charset="0"/>
                  <a:cs typeface="Calibri" panose="020F0502020204030204" pitchFamily="34" charset="0"/>
                </a:rPr>
              </a:br>
              <a:r>
                <a:rPr lang="de-DE" sz="1050" dirty="0">
                  <a:latin typeface="Calibri" panose="020F0502020204030204" pitchFamily="34" charset="0"/>
                  <a:cs typeface="Calibri" panose="020F0502020204030204" pitchFamily="34" charset="0"/>
                </a:rPr>
                <a:t>sofort anhören und</a:t>
              </a:r>
            </a:p>
            <a:p>
              <a:pPr algn="ctr"/>
              <a:r>
                <a:rPr lang="de-DE" sz="1050" dirty="0">
                  <a:latin typeface="Calibri" panose="020F0502020204030204" pitchFamily="34" charset="0"/>
                  <a:cs typeface="Calibri" panose="020F0502020204030204" pitchFamily="34" charset="0"/>
                </a:rPr>
                <a:t>individuell priorisieren</a:t>
              </a:r>
            </a:p>
          </p:txBody>
        </p:sp>
      </p:grpSp>
      <p:sp>
        <p:nvSpPr>
          <p:cNvPr id="26" name="Textfeld 25"/>
          <p:cNvSpPr txBox="1"/>
          <p:nvPr/>
        </p:nvSpPr>
        <p:spPr>
          <a:xfrm>
            <a:off x="2032992" y="1312864"/>
            <a:ext cx="8266670" cy="369332"/>
          </a:xfrm>
          <a:prstGeom prst="rect">
            <a:avLst/>
          </a:prstGeom>
          <a:noFill/>
        </p:spPr>
        <p:txBody>
          <a:bodyPr wrap="square" rtlCol="0">
            <a:spAutoFit/>
          </a:bodyPr>
          <a:lstStyle/>
          <a:p>
            <a:pPr algn="l"/>
            <a:r>
              <a:rPr lang="de-DE" sz="1800" dirty="0" smtClean="0">
                <a:latin typeface="Calibri" panose="020F0502020204030204" pitchFamily="34" charset="0"/>
                <a:cs typeface="Calibri" panose="020F0502020204030204" pitchFamily="34" charset="0"/>
              </a:rPr>
              <a:t>Welchen Einfluss hat ein Stakeholder auf Ihr Unternehmen/Ihr Gründungsvorhaben?</a:t>
            </a:r>
          </a:p>
        </p:txBody>
      </p:sp>
      <p:sp>
        <p:nvSpPr>
          <p:cNvPr id="27" name="Rechteck 26"/>
          <p:cNvSpPr/>
          <p:nvPr/>
        </p:nvSpPr>
        <p:spPr>
          <a:xfrm>
            <a:off x="2423152" y="3750602"/>
            <a:ext cx="828561" cy="307777"/>
          </a:xfrm>
          <a:prstGeom prst="rect">
            <a:avLst/>
          </a:prstGeom>
        </p:spPr>
        <p:txBody>
          <a:bodyPr wrap="none">
            <a:spAutoFit/>
          </a:bodyPr>
          <a:lstStyle/>
          <a:p>
            <a:r>
              <a:rPr lang="de-DE" dirty="0" smtClean="0"/>
              <a:t>Vorlage</a:t>
            </a:r>
            <a:endParaRPr lang="de-DE" dirty="0"/>
          </a:p>
        </p:txBody>
      </p:sp>
    </p:spTree>
    <p:extLst>
      <p:ext uri="{BB962C8B-B14F-4D97-AF65-F5344CB8AC3E}">
        <p14:creationId xmlns:p14="http://schemas.microsoft.com/office/powerpoint/2010/main" val="467915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8"/>
            <a:ext cx="11034184" cy="1364173"/>
          </a:xfrm>
        </p:spPr>
        <p:txBody>
          <a:bodyPr/>
          <a:lstStyle/>
          <a:p>
            <a:r>
              <a:rPr lang="nb-NO" sz="2400" dirty="0"/>
              <a:t>Stakeholder </a:t>
            </a:r>
            <a:r>
              <a:rPr lang="nb-NO" sz="2400" dirty="0" smtClean="0"/>
              <a:t>Mapping</a:t>
            </a:r>
            <a:br>
              <a:rPr lang="nb-NO" sz="2400" dirty="0" smtClean="0"/>
            </a:br>
            <a:r>
              <a:rPr lang="nb-NO" sz="2400" dirty="0" smtClean="0"/>
              <a:t>Stakeholder und ihre Beziehung zur ökologischen und gesellschaftlichen Nachhaltigkeit</a:t>
            </a:r>
            <a:endParaRPr lang="de-DE" sz="2400" dirty="0"/>
          </a:p>
        </p:txBody>
      </p:sp>
      <p:sp>
        <p:nvSpPr>
          <p:cNvPr id="17" name="Rechteck 16"/>
          <p:cNvSpPr/>
          <p:nvPr/>
        </p:nvSpPr>
        <p:spPr bwMode="auto">
          <a:xfrm>
            <a:off x="10347304" y="3520548"/>
            <a:ext cx="1224102" cy="6245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Stakeholder Canvas</a:t>
            </a:r>
            <a:endPar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21" name="Gruppieren 20"/>
          <p:cNvGrpSpPr/>
          <p:nvPr/>
        </p:nvGrpSpPr>
        <p:grpSpPr>
          <a:xfrm>
            <a:off x="519669" y="2854665"/>
            <a:ext cx="5629844" cy="1956276"/>
            <a:chOff x="519672" y="2486487"/>
            <a:chExt cx="5629844" cy="1956276"/>
          </a:xfrm>
        </p:grpSpPr>
        <p:sp>
          <p:nvSpPr>
            <p:cNvPr id="14" name="Pfeil nach rechts 13"/>
            <p:cNvSpPr/>
            <p:nvPr/>
          </p:nvSpPr>
          <p:spPr bwMode="auto">
            <a:xfrm>
              <a:off x="2685817" y="3326657"/>
              <a:ext cx="486878" cy="343399"/>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20" name="Gruppieren 19"/>
            <p:cNvGrpSpPr/>
            <p:nvPr/>
          </p:nvGrpSpPr>
          <p:grpSpPr>
            <a:xfrm>
              <a:off x="519672" y="2486487"/>
              <a:ext cx="5629844" cy="1956276"/>
              <a:chOff x="519672" y="2486487"/>
              <a:chExt cx="5629844" cy="1956276"/>
            </a:xfrm>
          </p:grpSpPr>
          <p:sp>
            <p:nvSpPr>
              <p:cNvPr id="7" name="Abgerundetes Rechteck 6"/>
              <p:cNvSpPr/>
              <p:nvPr/>
            </p:nvSpPr>
            <p:spPr bwMode="auto">
              <a:xfrm>
                <a:off x="3382564" y="2785838"/>
                <a:ext cx="2766951" cy="1425039"/>
              </a:xfrm>
              <a:prstGeom prst="roundRect">
                <a:avLst>
                  <a:gd name="adj" fmla="val 0"/>
                </a:avLst>
              </a:prstGeom>
              <a:solidFill>
                <a:schemeClr val="bg1">
                  <a:lumMod val="95000"/>
                </a:schemeClr>
              </a:solid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endParaRPr lang="de-DE" dirty="0">
                  <a:solidFill>
                    <a:srgbClr val="006600"/>
                  </a:solidFill>
                  <a:latin typeface="Calibri" panose="020F0502020204030204" pitchFamily="34" charset="0"/>
                  <a:cs typeface="Calibri" panose="020F0502020204030204" pitchFamily="34" charset="0"/>
                </a:endParaRPr>
              </a:p>
            </p:txBody>
          </p:sp>
          <p:grpSp>
            <p:nvGrpSpPr>
              <p:cNvPr id="35" name="Gruppieren 34"/>
              <p:cNvGrpSpPr/>
              <p:nvPr/>
            </p:nvGrpSpPr>
            <p:grpSpPr>
              <a:xfrm>
                <a:off x="519672" y="2486487"/>
                <a:ext cx="1956276" cy="1956276"/>
                <a:chOff x="625434" y="2342592"/>
                <a:chExt cx="1956276" cy="1956276"/>
              </a:xfrm>
            </p:grpSpPr>
            <p:sp>
              <p:nvSpPr>
                <p:cNvPr id="4" name="Ellipse 3"/>
                <p:cNvSpPr/>
                <p:nvPr/>
              </p:nvSpPr>
              <p:spPr bwMode="auto">
                <a:xfrm>
                  <a:off x="625434" y="2342592"/>
                  <a:ext cx="1956276" cy="1956276"/>
                </a:xfrm>
                <a:prstGeom prst="ellipse">
                  <a:avLst/>
                </a:prstGeom>
                <a:solidFill>
                  <a:schemeClr val="bg1"/>
                </a:solid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ts val="1200"/>
                    </a:spcAft>
                    <a:buClrTx/>
                    <a:buSzTx/>
                    <a:buFont typeface="Times" charset="0"/>
                    <a:buNone/>
                    <a:tabLst/>
                  </a:pPr>
                  <a:r>
                    <a:rPr kumimoji="0" lang="de-DE"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Ihr Stakeholder:</a:t>
                  </a:r>
                </a:p>
                <a:p>
                  <a:pPr marR="0" algn="ctr" defTabSz="914400" rtl="0" eaLnBrk="1" fontAlgn="base" latinLnBrk="0" hangingPunct="1">
                    <a:lnSpc>
                      <a:spcPct val="100000"/>
                    </a:lnSpc>
                    <a:spcBef>
                      <a:spcPct val="0"/>
                    </a:spcBef>
                    <a:spcAft>
                      <a:spcPct val="0"/>
                    </a:spcAft>
                    <a:buClrTx/>
                    <a:buSzTx/>
                    <a:buFont typeface="Times" charset="0"/>
                    <a:buNone/>
                    <a:tabLst/>
                  </a:pPr>
                  <a:r>
                    <a:rPr kumimoji="0" lang="de-DE" sz="1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__________</a:t>
                  </a:r>
                  <a:endParaRPr kumimoji="0" lang="de-DE"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 name="Textfeld 2"/>
                <p:cNvSpPr txBox="1"/>
                <p:nvPr/>
              </p:nvSpPr>
              <p:spPr>
                <a:xfrm>
                  <a:off x="1102911" y="3755406"/>
                  <a:ext cx="1010213" cy="261610"/>
                </a:xfrm>
                <a:prstGeom prst="rect">
                  <a:avLst/>
                </a:prstGeom>
                <a:noFill/>
              </p:spPr>
              <p:txBody>
                <a:bodyPr wrap="none" rtlCol="0">
                  <a:spAutoFit/>
                </a:bodyPr>
                <a:lstStyle/>
                <a:p>
                  <a:pPr algn="l"/>
                  <a:r>
                    <a:rPr lang="de-DE" sz="1050" i="1" dirty="0" smtClean="0">
                      <a:solidFill>
                        <a:schemeClr val="bg2">
                          <a:lumMod val="60000"/>
                          <a:lumOff val="40000"/>
                        </a:schemeClr>
                      </a:solidFill>
                      <a:latin typeface="Calibri" panose="020F0502020204030204" pitchFamily="34" charset="0"/>
                      <a:cs typeface="Calibri" panose="020F0502020204030204" pitchFamily="34" charset="0"/>
                    </a:rPr>
                    <a:t>hier eintragen</a:t>
                  </a:r>
                  <a:endParaRPr lang="de-DE" sz="1050" i="1" dirty="0">
                    <a:solidFill>
                      <a:schemeClr val="bg2">
                        <a:lumMod val="60000"/>
                        <a:lumOff val="40000"/>
                      </a:schemeClr>
                    </a:solidFill>
                    <a:latin typeface="Calibri" panose="020F0502020204030204" pitchFamily="34" charset="0"/>
                    <a:cs typeface="Calibri" panose="020F0502020204030204" pitchFamily="34" charset="0"/>
                  </a:endParaRPr>
                </a:p>
              </p:txBody>
            </p:sp>
          </p:grpSp>
          <p:sp>
            <p:nvSpPr>
              <p:cNvPr id="6" name="Textfeld 5"/>
              <p:cNvSpPr txBox="1"/>
              <p:nvPr/>
            </p:nvSpPr>
            <p:spPr>
              <a:xfrm>
                <a:off x="3382564" y="2805860"/>
                <a:ext cx="2766952" cy="1384995"/>
              </a:xfrm>
              <a:prstGeom prst="rect">
                <a:avLst/>
              </a:prstGeom>
              <a:noFill/>
            </p:spPr>
            <p:txBody>
              <a:bodyPr wrap="square" rtlCol="0">
                <a:spAutoFit/>
              </a:bodyPr>
              <a:lstStyle/>
              <a:p>
                <a:pPr algn="ctr"/>
                <a:r>
                  <a:rPr lang="de-DE" dirty="0">
                    <a:solidFill>
                      <a:srgbClr val="006600"/>
                    </a:solidFill>
                    <a:latin typeface="Calibri" panose="020F0502020204030204" pitchFamily="34" charset="0"/>
                    <a:cs typeface="Calibri" panose="020F0502020204030204" pitchFamily="34" charset="0"/>
                  </a:rPr>
                  <a:t>Wie steht Ihr Stakeholder </a:t>
                </a:r>
                <a:r>
                  <a:rPr lang="de-DE" dirty="0" smtClean="0">
                    <a:solidFill>
                      <a:srgbClr val="006600"/>
                    </a:solidFill>
                    <a:latin typeface="Calibri" panose="020F0502020204030204" pitchFamily="34" charset="0"/>
                    <a:cs typeface="Calibri" panose="020F0502020204030204" pitchFamily="34" charset="0"/>
                  </a:rPr>
                  <a:t>zum </a:t>
                </a:r>
                <a:r>
                  <a:rPr lang="de-DE" dirty="0">
                    <a:solidFill>
                      <a:srgbClr val="006600"/>
                    </a:solidFill>
                    <a:latin typeface="Calibri" panose="020F0502020204030204" pitchFamily="34" charset="0"/>
                    <a:cs typeface="Calibri" panose="020F0502020204030204" pitchFamily="34" charset="0"/>
                  </a:rPr>
                  <a:t>Thema </a:t>
                </a:r>
                <a:r>
                  <a:rPr lang="de-DE" dirty="0" smtClean="0">
                    <a:solidFill>
                      <a:srgbClr val="006600"/>
                    </a:solidFill>
                    <a:latin typeface="Calibri" panose="020F0502020204030204" pitchFamily="34" charset="0"/>
                    <a:cs typeface="Calibri" panose="020F0502020204030204" pitchFamily="34" charset="0"/>
                  </a:rPr>
                  <a:t>ökologische </a:t>
                </a:r>
                <a:r>
                  <a:rPr lang="de-DE" dirty="0">
                    <a:solidFill>
                      <a:srgbClr val="006600"/>
                    </a:solidFill>
                    <a:latin typeface="Calibri" panose="020F0502020204030204" pitchFamily="34" charset="0"/>
                    <a:cs typeface="Calibri" panose="020F0502020204030204" pitchFamily="34" charset="0"/>
                  </a:rPr>
                  <a:t>und </a:t>
                </a:r>
                <a:r>
                  <a:rPr lang="de-DE" dirty="0" smtClean="0">
                    <a:solidFill>
                      <a:srgbClr val="006600"/>
                    </a:solidFill>
                    <a:latin typeface="Calibri" panose="020F0502020204030204" pitchFamily="34" charset="0"/>
                    <a:cs typeface="Calibri" panose="020F0502020204030204" pitchFamily="34" charset="0"/>
                  </a:rPr>
                  <a:t>gesellschaftliche </a:t>
                </a:r>
                <a:r>
                  <a:rPr lang="de-DE" dirty="0">
                    <a:solidFill>
                      <a:srgbClr val="006600"/>
                    </a:solidFill>
                    <a:latin typeface="Calibri" panose="020F0502020204030204" pitchFamily="34" charset="0"/>
                    <a:cs typeface="Calibri" panose="020F0502020204030204" pitchFamily="34" charset="0"/>
                  </a:rPr>
                  <a:t>Nachhaltigkeit </a:t>
                </a:r>
                <a:r>
                  <a:rPr lang="de-DE" dirty="0" smtClean="0">
                    <a:solidFill>
                      <a:srgbClr val="006600"/>
                    </a:solidFill>
                    <a:latin typeface="Calibri" panose="020F0502020204030204" pitchFamily="34" charset="0"/>
                    <a:cs typeface="Calibri" panose="020F0502020204030204" pitchFamily="34" charset="0"/>
                  </a:rPr>
                  <a:t>sowie Klimaschutz</a:t>
                </a:r>
                <a:br>
                  <a:rPr lang="de-DE" dirty="0" smtClean="0">
                    <a:solidFill>
                      <a:srgbClr val="006600"/>
                    </a:solidFill>
                    <a:latin typeface="Calibri" panose="020F0502020204030204" pitchFamily="34" charset="0"/>
                    <a:cs typeface="Calibri" panose="020F0502020204030204" pitchFamily="34" charset="0"/>
                  </a:rPr>
                </a:br>
                <a:r>
                  <a:rPr lang="de-DE" dirty="0" smtClean="0">
                    <a:solidFill>
                      <a:srgbClr val="006600"/>
                    </a:solidFill>
                    <a:latin typeface="Calibri" panose="020F0502020204030204" pitchFamily="34" charset="0"/>
                    <a:cs typeface="Calibri" panose="020F0502020204030204" pitchFamily="34" charset="0"/>
                  </a:rPr>
                  <a:t>(Bspw</a:t>
                </a:r>
                <a:r>
                  <a:rPr lang="de-DE" dirty="0">
                    <a:solidFill>
                      <a:srgbClr val="006600"/>
                    </a:solidFill>
                    <a:latin typeface="Calibri" panose="020F0502020204030204" pitchFamily="34" charset="0"/>
                    <a:cs typeface="Calibri" panose="020F0502020204030204" pitchFamily="34" charset="0"/>
                  </a:rPr>
                  <a:t>. Bedeutung, Wahrnehmung, </a:t>
                </a:r>
                <a:r>
                  <a:rPr lang="de-DE" dirty="0" smtClean="0">
                    <a:solidFill>
                      <a:srgbClr val="006600"/>
                    </a:solidFill>
                    <a:latin typeface="Calibri" panose="020F0502020204030204" pitchFamily="34" charset="0"/>
                    <a:cs typeface="Calibri" panose="020F0502020204030204" pitchFamily="34" charset="0"/>
                  </a:rPr>
                  <a:t>Haltung, Konsumverhalten)?</a:t>
                </a:r>
                <a:endParaRPr lang="de-DE" dirty="0">
                  <a:solidFill>
                    <a:srgbClr val="006600"/>
                  </a:solidFill>
                  <a:latin typeface="Calibri" panose="020F0502020204030204" pitchFamily="34" charset="0"/>
                  <a:cs typeface="Calibri" panose="020F0502020204030204" pitchFamily="34" charset="0"/>
                </a:endParaRPr>
              </a:p>
            </p:txBody>
          </p:sp>
        </p:grpSp>
      </p:grpSp>
      <p:sp>
        <p:nvSpPr>
          <p:cNvPr id="57" name="Pfeil nach rechts 56"/>
          <p:cNvSpPr/>
          <p:nvPr/>
        </p:nvSpPr>
        <p:spPr bwMode="auto">
          <a:xfrm>
            <a:off x="9674406" y="3693508"/>
            <a:ext cx="486878" cy="343399"/>
          </a:xfrm>
          <a:prstGeom prst="rightArrow">
            <a:avLst/>
          </a:prstGeom>
          <a:solidFill>
            <a:schemeClr val="bg1">
              <a:lumMod val="95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24" name="Gruppieren 23"/>
          <p:cNvGrpSpPr/>
          <p:nvPr/>
        </p:nvGrpSpPr>
        <p:grpSpPr>
          <a:xfrm>
            <a:off x="6540158" y="1320398"/>
            <a:ext cx="2766952" cy="5132320"/>
            <a:chOff x="6540158" y="1320398"/>
            <a:chExt cx="2766952" cy="5132320"/>
          </a:xfrm>
        </p:grpSpPr>
        <p:sp>
          <p:nvSpPr>
            <p:cNvPr id="29" name="Abgerundetes Rechteck 28"/>
            <p:cNvSpPr/>
            <p:nvPr/>
          </p:nvSpPr>
          <p:spPr bwMode="auto">
            <a:xfrm>
              <a:off x="6540159" y="5027679"/>
              <a:ext cx="2766951" cy="1425039"/>
            </a:xfrm>
            <a:prstGeom prst="roundRect">
              <a:avLst>
                <a:gd name="adj" fmla="val 0"/>
              </a:avLst>
            </a:prstGeom>
            <a:solidFill>
              <a:schemeClr val="bg1">
                <a:lumMod val="95000"/>
              </a:schemeClr>
            </a:solid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dirty="0">
                  <a:solidFill>
                    <a:srgbClr val="006600"/>
                  </a:solidFill>
                  <a:latin typeface="Calibri" panose="020F0502020204030204" pitchFamily="34" charset="0"/>
                  <a:cs typeface="Calibri" panose="020F0502020204030204" pitchFamily="34" charset="0"/>
                </a:rPr>
                <a:t>Falls </a:t>
              </a:r>
              <a:r>
                <a:rPr lang="de-DE" dirty="0" smtClean="0">
                  <a:solidFill>
                    <a:srgbClr val="006600"/>
                  </a:solidFill>
                  <a:latin typeface="Calibri" panose="020F0502020204030204" pitchFamily="34" charset="0"/>
                  <a:cs typeface="Calibri" panose="020F0502020204030204" pitchFamily="34" charset="0"/>
                </a:rPr>
                <a:t>negativ: Woher kommt die Einstellung? Was lernen Sie aus der </a:t>
              </a:r>
              <a:r>
                <a:rPr lang="de-DE" dirty="0">
                  <a:solidFill>
                    <a:srgbClr val="006600"/>
                  </a:solidFill>
                  <a:latin typeface="Calibri" panose="020F0502020204030204" pitchFamily="34" charset="0"/>
                  <a:cs typeface="Calibri" panose="020F0502020204030204" pitchFamily="34" charset="0"/>
                </a:rPr>
                <a:t>Ablehnungshaltung? </a:t>
              </a:r>
              <a:r>
                <a:rPr lang="de-DE" dirty="0" smtClean="0">
                  <a:solidFill>
                    <a:srgbClr val="006600"/>
                  </a:solidFill>
                  <a:latin typeface="Calibri" panose="020F0502020204030204" pitchFamily="34" charset="0"/>
                  <a:cs typeface="Calibri" panose="020F0502020204030204" pitchFamily="34" charset="0"/>
                </a:rPr>
                <a:t/>
              </a:r>
              <a:br>
                <a:rPr lang="de-DE" dirty="0" smtClean="0">
                  <a:solidFill>
                    <a:srgbClr val="006600"/>
                  </a:solidFill>
                  <a:latin typeface="Calibri" panose="020F0502020204030204" pitchFamily="34" charset="0"/>
                  <a:cs typeface="Calibri" panose="020F0502020204030204" pitchFamily="34" charset="0"/>
                </a:rPr>
              </a:br>
              <a:r>
                <a:rPr lang="de-DE" dirty="0" smtClean="0">
                  <a:solidFill>
                    <a:srgbClr val="006600"/>
                  </a:solidFill>
                  <a:latin typeface="Calibri" panose="020F0502020204030204" pitchFamily="34" charset="0"/>
                  <a:cs typeface="Calibri" panose="020F0502020204030204" pitchFamily="34" charset="0"/>
                </a:rPr>
                <a:t>Können </a:t>
              </a:r>
              <a:r>
                <a:rPr lang="de-DE" dirty="0">
                  <a:solidFill>
                    <a:srgbClr val="006600"/>
                  </a:solidFill>
                  <a:latin typeface="Calibri" panose="020F0502020204030204" pitchFamily="34" charset="0"/>
                  <a:cs typeface="Calibri" panose="020F0502020204030204" pitchFamily="34" charset="0"/>
                </a:rPr>
                <a:t>Sie positive Anreize zur Meinungsänderung schaffen</a:t>
              </a:r>
              <a:r>
                <a:rPr lang="de-DE" dirty="0" smtClean="0">
                  <a:solidFill>
                    <a:srgbClr val="006600"/>
                  </a:solidFill>
                  <a:latin typeface="Calibri" panose="020F0502020204030204" pitchFamily="34" charset="0"/>
                  <a:cs typeface="Calibri" panose="020F0502020204030204" pitchFamily="34" charset="0"/>
                </a:rPr>
                <a:t>?</a:t>
              </a:r>
              <a:endParaRPr lang="de-DE" dirty="0">
                <a:solidFill>
                  <a:srgbClr val="006600"/>
                </a:solidFill>
                <a:latin typeface="Calibri" panose="020F0502020204030204" pitchFamily="34" charset="0"/>
                <a:cs typeface="Calibri" panose="020F0502020204030204" pitchFamily="34" charset="0"/>
              </a:endParaRPr>
            </a:p>
          </p:txBody>
        </p:sp>
        <p:sp>
          <p:nvSpPr>
            <p:cNvPr id="30" name="Abgerundetes Rechteck 29"/>
            <p:cNvSpPr/>
            <p:nvPr/>
          </p:nvSpPr>
          <p:spPr bwMode="auto">
            <a:xfrm>
              <a:off x="6540158" y="1320398"/>
              <a:ext cx="2766951" cy="1425039"/>
            </a:xfrm>
            <a:prstGeom prst="roundRect">
              <a:avLst>
                <a:gd name="adj" fmla="val 0"/>
              </a:avLst>
            </a:prstGeom>
            <a:solidFill>
              <a:schemeClr val="bg1">
                <a:lumMod val="95000"/>
              </a:schemeClr>
            </a:solid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dirty="0" smtClean="0">
                  <a:solidFill>
                    <a:srgbClr val="006600"/>
                  </a:solidFill>
                  <a:latin typeface="Calibri" panose="020F0502020204030204" pitchFamily="34" charset="0"/>
                  <a:cs typeface="Calibri" panose="020F0502020204030204" pitchFamily="34" charset="0"/>
                </a:rPr>
                <a:t>Falls positiv: Wie können Sie diese Einstellung für sich nutzen? Was sind Ansatzpunkte auf die Sie achten sollten?</a:t>
              </a:r>
              <a:endParaRPr lang="de-DE" dirty="0">
                <a:solidFill>
                  <a:srgbClr val="006600"/>
                </a:solidFill>
                <a:latin typeface="Calibri" panose="020F0502020204030204" pitchFamily="34" charset="0"/>
                <a:cs typeface="Calibri" panose="020F0502020204030204" pitchFamily="34" charset="0"/>
              </a:endParaRPr>
            </a:p>
          </p:txBody>
        </p:sp>
        <p:sp>
          <p:nvSpPr>
            <p:cNvPr id="31" name="Abgerundetes Rechteck 30"/>
            <p:cNvSpPr/>
            <p:nvPr/>
          </p:nvSpPr>
          <p:spPr bwMode="auto">
            <a:xfrm>
              <a:off x="6540158" y="3152111"/>
              <a:ext cx="2766951" cy="1425039"/>
            </a:xfrm>
            <a:prstGeom prst="roundRect">
              <a:avLst>
                <a:gd name="adj" fmla="val 0"/>
              </a:avLst>
            </a:prstGeom>
            <a:solidFill>
              <a:schemeClr val="bg1">
                <a:lumMod val="95000"/>
              </a:schemeClr>
            </a:solid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de-DE" dirty="0" smtClean="0">
                  <a:solidFill>
                    <a:srgbClr val="006600"/>
                  </a:solidFill>
                  <a:latin typeface="Calibri" panose="020F0502020204030204" pitchFamily="34" charset="0"/>
                  <a:cs typeface="Calibri" panose="020F0502020204030204" pitchFamily="34" charset="0"/>
                </a:rPr>
                <a:t>Falls indifferent: Was sind die Gründe für die Indifferenz? Können Sie positive Anreize zur Meinungsänderung schaffen?</a:t>
              </a:r>
              <a:endParaRPr lang="de-DE" dirty="0">
                <a:solidFill>
                  <a:srgbClr val="006600"/>
                </a:solidFill>
                <a:latin typeface="Calibri" panose="020F0502020204030204" pitchFamily="34" charset="0"/>
                <a:cs typeface="Calibri" panose="020F0502020204030204" pitchFamily="34" charset="0"/>
              </a:endParaRPr>
            </a:p>
          </p:txBody>
        </p:sp>
      </p:grpSp>
      <p:cxnSp>
        <p:nvCxnSpPr>
          <p:cNvPr id="26" name="Gewinkelte Verbindung 25"/>
          <p:cNvCxnSpPr>
            <a:stCxn id="7" idx="3"/>
            <a:endCxn id="30" idx="1"/>
          </p:cNvCxnSpPr>
          <p:nvPr/>
        </p:nvCxnSpPr>
        <p:spPr bwMode="auto">
          <a:xfrm flipV="1">
            <a:off x="6149512" y="2032918"/>
            <a:ext cx="390646" cy="1833618"/>
          </a:xfrm>
          <a:prstGeom prst="bentConnector3">
            <a:avLst/>
          </a:prstGeom>
          <a:solidFill>
            <a:schemeClr val="accent1"/>
          </a:solidFill>
          <a:ln w="12700" cap="flat" cmpd="sng" algn="ctr">
            <a:solidFill>
              <a:schemeClr val="tx1"/>
            </a:solidFill>
            <a:prstDash val="solid"/>
            <a:round/>
            <a:headEnd type="none" w="med" len="med"/>
            <a:tailEnd type="triangle"/>
          </a:ln>
          <a:effectLst/>
        </p:spPr>
      </p:cxnSp>
      <p:cxnSp>
        <p:nvCxnSpPr>
          <p:cNvPr id="28" name="Gewinkelte Verbindung 27"/>
          <p:cNvCxnSpPr>
            <a:stCxn id="7" idx="3"/>
            <a:endCxn id="29" idx="1"/>
          </p:cNvCxnSpPr>
          <p:nvPr/>
        </p:nvCxnSpPr>
        <p:spPr bwMode="auto">
          <a:xfrm>
            <a:off x="6149512" y="3866536"/>
            <a:ext cx="390647" cy="1873663"/>
          </a:xfrm>
          <a:prstGeom prst="bentConnector3">
            <a:avLst>
              <a:gd name="adj1" fmla="val 50000"/>
            </a:avLst>
          </a:prstGeom>
          <a:solidFill>
            <a:schemeClr val="accent1"/>
          </a:solidFill>
          <a:ln w="12700" cap="flat" cmpd="sng" algn="ctr">
            <a:solidFill>
              <a:schemeClr val="tx1"/>
            </a:solidFill>
            <a:prstDash val="solid"/>
            <a:round/>
            <a:headEnd type="none" w="med" len="med"/>
            <a:tailEnd type="triangle"/>
          </a:ln>
          <a:effectLst/>
        </p:spPr>
      </p:cxnSp>
      <p:cxnSp>
        <p:nvCxnSpPr>
          <p:cNvPr id="34" name="Gerade Verbindung mit Pfeil 33"/>
          <p:cNvCxnSpPr>
            <a:stCxn id="7" idx="3"/>
            <a:endCxn id="31" idx="1"/>
          </p:cNvCxnSpPr>
          <p:nvPr/>
        </p:nvCxnSpPr>
        <p:spPr bwMode="auto">
          <a:xfrm flipV="1">
            <a:off x="6149512" y="3864631"/>
            <a:ext cx="390646" cy="190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41" name="Gewinkelte Verbindung 40"/>
          <p:cNvCxnSpPr>
            <a:stCxn id="30" idx="3"/>
            <a:endCxn id="57" idx="1"/>
          </p:cNvCxnSpPr>
          <p:nvPr/>
        </p:nvCxnSpPr>
        <p:spPr bwMode="auto">
          <a:xfrm>
            <a:off x="9307109" y="2032918"/>
            <a:ext cx="367297" cy="1832290"/>
          </a:xfrm>
          <a:prstGeom prst="bentConnector3">
            <a:avLst/>
          </a:prstGeom>
          <a:solidFill>
            <a:schemeClr val="accent1"/>
          </a:solidFill>
          <a:ln w="12700" cap="flat" cmpd="sng" algn="ctr">
            <a:solidFill>
              <a:schemeClr val="tx1"/>
            </a:solidFill>
            <a:prstDash val="solid"/>
            <a:round/>
            <a:headEnd type="none" w="med" len="med"/>
            <a:tailEnd type="triangle"/>
          </a:ln>
          <a:effectLst/>
        </p:spPr>
      </p:cxnSp>
      <p:cxnSp>
        <p:nvCxnSpPr>
          <p:cNvPr id="43" name="Gewinkelte Verbindung 42"/>
          <p:cNvCxnSpPr>
            <a:stCxn id="29" idx="3"/>
            <a:endCxn id="57" idx="1"/>
          </p:cNvCxnSpPr>
          <p:nvPr/>
        </p:nvCxnSpPr>
        <p:spPr bwMode="auto">
          <a:xfrm flipV="1">
            <a:off x="9307110" y="3865208"/>
            <a:ext cx="367296" cy="1874991"/>
          </a:xfrm>
          <a:prstGeom prst="bentConnector3">
            <a:avLst/>
          </a:prstGeom>
          <a:solidFill>
            <a:schemeClr val="accent1"/>
          </a:solidFill>
          <a:ln w="12700" cap="flat" cmpd="sng" algn="ctr">
            <a:solidFill>
              <a:schemeClr val="tx1"/>
            </a:solidFill>
            <a:prstDash val="solid"/>
            <a:round/>
            <a:headEnd type="none" w="med" len="med"/>
            <a:tailEnd type="triangle"/>
          </a:ln>
          <a:effectLst/>
        </p:spPr>
      </p:cxnSp>
      <p:cxnSp>
        <p:nvCxnSpPr>
          <p:cNvPr id="46" name="Gerade Verbindung mit Pfeil 45"/>
          <p:cNvCxnSpPr>
            <a:stCxn id="31" idx="3"/>
            <a:endCxn id="57" idx="1"/>
          </p:cNvCxnSpPr>
          <p:nvPr/>
        </p:nvCxnSpPr>
        <p:spPr bwMode="auto">
          <a:xfrm>
            <a:off x="9307109" y="3864631"/>
            <a:ext cx="367297" cy="577"/>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341693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Erstellen eines ersten </a:t>
            </a:r>
            <a:r>
              <a:rPr lang="de-DE" sz="2400" dirty="0" err="1"/>
              <a:t>Sustainable</a:t>
            </a:r>
            <a:r>
              <a:rPr lang="de-DE" sz="2400" dirty="0"/>
              <a:t> Value Proposition Statements nach aktuellem </a:t>
            </a:r>
            <a:r>
              <a:rPr lang="de-DE" sz="2400" dirty="0" smtClean="0"/>
              <a:t>Wissensstand</a:t>
            </a:r>
            <a:endParaRPr lang="de-DE" sz="2400" dirty="0"/>
          </a:p>
        </p:txBody>
      </p:sp>
      <p:sp>
        <p:nvSpPr>
          <p:cNvPr id="29" name="Rechteck 28"/>
          <p:cNvSpPr/>
          <p:nvPr/>
        </p:nvSpPr>
        <p:spPr>
          <a:xfrm>
            <a:off x="7714233" y="6423187"/>
            <a:ext cx="4474690" cy="276999"/>
          </a:xfrm>
          <a:prstGeom prst="rect">
            <a:avLst/>
          </a:prstGeom>
          <a:ln>
            <a:solidFill>
              <a:srgbClr val="9BBE3D"/>
            </a:solidFill>
          </a:ln>
        </p:spPr>
        <p:txBody>
          <a:bodyPr wrap="square">
            <a:spAutoFit/>
          </a:bodyPr>
          <a:lstStyle/>
          <a:p>
            <a:r>
              <a:rPr lang="de-DE" sz="1200" dirty="0" smtClean="0">
                <a:latin typeface="Calibri" panose="020F0502020204030204" pitchFamily="34" charset="0"/>
              </a:rPr>
              <a:t>Gerne auch eigenständig formulierbar</a:t>
            </a:r>
            <a:r>
              <a:rPr lang="de-DE" sz="1200" dirty="0">
                <a:latin typeface="Calibri" panose="020F0502020204030204" pitchFamily="34" charset="0"/>
              </a:rPr>
              <a:t> </a:t>
            </a:r>
            <a:r>
              <a:rPr lang="de-DE" sz="1200" dirty="0" smtClean="0">
                <a:latin typeface="Calibri" panose="020F0502020204030204" pitchFamily="34" charset="0"/>
              </a:rPr>
              <a:t>– Ziel ist ein prägnanter Satz.</a:t>
            </a:r>
          </a:p>
        </p:txBody>
      </p:sp>
      <p:sp>
        <p:nvSpPr>
          <p:cNvPr id="31" name="Rechteck 30"/>
          <p:cNvSpPr/>
          <p:nvPr/>
        </p:nvSpPr>
        <p:spPr>
          <a:xfrm>
            <a:off x="529038" y="2217926"/>
            <a:ext cx="828561" cy="307777"/>
          </a:xfrm>
          <a:prstGeom prst="rect">
            <a:avLst/>
          </a:prstGeom>
        </p:spPr>
        <p:txBody>
          <a:bodyPr wrap="none">
            <a:spAutoFit/>
          </a:bodyPr>
          <a:lstStyle/>
          <a:p>
            <a:r>
              <a:rPr lang="de-DE" dirty="0" smtClean="0"/>
              <a:t>Vorlage</a:t>
            </a:r>
            <a:endParaRPr lang="de-DE" dirty="0"/>
          </a:p>
        </p:txBody>
      </p:sp>
      <p:sp>
        <p:nvSpPr>
          <p:cNvPr id="37" name="Rechteck 36"/>
          <p:cNvSpPr/>
          <p:nvPr/>
        </p:nvSpPr>
        <p:spPr>
          <a:xfrm>
            <a:off x="506922" y="4603012"/>
            <a:ext cx="870752" cy="307777"/>
          </a:xfrm>
          <a:prstGeom prst="rect">
            <a:avLst/>
          </a:prstGeom>
        </p:spPr>
        <p:txBody>
          <a:bodyPr wrap="none">
            <a:spAutoFit/>
          </a:bodyPr>
          <a:lstStyle/>
          <a:p>
            <a:r>
              <a:rPr lang="de-DE" dirty="0" smtClean="0"/>
              <a:t>Beispiel</a:t>
            </a:r>
            <a:endParaRPr lang="de-DE" dirty="0"/>
          </a:p>
        </p:txBody>
      </p:sp>
      <p:grpSp>
        <p:nvGrpSpPr>
          <p:cNvPr id="39" name="Gruppieren 38"/>
          <p:cNvGrpSpPr/>
          <p:nvPr/>
        </p:nvGrpSpPr>
        <p:grpSpPr>
          <a:xfrm>
            <a:off x="1558721" y="1451052"/>
            <a:ext cx="9899650" cy="2151099"/>
            <a:chOff x="482600" y="1331823"/>
            <a:chExt cx="9899650" cy="2151099"/>
          </a:xfrm>
        </p:grpSpPr>
        <p:sp>
          <p:nvSpPr>
            <p:cNvPr id="42" name="Rechteck 41"/>
            <p:cNvSpPr/>
            <p:nvPr/>
          </p:nvSpPr>
          <p:spPr bwMode="auto">
            <a:xfrm>
              <a:off x="482600" y="1331823"/>
              <a:ext cx="9623386" cy="2151099"/>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7" name="Textfeld 46"/>
            <p:cNvSpPr txBox="1"/>
            <p:nvPr/>
          </p:nvSpPr>
          <p:spPr>
            <a:xfrm>
              <a:off x="813453" y="1374702"/>
              <a:ext cx="9568797" cy="1892826"/>
            </a:xfrm>
            <a:prstGeom prst="rect">
              <a:avLst/>
            </a:prstGeom>
            <a:noFill/>
          </p:spPr>
          <p:txBody>
            <a:bodyPr wrap="square" rtlCol="0">
              <a:spAutoFit/>
            </a:bodyPr>
            <a:lstStyle/>
            <a:p>
              <a:pPr algn="l">
                <a:spcAft>
                  <a:spcPts val="600"/>
                </a:spcAft>
              </a:pPr>
              <a:r>
                <a:rPr lang="de-DE" sz="1600" dirty="0" smtClean="0">
                  <a:latin typeface="Calibri" panose="020F0502020204030204" pitchFamily="34" charset="0"/>
                  <a:cs typeface="Calibri" panose="020F0502020204030204" pitchFamily="34" charset="0"/>
                </a:rPr>
                <a:t>Unser ________________ </a:t>
              </a:r>
              <a:r>
                <a:rPr lang="de-DE" sz="1600" dirty="0" err="1" smtClean="0">
                  <a:latin typeface="Calibri" panose="020F0502020204030204" pitchFamily="34" charset="0"/>
                  <a:cs typeface="Calibri" panose="020F0502020204030204" pitchFamily="34" charset="0"/>
                </a:rPr>
                <a:t>hilft____________________,die</a:t>
              </a:r>
              <a:r>
                <a:rPr lang="de-DE" sz="1600" dirty="0" smtClean="0">
                  <a:latin typeface="Calibri" panose="020F0502020204030204" pitchFamily="34" charset="0"/>
                  <a:cs typeface="Calibri" panose="020F0502020204030204" pitchFamily="34" charset="0"/>
                </a:rPr>
                <a:t> ______________________________möchten,</a:t>
              </a:r>
              <a:r>
                <a:rPr lang="de-DE" sz="1600" dirty="0">
                  <a:latin typeface="Calibri" panose="020F0502020204030204" pitchFamily="34" charset="0"/>
                  <a:cs typeface="Calibri" panose="020F0502020204030204" pitchFamily="34" charset="0"/>
                </a:rPr>
                <a:t/>
              </a:r>
              <a:br>
                <a:rPr lang="de-DE" sz="1600" dirty="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indem es/er______________________,________________und_________________________.  </a:t>
              </a:r>
            </a:p>
            <a:p>
              <a:pPr algn="l"/>
              <a:endParaRPr lang="de-DE" sz="1600" dirty="0" smtClean="0">
                <a:latin typeface="Calibri" panose="020F0502020204030204" pitchFamily="34" charset="0"/>
                <a:cs typeface="Calibri" panose="020F0502020204030204" pitchFamily="34" charset="0"/>
              </a:endParaRPr>
            </a:p>
            <a:p>
              <a:pPr algn="l"/>
              <a:r>
                <a:rPr lang="de-DE" sz="1600" dirty="0" smtClean="0">
                  <a:latin typeface="Calibri" panose="020F0502020204030204" pitchFamily="34" charset="0"/>
                  <a:cs typeface="Calibri" panose="020F0502020204030204" pitchFamily="34" charset="0"/>
                </a:rPr>
                <a:t>Anders als___________________________. </a:t>
              </a:r>
              <a:endParaRPr lang="de-DE" sz="1600" dirty="0">
                <a:latin typeface="Calibri" panose="020F0502020204030204" pitchFamily="34" charset="0"/>
                <a:cs typeface="Calibri" panose="020F0502020204030204" pitchFamily="34" charset="0"/>
              </a:endParaRPr>
            </a:p>
          </p:txBody>
        </p:sp>
        <p:sp>
          <p:nvSpPr>
            <p:cNvPr id="48" name="Textfeld 47"/>
            <p:cNvSpPr txBox="1"/>
            <p:nvPr/>
          </p:nvSpPr>
          <p:spPr>
            <a:xfrm>
              <a:off x="1485880" y="1670298"/>
              <a:ext cx="1414170"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(Ihr Produkt/Service)</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49" name="Textfeld 48"/>
            <p:cNvSpPr txBox="1"/>
            <p:nvPr/>
          </p:nvSpPr>
          <p:spPr>
            <a:xfrm>
              <a:off x="4032523" y="1670298"/>
              <a:ext cx="976549"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(Stakeholder)</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50" name="Textfeld 49"/>
            <p:cNvSpPr txBox="1"/>
            <p:nvPr/>
          </p:nvSpPr>
          <p:spPr>
            <a:xfrm>
              <a:off x="1841439" y="2651035"/>
              <a:ext cx="6260047"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(Die Leistung Ihres Nutzenversprechen. Denken Sie daran Ihre Nachhaltigkeitsaspekte einzubringen.)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51" name="Textfeld 50"/>
            <p:cNvSpPr txBox="1"/>
            <p:nvPr/>
          </p:nvSpPr>
          <p:spPr>
            <a:xfrm>
              <a:off x="6442114" y="1677822"/>
              <a:ext cx="1917513"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(zu erfüllende/r Aufgabe/Job)</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52" name="Textfeld 51"/>
            <p:cNvSpPr txBox="1"/>
            <p:nvPr/>
          </p:nvSpPr>
          <p:spPr>
            <a:xfrm>
              <a:off x="1693253" y="3199560"/>
              <a:ext cx="3021621" cy="261610"/>
            </a:xfrm>
            <a:prstGeom prst="rect">
              <a:avLst/>
            </a:prstGeom>
            <a:noFill/>
          </p:spPr>
          <p:txBody>
            <a:bodyPr wrap="squar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(optional: konkurrierendes Nutzenversprechen)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grpSp>
      <p:grpSp>
        <p:nvGrpSpPr>
          <p:cNvPr id="53" name="Gruppieren 52"/>
          <p:cNvGrpSpPr/>
          <p:nvPr/>
        </p:nvGrpSpPr>
        <p:grpSpPr>
          <a:xfrm>
            <a:off x="1558721" y="3787180"/>
            <a:ext cx="9899650" cy="2186497"/>
            <a:chOff x="482600" y="1331823"/>
            <a:chExt cx="9899650" cy="2186497"/>
          </a:xfrm>
        </p:grpSpPr>
        <p:sp>
          <p:nvSpPr>
            <p:cNvPr id="54" name="Rechteck 53"/>
            <p:cNvSpPr/>
            <p:nvPr/>
          </p:nvSpPr>
          <p:spPr bwMode="auto">
            <a:xfrm>
              <a:off x="482600" y="1331823"/>
              <a:ext cx="9623386" cy="2186497"/>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5" name="Textfeld 54"/>
            <p:cNvSpPr txBox="1"/>
            <p:nvPr/>
          </p:nvSpPr>
          <p:spPr>
            <a:xfrm>
              <a:off x="813453" y="1374702"/>
              <a:ext cx="9568797" cy="1969770"/>
            </a:xfrm>
            <a:prstGeom prst="rect">
              <a:avLst/>
            </a:prstGeom>
            <a:noFill/>
          </p:spPr>
          <p:txBody>
            <a:bodyPr wrap="square" rtlCol="0">
              <a:spAutoFit/>
            </a:bodyPr>
            <a:lstStyle/>
            <a:p>
              <a:pPr algn="l">
                <a:spcAft>
                  <a:spcPts val="1200"/>
                </a:spcAft>
              </a:pPr>
              <a:r>
                <a:rPr lang="de-DE" sz="1600" dirty="0" smtClean="0">
                  <a:latin typeface="Calibri" panose="020F0502020204030204" pitchFamily="34" charset="0"/>
                  <a:cs typeface="Calibri" panose="020F0502020204030204" pitchFamily="34" charset="0"/>
                </a:rPr>
                <a:t>Unser ________________ </a:t>
              </a:r>
              <a:r>
                <a:rPr lang="de-DE" sz="1600" dirty="0" err="1" smtClean="0">
                  <a:latin typeface="Calibri" panose="020F0502020204030204" pitchFamily="34" charset="0"/>
                  <a:cs typeface="Calibri" panose="020F0502020204030204" pitchFamily="34" charset="0"/>
                </a:rPr>
                <a:t>hilft____________________,die</a:t>
              </a:r>
              <a:r>
                <a:rPr lang="de-DE" sz="1600" dirty="0" smtClean="0">
                  <a:latin typeface="Calibri" panose="020F0502020204030204" pitchFamily="34" charset="0"/>
                  <a:cs typeface="Calibri" panose="020F0502020204030204" pitchFamily="34" charset="0"/>
                </a:rPr>
                <a:t> ______________________________möchten,</a:t>
              </a:r>
              <a:r>
                <a:rPr lang="de-DE" sz="1600" dirty="0">
                  <a:latin typeface="Calibri" panose="020F0502020204030204" pitchFamily="34" charset="0"/>
                  <a:cs typeface="Calibri" panose="020F0502020204030204" pitchFamily="34" charset="0"/>
                </a:rPr>
                <a:t/>
              </a:r>
              <a:br>
                <a:rPr lang="de-DE" sz="1600" dirty="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indem er/es______________________,________________und_________________________.  </a:t>
              </a:r>
            </a:p>
            <a:p>
              <a:pPr algn="l"/>
              <a:endParaRPr lang="de-DE" sz="1600" dirty="0" smtClean="0">
                <a:latin typeface="Calibri" panose="020F0502020204030204" pitchFamily="34" charset="0"/>
                <a:cs typeface="Calibri" panose="020F0502020204030204" pitchFamily="34" charset="0"/>
              </a:endParaRPr>
            </a:p>
            <a:p>
              <a:pPr algn="l"/>
              <a:r>
                <a:rPr lang="de-DE" sz="1600" dirty="0" smtClean="0">
                  <a:latin typeface="Calibri" panose="020F0502020204030204" pitchFamily="34" charset="0"/>
                  <a:cs typeface="Calibri" panose="020F0502020204030204" pitchFamily="34" charset="0"/>
                </a:rPr>
                <a:t>Anders als___________________________. </a:t>
              </a:r>
              <a:endParaRPr lang="de-DE" sz="1600" dirty="0">
                <a:latin typeface="Calibri" panose="020F0502020204030204" pitchFamily="34" charset="0"/>
                <a:cs typeface="Calibri" panose="020F0502020204030204" pitchFamily="34" charset="0"/>
              </a:endParaRPr>
            </a:p>
          </p:txBody>
        </p:sp>
        <p:sp>
          <p:nvSpPr>
            <p:cNvPr id="56" name="Textfeld 55"/>
            <p:cNvSpPr txBox="1"/>
            <p:nvPr/>
          </p:nvSpPr>
          <p:spPr>
            <a:xfrm>
              <a:off x="1485880" y="1670298"/>
              <a:ext cx="1414170"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(Ihr Produkt/Service)</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57" name="Textfeld 56"/>
            <p:cNvSpPr txBox="1"/>
            <p:nvPr/>
          </p:nvSpPr>
          <p:spPr>
            <a:xfrm>
              <a:off x="4032523" y="1670298"/>
              <a:ext cx="976549"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(Stakeholder)</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59" name="Textfeld 58"/>
            <p:cNvSpPr txBox="1"/>
            <p:nvPr/>
          </p:nvSpPr>
          <p:spPr>
            <a:xfrm>
              <a:off x="966502" y="2651035"/>
              <a:ext cx="7712368"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(Ihr eigenen Verben, wie z.B. reduzieren, verhindern, steigern oder ermöglichen. Denken Sie hier an Ihre Nachhaltigkeitsaspekte.)</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62" name="Textfeld 61"/>
            <p:cNvSpPr txBox="1"/>
            <p:nvPr/>
          </p:nvSpPr>
          <p:spPr>
            <a:xfrm>
              <a:off x="6442114" y="1677822"/>
              <a:ext cx="1917513"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(zu erfüllende/r Aufgabe/Job)</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63" name="Textfeld 62"/>
            <p:cNvSpPr txBox="1"/>
            <p:nvPr/>
          </p:nvSpPr>
          <p:spPr>
            <a:xfrm>
              <a:off x="1693253" y="3256710"/>
              <a:ext cx="3021621" cy="261610"/>
            </a:xfrm>
            <a:prstGeom prst="rect">
              <a:avLst/>
            </a:prstGeom>
            <a:noFill/>
          </p:spPr>
          <p:txBody>
            <a:bodyPr wrap="squar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(optional: konkurrierendes Nutzenversprechen)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grpSp>
      <p:sp>
        <p:nvSpPr>
          <p:cNvPr id="64" name="Textfeld 63"/>
          <p:cNvSpPr txBox="1"/>
          <p:nvPr/>
        </p:nvSpPr>
        <p:spPr>
          <a:xfrm>
            <a:off x="2789455" y="3854978"/>
            <a:ext cx="1129540" cy="276999"/>
          </a:xfrm>
          <a:prstGeom prst="rect">
            <a:avLst/>
          </a:prstGeom>
          <a:noFill/>
        </p:spPr>
        <p:txBody>
          <a:bodyPr wrap="none" rtlCol="0">
            <a:spAutoFit/>
          </a:bodyPr>
          <a:lstStyle/>
          <a:p>
            <a:pPr algn="l"/>
            <a:r>
              <a:rPr lang="de-DE" sz="1200" dirty="0" smtClean="0">
                <a:solidFill>
                  <a:schemeClr val="accent1">
                    <a:lumMod val="50000"/>
                  </a:schemeClr>
                </a:solidFill>
                <a:latin typeface="Calibri" panose="020F0502020204030204" pitchFamily="34" charset="0"/>
                <a:cs typeface="Calibri" panose="020F0502020204030204" pitchFamily="34" charset="0"/>
              </a:rPr>
              <a:t>SVP-Workshop</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65" name="Textfeld 64"/>
          <p:cNvSpPr txBox="1"/>
          <p:nvPr/>
        </p:nvSpPr>
        <p:spPr>
          <a:xfrm>
            <a:off x="4772685" y="3854978"/>
            <a:ext cx="1596847" cy="276999"/>
          </a:xfrm>
          <a:prstGeom prst="rect">
            <a:avLst/>
          </a:prstGeom>
          <a:noFill/>
        </p:spPr>
        <p:txBody>
          <a:bodyPr wrap="none" rtlCol="0">
            <a:spAutoFit/>
          </a:bodyPr>
          <a:lstStyle/>
          <a:p>
            <a:pPr algn="l"/>
            <a:r>
              <a:rPr lang="de-DE" sz="1200" dirty="0" smtClean="0">
                <a:solidFill>
                  <a:schemeClr val="accent1">
                    <a:lumMod val="50000"/>
                  </a:schemeClr>
                </a:solidFill>
                <a:latin typeface="Calibri" panose="020F0502020204030204" pitchFamily="34" charset="0"/>
                <a:cs typeface="Calibri" panose="020F0502020204030204" pitchFamily="34" charset="0"/>
              </a:rPr>
              <a:t>jungen </a:t>
            </a:r>
            <a:r>
              <a:rPr lang="de-DE" sz="1200" dirty="0" err="1" smtClean="0">
                <a:solidFill>
                  <a:schemeClr val="accent1">
                    <a:lumMod val="50000"/>
                  </a:schemeClr>
                </a:solidFill>
                <a:latin typeface="Calibri" panose="020F0502020204030204" pitchFamily="34" charset="0"/>
                <a:cs typeface="Calibri" panose="020F0502020204030204" pitchFamily="34" charset="0"/>
              </a:rPr>
              <a:t>GründerInnen</a:t>
            </a:r>
            <a:r>
              <a:rPr lang="de-DE" sz="1200" dirty="0" smtClean="0">
                <a:solidFill>
                  <a:schemeClr val="accent1">
                    <a:lumMod val="50000"/>
                  </a:schemeClr>
                </a:solidFill>
                <a:latin typeface="Calibri" panose="020F0502020204030204" pitchFamily="34" charset="0"/>
                <a:cs typeface="Calibri" panose="020F0502020204030204" pitchFamily="34" charset="0"/>
              </a:rPr>
              <a:t> </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66" name="Textfeld 65"/>
          <p:cNvSpPr txBox="1"/>
          <p:nvPr/>
        </p:nvSpPr>
        <p:spPr>
          <a:xfrm>
            <a:off x="5294431" y="4813860"/>
            <a:ext cx="1656221" cy="276999"/>
          </a:xfrm>
          <a:prstGeom prst="rect">
            <a:avLst/>
          </a:prstGeom>
          <a:noFill/>
        </p:spPr>
        <p:txBody>
          <a:bodyPr wrap="squar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Stakeholder priorisiert</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67" name="Textfeld 66"/>
          <p:cNvSpPr txBox="1"/>
          <p:nvPr/>
        </p:nvSpPr>
        <p:spPr>
          <a:xfrm>
            <a:off x="2963044" y="4637989"/>
            <a:ext cx="2298860" cy="461665"/>
          </a:xfrm>
          <a:prstGeom prst="rect">
            <a:avLst/>
          </a:prstGeom>
          <a:noFill/>
        </p:spPr>
        <p:txBody>
          <a:bodyPr wrap="squar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einen </a:t>
            </a:r>
            <a:r>
              <a:rPr lang="de-DE" sz="1200" dirty="0" err="1" smtClean="0">
                <a:solidFill>
                  <a:schemeClr val="accent1">
                    <a:lumMod val="50000"/>
                  </a:schemeClr>
                </a:solidFill>
                <a:latin typeface="Calibri" panose="020F0502020204030204" pitchFamily="34" charset="0"/>
                <a:cs typeface="Calibri" panose="020F0502020204030204" pitchFamily="34" charset="0"/>
              </a:rPr>
              <a:t>Deep</a:t>
            </a:r>
            <a:r>
              <a:rPr lang="de-DE" sz="1200" dirty="0" smtClean="0">
                <a:solidFill>
                  <a:schemeClr val="accent1">
                    <a:lumMod val="50000"/>
                  </a:schemeClr>
                </a:solidFill>
                <a:latin typeface="Calibri" panose="020F0502020204030204" pitchFamily="34" charset="0"/>
                <a:cs typeface="Calibri" panose="020F0502020204030204" pitchFamily="34" charset="0"/>
              </a:rPr>
              <a:t> </a:t>
            </a:r>
            <a:r>
              <a:rPr lang="de-DE" sz="1200" dirty="0" err="1" smtClean="0">
                <a:solidFill>
                  <a:schemeClr val="accent1">
                    <a:lumMod val="50000"/>
                  </a:schemeClr>
                </a:solidFill>
                <a:latin typeface="Calibri" panose="020F0502020204030204" pitchFamily="34" charset="0"/>
                <a:cs typeface="Calibri" panose="020F0502020204030204" pitchFamily="34" charset="0"/>
              </a:rPr>
              <a:t>Dive</a:t>
            </a:r>
            <a:r>
              <a:rPr lang="de-DE" sz="1200" dirty="0" smtClean="0">
                <a:solidFill>
                  <a:schemeClr val="accent1">
                    <a:lumMod val="50000"/>
                  </a:schemeClr>
                </a:solidFill>
                <a:latin typeface="Calibri" panose="020F0502020204030204" pitchFamily="34" charset="0"/>
                <a:cs typeface="Calibri" panose="020F0502020204030204" pitchFamily="34" charset="0"/>
              </a:rPr>
              <a:t> in das </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Thema Value </a:t>
            </a:r>
            <a:r>
              <a:rPr lang="de-DE" sz="1200" dirty="0" err="1" smtClean="0">
                <a:solidFill>
                  <a:schemeClr val="accent1">
                    <a:lumMod val="50000"/>
                  </a:schemeClr>
                </a:solidFill>
                <a:latin typeface="Calibri" panose="020F0502020204030204" pitchFamily="34" charset="0"/>
                <a:cs typeface="Calibri" panose="020F0502020204030204" pitchFamily="34" charset="0"/>
              </a:rPr>
              <a:t>Propositon</a:t>
            </a:r>
            <a:r>
              <a:rPr lang="de-DE" sz="1200" dirty="0" smtClean="0">
                <a:solidFill>
                  <a:schemeClr val="accent1">
                    <a:lumMod val="50000"/>
                  </a:schemeClr>
                </a:solidFill>
                <a:latin typeface="Calibri" panose="020F0502020204030204" pitchFamily="34" charset="0"/>
                <a:cs typeface="Calibri" panose="020F0502020204030204" pitchFamily="34" charset="0"/>
              </a:rPr>
              <a:t> bietet</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68" name="Textfeld 67"/>
          <p:cNvSpPr txBox="1"/>
          <p:nvPr/>
        </p:nvSpPr>
        <p:spPr>
          <a:xfrm>
            <a:off x="6946700" y="3849718"/>
            <a:ext cx="2661241" cy="276999"/>
          </a:xfrm>
          <a:prstGeom prst="rect">
            <a:avLst/>
          </a:prstGeom>
          <a:noFill/>
        </p:spPr>
        <p:txBody>
          <a:bodyPr wrap="none" rtlCol="0">
            <a:spAutoFit/>
          </a:bodyPr>
          <a:lstStyle/>
          <a:p>
            <a:r>
              <a:rPr lang="de-DE" sz="1200" dirty="0" smtClean="0">
                <a:solidFill>
                  <a:schemeClr val="accent1">
                    <a:lumMod val="50000"/>
                  </a:schemeClr>
                </a:solidFill>
                <a:latin typeface="Calibri" panose="020F0502020204030204" pitchFamily="34" charset="0"/>
                <a:cs typeface="Calibri" panose="020F0502020204030204" pitchFamily="34" charset="0"/>
              </a:rPr>
              <a:t>Nachhaltig ein </a:t>
            </a:r>
            <a:r>
              <a:rPr lang="de-DE" sz="1200" dirty="0">
                <a:solidFill>
                  <a:schemeClr val="accent1">
                    <a:lumMod val="50000"/>
                  </a:schemeClr>
                </a:solidFill>
                <a:latin typeface="Calibri" panose="020F0502020204030204" pitchFamily="34" charset="0"/>
                <a:cs typeface="Calibri" panose="020F0502020204030204" pitchFamily="34" charset="0"/>
              </a:rPr>
              <a:t>Unternehmen </a:t>
            </a:r>
            <a:r>
              <a:rPr lang="de-DE" sz="1200" dirty="0" smtClean="0">
                <a:solidFill>
                  <a:schemeClr val="accent1">
                    <a:lumMod val="50000"/>
                  </a:schemeClr>
                </a:solidFill>
                <a:latin typeface="Calibri" panose="020F0502020204030204" pitchFamily="34" charset="0"/>
                <a:cs typeface="Calibri" panose="020F0502020204030204" pitchFamily="34" charset="0"/>
              </a:rPr>
              <a:t>aufbauen</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69" name="Textfeld 68"/>
          <p:cNvSpPr txBox="1"/>
          <p:nvPr/>
        </p:nvSpPr>
        <p:spPr>
          <a:xfrm>
            <a:off x="3018055" y="5272191"/>
            <a:ext cx="2727637" cy="461665"/>
          </a:xfrm>
          <a:prstGeom prst="rect">
            <a:avLst/>
          </a:prstGeom>
          <a:noFill/>
        </p:spPr>
        <p:txBody>
          <a:bodyPr wrap="square" rtlCol="0">
            <a:spAutoFit/>
          </a:bodyPr>
          <a:lstStyle/>
          <a:p>
            <a:pPr algn="l"/>
            <a:r>
              <a:rPr lang="de-DE" sz="1200" dirty="0" smtClean="0">
                <a:solidFill>
                  <a:schemeClr val="accent1">
                    <a:lumMod val="50000"/>
                  </a:schemeClr>
                </a:solidFill>
                <a:latin typeface="Calibri" panose="020F0502020204030204" pitchFamily="34" charset="0"/>
                <a:cs typeface="Calibri" panose="020F0502020204030204" pitchFamily="34" charset="0"/>
              </a:rPr>
              <a:t>herkömmliche Business-Bücher, </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die keine Anwendungsanleitung geben</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70" name="Textfeld 69"/>
          <p:cNvSpPr txBox="1"/>
          <p:nvPr/>
        </p:nvSpPr>
        <p:spPr>
          <a:xfrm>
            <a:off x="7349112" y="4634123"/>
            <a:ext cx="2405879" cy="461665"/>
          </a:xfrm>
          <a:prstGeom prst="rect">
            <a:avLst/>
          </a:prstGeom>
          <a:noFill/>
        </p:spPr>
        <p:txBody>
          <a:bodyPr wrap="squar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konstant den Nachhaltigkeitsgedanken integriert</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61271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Stakeholder Mapping </a:t>
            </a:r>
            <a:r>
              <a:rPr lang="de-DE" sz="2400" dirty="0"/>
              <a:t>Pfad A: Der Kunde </a:t>
            </a:r>
          </a:p>
        </p:txBody>
      </p:sp>
      <p:sp>
        <p:nvSpPr>
          <p:cNvPr id="3" name="Textfeld 2"/>
          <p:cNvSpPr txBox="1"/>
          <p:nvPr/>
        </p:nvSpPr>
        <p:spPr>
          <a:xfrm>
            <a:off x="5391798" y="5634703"/>
            <a:ext cx="1481431" cy="338554"/>
          </a:xfrm>
          <a:prstGeom prst="rect">
            <a:avLst/>
          </a:prstGeom>
          <a:noFill/>
        </p:spPr>
        <p:txBody>
          <a:bodyPr wrap="none" rtlCol="0">
            <a:spAutoFit/>
          </a:bodyPr>
          <a:lstStyle/>
          <a:p>
            <a:pPr algn="ctr"/>
            <a:r>
              <a:rPr lang="de-DE" sz="1600" dirty="0" smtClean="0">
                <a:latin typeface="Calibri" panose="020F0502020204030204" pitchFamily="34" charset="0"/>
                <a:cs typeface="Calibri" panose="020F0502020204030204" pitchFamily="34" charset="0"/>
              </a:rPr>
              <a:t>Kunden Canvas</a:t>
            </a:r>
            <a:endParaRPr lang="de-DE" sz="1600" dirty="0">
              <a:latin typeface="Calibri" panose="020F0502020204030204" pitchFamily="34" charset="0"/>
              <a:cs typeface="Calibri" panose="020F0502020204030204" pitchFamily="34" charset="0"/>
            </a:endParaRPr>
          </a:p>
        </p:txBody>
      </p:sp>
      <p:sp>
        <p:nvSpPr>
          <p:cNvPr id="26" name="Rechteck 25"/>
          <p:cNvSpPr/>
          <p:nvPr/>
        </p:nvSpPr>
        <p:spPr>
          <a:xfrm>
            <a:off x="7196536" y="6418813"/>
            <a:ext cx="4995464" cy="276999"/>
          </a:xfrm>
          <a:prstGeom prst="rect">
            <a:avLst/>
          </a:prstGeom>
          <a:ln>
            <a:solidFill>
              <a:srgbClr val="9BBE3D"/>
            </a:solidFill>
          </a:ln>
        </p:spPr>
        <p:txBody>
          <a:bodyPr wrap="square">
            <a:spAutoFit/>
          </a:bodyPr>
          <a:lstStyle/>
          <a:p>
            <a:pPr algn="r"/>
            <a:r>
              <a:rPr lang="de-DE" sz="1200" dirty="0" smtClean="0">
                <a:latin typeface="Calibri" panose="020F0502020204030204" pitchFamily="34" charset="0"/>
              </a:rPr>
              <a:t>Treffen Sie Annahmen, wenn Sie keine genauen Aussagen treffen können.</a:t>
            </a:r>
          </a:p>
        </p:txBody>
      </p:sp>
      <p:grpSp>
        <p:nvGrpSpPr>
          <p:cNvPr id="4" name="Gruppieren 3"/>
          <p:cNvGrpSpPr/>
          <p:nvPr/>
        </p:nvGrpSpPr>
        <p:grpSpPr>
          <a:xfrm>
            <a:off x="4116000" y="1449000"/>
            <a:ext cx="3960000" cy="3960000"/>
            <a:chOff x="4116000" y="1449000"/>
            <a:chExt cx="3960000" cy="3960000"/>
          </a:xfrm>
        </p:grpSpPr>
        <p:grpSp>
          <p:nvGrpSpPr>
            <p:cNvPr id="102" name="Gruppieren 101"/>
            <p:cNvGrpSpPr/>
            <p:nvPr/>
          </p:nvGrpSpPr>
          <p:grpSpPr>
            <a:xfrm>
              <a:off x="4116000" y="1449000"/>
              <a:ext cx="3960000" cy="3960000"/>
              <a:chOff x="4201668" y="1579907"/>
              <a:chExt cx="3960000" cy="3960000"/>
            </a:xfrm>
          </p:grpSpPr>
          <p:sp>
            <p:nvSpPr>
              <p:cNvPr id="103" name="Ellipse 102"/>
              <p:cNvSpPr/>
              <p:nvPr/>
            </p:nvSpPr>
            <p:spPr bwMode="auto">
              <a:xfrm>
                <a:off x="4201668" y="1579907"/>
                <a:ext cx="3960000" cy="3960000"/>
              </a:xfrm>
              <a:prstGeom prst="ellipse">
                <a:avLst/>
              </a:prstGeom>
              <a:solidFill>
                <a:srgbClr val="9BBE3D"/>
              </a:solidFill>
              <a:ln w="28575"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4" name="Ellipse 103"/>
              <p:cNvSpPr/>
              <p:nvPr/>
            </p:nvSpPr>
            <p:spPr bwMode="auto">
              <a:xfrm>
                <a:off x="4471667" y="1849907"/>
                <a:ext cx="3420000" cy="34200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105" name="Gerader Verbinder 104"/>
              <p:cNvCxnSpPr>
                <a:stCxn id="104" idx="2"/>
                <a:endCxn id="104" idx="6"/>
              </p:cNvCxnSpPr>
              <p:nvPr/>
            </p:nvCxnSpPr>
            <p:spPr bwMode="auto">
              <a:xfrm>
                <a:off x="4471667" y="3559907"/>
                <a:ext cx="3420000"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106" name="Gerader Verbinder 105"/>
              <p:cNvCxnSpPr>
                <a:stCxn id="104" idx="0"/>
                <a:endCxn id="104" idx="4"/>
              </p:cNvCxnSpPr>
              <p:nvPr/>
            </p:nvCxnSpPr>
            <p:spPr bwMode="auto">
              <a:xfrm>
                <a:off x="6181667" y="1849907"/>
                <a:ext cx="0" cy="3420000"/>
              </a:xfrm>
              <a:prstGeom prst="line">
                <a:avLst/>
              </a:prstGeom>
              <a:solidFill>
                <a:schemeClr val="bg1"/>
              </a:solidFill>
              <a:ln w="19050" cap="flat" cmpd="sng" algn="ctr">
                <a:solidFill>
                  <a:schemeClr val="tx1"/>
                </a:solidFill>
                <a:prstDash val="solid"/>
                <a:round/>
                <a:headEnd type="none" w="med" len="med"/>
                <a:tailEnd type="none" w="med" len="med"/>
              </a:ln>
              <a:effectLst/>
            </p:spPr>
          </p:cxnSp>
          <p:sp>
            <p:nvSpPr>
              <p:cNvPr id="107" name="Textfeld 106"/>
              <p:cNvSpPr txBox="1"/>
              <p:nvPr/>
            </p:nvSpPr>
            <p:spPr>
              <a:xfrm>
                <a:off x="4963467" y="2997727"/>
                <a:ext cx="1162498" cy="253916"/>
              </a:xfrm>
              <a:prstGeom prst="rect">
                <a:avLst/>
              </a:prstGeom>
              <a:noFill/>
            </p:spPr>
            <p:txBody>
              <a:bodyPr wrap="none" rtlCol="0">
                <a:spAutoFit/>
              </a:bodyPr>
              <a:lstStyle/>
              <a:p>
                <a:pPr algn="l"/>
                <a:r>
                  <a:rPr lang="de-DE" sz="1050" dirty="0" smtClean="0">
                    <a:latin typeface="Calibri" panose="020F0502020204030204" pitchFamily="34" charset="0"/>
                    <a:cs typeface="Calibri" panose="020F0502020204030204" pitchFamily="34" charset="0"/>
                  </a:rPr>
                  <a:t>Kunden-</a:t>
                </a:r>
                <a:r>
                  <a:rPr lang="de-DE" sz="1000" dirty="0" smtClean="0">
                    <a:latin typeface="Calibri" panose="020F0502020204030204" pitchFamily="34" charset="0"/>
                    <a:cs typeface="Calibri" panose="020F0502020204030204" pitchFamily="34" charset="0"/>
                  </a:rPr>
                  <a:t>Gewinne</a:t>
                </a:r>
                <a:endParaRPr lang="de-DE" sz="1050" dirty="0">
                  <a:latin typeface="Calibri" panose="020F0502020204030204" pitchFamily="34" charset="0"/>
                  <a:cs typeface="Calibri" panose="020F0502020204030204" pitchFamily="34" charset="0"/>
                </a:endParaRPr>
              </a:p>
            </p:txBody>
          </p:sp>
          <p:sp>
            <p:nvSpPr>
              <p:cNvPr id="108" name="Textfeld 107"/>
              <p:cNvSpPr txBox="1"/>
              <p:nvPr/>
            </p:nvSpPr>
            <p:spPr>
              <a:xfrm>
                <a:off x="5042685" y="4503497"/>
                <a:ext cx="1013419"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Kunden-</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Problempunkte</a:t>
                </a:r>
                <a:endParaRPr lang="de-DE" sz="1000" dirty="0">
                  <a:latin typeface="Calibri" panose="020F0502020204030204" pitchFamily="34" charset="0"/>
                  <a:cs typeface="Calibri" panose="020F0502020204030204" pitchFamily="34" charset="0"/>
                </a:endParaRPr>
              </a:p>
            </p:txBody>
          </p:sp>
          <p:sp>
            <p:nvSpPr>
              <p:cNvPr id="109" name="Textfeld 108"/>
              <p:cNvSpPr txBox="1"/>
              <p:nvPr/>
            </p:nvSpPr>
            <p:spPr>
              <a:xfrm>
                <a:off x="6333634" y="2998220"/>
                <a:ext cx="1173719" cy="246221"/>
              </a:xfrm>
              <a:prstGeom prst="rect">
                <a:avLst/>
              </a:prstGeom>
              <a:noFill/>
            </p:spPr>
            <p:txBody>
              <a:bodyPr wrap="none" rtlCol="0">
                <a:spAutoFit/>
              </a:bodyPr>
              <a:lstStyle/>
              <a:p>
                <a:r>
                  <a:rPr lang="de-DE" sz="1000" dirty="0" smtClean="0">
                    <a:latin typeface="Calibri" panose="020F0502020204030204" pitchFamily="34" charset="0"/>
                    <a:cs typeface="Calibri" panose="020F0502020204030204" pitchFamily="34" charset="0"/>
                  </a:rPr>
                  <a:t>Kunden-Aufgaben</a:t>
                </a:r>
                <a:endParaRPr lang="de-DE" sz="1000" dirty="0">
                  <a:latin typeface="Calibri" panose="020F0502020204030204" pitchFamily="34" charset="0"/>
                  <a:cs typeface="Calibri" panose="020F0502020204030204" pitchFamily="34" charset="0"/>
                </a:endParaRPr>
              </a:p>
            </p:txBody>
          </p:sp>
          <p:sp>
            <p:nvSpPr>
              <p:cNvPr id="110" name="Textfeld 109"/>
              <p:cNvSpPr txBox="1"/>
              <p:nvPr/>
            </p:nvSpPr>
            <p:spPr>
              <a:xfrm>
                <a:off x="6590185" y="4503497"/>
                <a:ext cx="670376"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Substitut</a:t>
                </a:r>
                <a:endParaRPr lang="de-DE" sz="1000" dirty="0">
                  <a:latin typeface="Calibri" panose="020F0502020204030204" pitchFamily="34" charset="0"/>
                  <a:cs typeface="Calibri" panose="020F0502020204030204" pitchFamily="34" charset="0"/>
                </a:endParaRPr>
              </a:p>
            </p:txBody>
          </p:sp>
          <p:sp>
            <p:nvSpPr>
              <p:cNvPr id="111" name="Textfeld 110"/>
              <p:cNvSpPr txBox="1"/>
              <p:nvPr/>
            </p:nvSpPr>
            <p:spPr>
              <a:xfrm>
                <a:off x="5684576" y="1584685"/>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112" name="Textfeld 111"/>
              <p:cNvSpPr txBox="1"/>
              <p:nvPr/>
            </p:nvSpPr>
            <p:spPr>
              <a:xfrm rot="5400000">
                <a:off x="7537618" y="3432949"/>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113" name="Textfeld 112"/>
              <p:cNvSpPr txBox="1"/>
              <p:nvPr/>
            </p:nvSpPr>
            <p:spPr>
              <a:xfrm rot="16200000">
                <a:off x="3831534" y="3432949"/>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114" name="Textfeld 113"/>
              <p:cNvSpPr txBox="1"/>
              <p:nvPr/>
            </p:nvSpPr>
            <p:spPr>
              <a:xfrm rot="10800000">
                <a:off x="5684577" y="5285990"/>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pic>
            <p:nvPicPr>
              <p:cNvPr id="117" name="Grafik 116" descr="C:\Users\Zorn\AppData\Local\Microsoft\Windows\INetCache\Content.Word\objects-exchang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9373" y="3891497"/>
                <a:ext cx="612000" cy="612000"/>
              </a:xfrm>
              <a:prstGeom prst="rect">
                <a:avLst/>
              </a:prstGeom>
              <a:noFill/>
              <a:ln>
                <a:noFill/>
              </a:ln>
            </p:spPr>
          </p:pic>
          <p:pic>
            <p:nvPicPr>
              <p:cNvPr id="118" name="Grafik 117" descr="C:\Users\Zorn\AppData\Local\Microsoft\Windows\INetCache\Content.Word\check-lis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0204" y="2393026"/>
                <a:ext cx="612000" cy="612000"/>
              </a:xfrm>
              <a:prstGeom prst="rect">
                <a:avLst/>
              </a:prstGeom>
              <a:noFill/>
              <a:ln>
                <a:noFill/>
              </a:ln>
            </p:spPr>
          </p:pic>
          <p:sp>
            <p:nvSpPr>
              <p:cNvPr id="119" name="Rechteck 118"/>
              <p:cNvSpPr/>
              <p:nvPr/>
            </p:nvSpPr>
            <p:spPr bwMode="auto">
              <a:xfrm>
                <a:off x="5853055" y="3231295"/>
                <a:ext cx="657225" cy="6572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20" name="Grafik 1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5667" y="3253907"/>
                <a:ext cx="612000" cy="612000"/>
              </a:xfrm>
              <a:prstGeom prst="rect">
                <a:avLst/>
              </a:prstGeom>
              <a:solidFill>
                <a:schemeClr val="bg1"/>
              </a:solidFill>
              <a:ln w="6350">
                <a:noFill/>
              </a:ln>
            </p:spPr>
          </p:pic>
        </p:grpSp>
        <p:pic>
          <p:nvPicPr>
            <p:cNvPr id="27" name="Grafik 26" descr="C:\Users\Zorn\AppData\Local\Microsoft\Windows\INetCache\Content.Word\sad(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7727" y="3759101"/>
              <a:ext cx="612000" cy="612000"/>
            </a:xfrm>
            <a:prstGeom prst="rect">
              <a:avLst/>
            </a:prstGeom>
            <a:noFill/>
            <a:ln>
              <a:noFill/>
            </a:ln>
          </p:spPr>
        </p:pic>
        <p:pic>
          <p:nvPicPr>
            <p:cNvPr id="29" name="Grafik 28" descr="C:\Users\Zorn\AppData\Local\Microsoft\Windows\INetCache\Content.Word\smil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53048" y="2262119"/>
              <a:ext cx="612000" cy="612000"/>
            </a:xfrm>
            <a:prstGeom prst="rect">
              <a:avLst/>
            </a:prstGeom>
            <a:noFill/>
            <a:ln>
              <a:noFill/>
            </a:ln>
          </p:spPr>
        </p:pic>
      </p:grpSp>
    </p:spTree>
    <p:extLst>
      <p:ext uri="{BB962C8B-B14F-4D97-AF65-F5344CB8AC3E}">
        <p14:creationId xmlns:p14="http://schemas.microsoft.com/office/powerpoint/2010/main" val="5219649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Design einer Sustainable Value Proposition </a:t>
            </a:r>
            <a:endParaRPr lang="de-DE" sz="2400" dirty="0"/>
          </a:p>
        </p:txBody>
      </p:sp>
      <p:pic>
        <p:nvPicPr>
          <p:cNvPr id="24" name="Grafik 23">
            <a:extLst>
              <a:ext uri="{FF2B5EF4-FFF2-40B4-BE49-F238E27FC236}">
                <a16:creationId xmlns:a16="http://schemas.microsoft.com/office/drawing/2014/main" xmlns="" id="{9AB8B404-CCED-48B6-B828-92F8E3124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2470" y="254361"/>
            <a:ext cx="2822414" cy="979018"/>
          </a:xfrm>
          <a:prstGeom prst="rect">
            <a:avLst/>
          </a:prstGeom>
        </p:spPr>
      </p:pic>
      <p:sp>
        <p:nvSpPr>
          <p:cNvPr id="26" name="Gleich 25"/>
          <p:cNvSpPr/>
          <p:nvPr/>
        </p:nvSpPr>
        <p:spPr bwMode="auto">
          <a:xfrm>
            <a:off x="9459907" y="3120828"/>
            <a:ext cx="677058" cy="504588"/>
          </a:xfrm>
          <a:prstGeom prst="mathEqual">
            <a:avLst/>
          </a:prstGeom>
          <a:solidFill>
            <a:schemeClr val="bg2">
              <a:lumMod val="60000"/>
              <a:lumOff val="40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9" name="Textfeld 28"/>
          <p:cNvSpPr txBox="1"/>
          <p:nvPr/>
        </p:nvSpPr>
        <p:spPr>
          <a:xfrm>
            <a:off x="10011570" y="3107136"/>
            <a:ext cx="1758156" cy="646331"/>
          </a:xfrm>
          <a:prstGeom prst="rect">
            <a:avLst/>
          </a:prstGeom>
          <a:noFill/>
        </p:spPr>
        <p:txBody>
          <a:bodyPr wrap="square" rtlCol="0">
            <a:spAutoFit/>
          </a:bodyPr>
          <a:lstStyle/>
          <a:p>
            <a:pPr algn="ctr"/>
            <a:r>
              <a:rPr lang="de-DE" sz="1200" dirty="0" smtClean="0">
                <a:solidFill>
                  <a:srgbClr val="9BBE3D"/>
                </a:solidFill>
                <a:latin typeface="Calibri" panose="020F0502020204030204" pitchFamily="34" charset="0"/>
                <a:cs typeface="Calibri" panose="020F0502020204030204" pitchFamily="34" charset="0"/>
              </a:rPr>
              <a:t>Erster Entwurf Ihrer </a:t>
            </a:r>
            <a:r>
              <a:rPr lang="de-DE" sz="1200" dirty="0" err="1" smtClean="0">
                <a:solidFill>
                  <a:srgbClr val="9BBE3D"/>
                </a:solidFill>
                <a:latin typeface="Calibri" panose="020F0502020204030204" pitchFamily="34" charset="0"/>
                <a:cs typeface="Calibri" panose="020F0502020204030204" pitchFamily="34" charset="0"/>
              </a:rPr>
              <a:t>Sustainable</a:t>
            </a:r>
            <a:r>
              <a:rPr lang="de-DE" sz="1200" dirty="0" smtClean="0">
                <a:solidFill>
                  <a:srgbClr val="9BBE3D"/>
                </a:solidFill>
                <a:latin typeface="Calibri" panose="020F0502020204030204" pitchFamily="34" charset="0"/>
                <a:cs typeface="Calibri" panose="020F0502020204030204" pitchFamily="34" charset="0"/>
              </a:rPr>
              <a:t> Value Proposition </a:t>
            </a:r>
            <a:endParaRPr lang="de-DE" sz="1200" dirty="0">
              <a:solidFill>
                <a:srgbClr val="9BBE3D"/>
              </a:solidFill>
              <a:latin typeface="Calibri" panose="020F0502020204030204" pitchFamily="34" charset="0"/>
              <a:cs typeface="Calibri" panose="020F0502020204030204" pitchFamily="34" charset="0"/>
            </a:endParaRPr>
          </a:p>
        </p:txBody>
      </p:sp>
      <p:grpSp>
        <p:nvGrpSpPr>
          <p:cNvPr id="30" name="Gruppieren 29"/>
          <p:cNvGrpSpPr/>
          <p:nvPr/>
        </p:nvGrpSpPr>
        <p:grpSpPr>
          <a:xfrm>
            <a:off x="4446069" y="2165399"/>
            <a:ext cx="4780559" cy="2527203"/>
            <a:chOff x="4539777" y="2153061"/>
            <a:chExt cx="4780559" cy="2527203"/>
          </a:xfrm>
        </p:grpSpPr>
        <p:grpSp>
          <p:nvGrpSpPr>
            <p:cNvPr id="32" name="Gruppieren 31"/>
            <p:cNvGrpSpPr/>
            <p:nvPr/>
          </p:nvGrpSpPr>
          <p:grpSpPr>
            <a:xfrm>
              <a:off x="6286999" y="2906808"/>
              <a:ext cx="1316704" cy="1316703"/>
              <a:chOff x="6286999" y="2960380"/>
              <a:chExt cx="1316704" cy="1316703"/>
            </a:xfrm>
            <a:solidFill>
              <a:srgbClr val="76B2D3">
                <a:alpha val="25000"/>
              </a:srgbClr>
            </a:solidFill>
          </p:grpSpPr>
          <p:sp>
            <p:nvSpPr>
              <p:cNvPr id="46" name="Ellipse 45"/>
              <p:cNvSpPr/>
              <p:nvPr/>
            </p:nvSpPr>
            <p:spPr bwMode="auto">
              <a:xfrm>
                <a:off x="6287000" y="2960380"/>
                <a:ext cx="1316703" cy="1316703"/>
              </a:xfrm>
              <a:prstGeom prst="ellipse">
                <a:avLst/>
              </a:prstGeom>
              <a:solidFill>
                <a:srgbClr val="DDECF4"/>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7" name="Textfeld 46"/>
              <p:cNvSpPr txBox="1"/>
              <p:nvPr/>
            </p:nvSpPr>
            <p:spPr>
              <a:xfrm>
                <a:off x="6286999" y="3480232"/>
                <a:ext cx="1316703" cy="261610"/>
              </a:xfrm>
              <a:prstGeom prst="rect">
                <a:avLst/>
              </a:prstGeom>
              <a:noFill/>
              <a:ln>
                <a:noFill/>
              </a:ln>
            </p:spPr>
            <p:txBody>
              <a:bodyPr wrap="square" rtlCol="0">
                <a:spAutoFit/>
              </a:bodyPr>
              <a:lstStyle/>
              <a:p>
                <a:pPr algn="ctr"/>
                <a:r>
                  <a:rPr lang="de-DE" sz="1100" dirty="0" smtClean="0">
                    <a:latin typeface="Calibri" panose="020F0502020204030204" pitchFamily="34" charset="0"/>
                    <a:cs typeface="Calibri" panose="020F0502020204030204" pitchFamily="34" charset="0"/>
                  </a:rPr>
                  <a:t>Value Mapping</a:t>
                </a:r>
                <a:endParaRPr lang="de-DE" sz="1100" dirty="0">
                  <a:latin typeface="Calibri" panose="020F0502020204030204" pitchFamily="34" charset="0"/>
                  <a:cs typeface="Calibri" panose="020F0502020204030204" pitchFamily="34" charset="0"/>
                </a:endParaRPr>
              </a:p>
            </p:txBody>
          </p:sp>
        </p:grpSp>
        <p:grpSp>
          <p:nvGrpSpPr>
            <p:cNvPr id="33" name="Gruppieren 32"/>
            <p:cNvGrpSpPr/>
            <p:nvPr/>
          </p:nvGrpSpPr>
          <p:grpSpPr>
            <a:xfrm>
              <a:off x="4641884" y="2906808"/>
              <a:ext cx="1411150" cy="1316703"/>
              <a:chOff x="4641884" y="2960380"/>
              <a:chExt cx="1411150" cy="1316703"/>
            </a:xfrm>
            <a:solidFill>
              <a:srgbClr val="76B2D3">
                <a:alpha val="25000"/>
              </a:srgbClr>
            </a:solidFill>
          </p:grpSpPr>
          <p:sp>
            <p:nvSpPr>
              <p:cNvPr id="44" name="Ellipse 43"/>
              <p:cNvSpPr/>
              <p:nvPr/>
            </p:nvSpPr>
            <p:spPr bwMode="auto">
              <a:xfrm>
                <a:off x="4705215" y="2960380"/>
                <a:ext cx="1316703" cy="1316703"/>
              </a:xfrm>
              <a:prstGeom prst="ellipse">
                <a:avLst/>
              </a:prstGeom>
              <a:grp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5" name="Textfeld 44"/>
              <p:cNvSpPr txBox="1"/>
              <p:nvPr/>
            </p:nvSpPr>
            <p:spPr>
              <a:xfrm>
                <a:off x="4641884" y="3403288"/>
                <a:ext cx="1411150" cy="430887"/>
              </a:xfrm>
              <a:prstGeom prst="rect">
                <a:avLst/>
              </a:prstGeom>
              <a:noFill/>
              <a:ln>
                <a:noFill/>
              </a:ln>
            </p:spPr>
            <p:txBody>
              <a:bodyPr wrap="square" rtlCol="0">
                <a:spAutoFit/>
              </a:bodyPr>
              <a:lstStyle/>
              <a:p>
                <a:pPr algn="ctr"/>
                <a:r>
                  <a:rPr lang="de-DE" sz="1100" dirty="0" smtClean="0">
                    <a:latin typeface="Calibri" panose="020F0502020204030204" pitchFamily="34" charset="0"/>
                    <a:cs typeface="Calibri" panose="020F0502020204030204" pitchFamily="34" charset="0"/>
                  </a:rPr>
                  <a:t>Stakeholder Mapping</a:t>
                </a:r>
                <a:endParaRPr lang="de-DE" sz="1100" dirty="0">
                  <a:latin typeface="Calibri" panose="020F0502020204030204" pitchFamily="34" charset="0"/>
                  <a:cs typeface="Calibri" panose="020F0502020204030204" pitchFamily="34" charset="0"/>
                </a:endParaRPr>
              </a:p>
            </p:txBody>
          </p:sp>
        </p:grpSp>
        <p:grpSp>
          <p:nvGrpSpPr>
            <p:cNvPr id="34" name="Gruppieren 33"/>
            <p:cNvGrpSpPr/>
            <p:nvPr/>
          </p:nvGrpSpPr>
          <p:grpSpPr>
            <a:xfrm>
              <a:off x="7856718" y="2906808"/>
              <a:ext cx="1316703" cy="1316703"/>
              <a:chOff x="7837668" y="2962956"/>
              <a:chExt cx="1316703" cy="1316703"/>
            </a:xfrm>
            <a:solidFill>
              <a:srgbClr val="76B2D3">
                <a:alpha val="25000"/>
              </a:srgbClr>
            </a:solidFill>
          </p:grpSpPr>
          <p:sp>
            <p:nvSpPr>
              <p:cNvPr id="42" name="Ellipse 41"/>
              <p:cNvSpPr/>
              <p:nvPr/>
            </p:nvSpPr>
            <p:spPr bwMode="auto">
              <a:xfrm>
                <a:off x="7837668" y="2962956"/>
                <a:ext cx="1316703" cy="1316703"/>
              </a:xfrm>
              <a:prstGeom prst="ellipse">
                <a:avLst/>
              </a:prstGeom>
              <a:solidFill>
                <a:srgbClr val="DDECF4"/>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3" name="Textfeld 42"/>
              <p:cNvSpPr txBox="1"/>
              <p:nvPr/>
            </p:nvSpPr>
            <p:spPr>
              <a:xfrm>
                <a:off x="7837668" y="3405864"/>
                <a:ext cx="1306118" cy="430887"/>
              </a:xfrm>
              <a:prstGeom prst="rect">
                <a:avLst/>
              </a:prstGeom>
              <a:noFill/>
              <a:ln>
                <a:noFill/>
              </a:ln>
            </p:spPr>
            <p:txBody>
              <a:bodyPr wrap="square" rtlCol="0">
                <a:spAutoFit/>
              </a:bodyPr>
              <a:lstStyle/>
              <a:p>
                <a:pPr algn="ctr"/>
                <a:r>
                  <a:rPr lang="de-DE" sz="1100" dirty="0" smtClean="0">
                    <a:latin typeface="Calibri" panose="020F0502020204030204" pitchFamily="34" charset="0"/>
                    <a:cs typeface="Calibri" panose="020F0502020204030204" pitchFamily="34" charset="0"/>
                  </a:rPr>
                  <a:t>Value Proposition</a:t>
                </a:r>
                <a:br>
                  <a:rPr lang="de-DE" sz="1100" dirty="0" smtClean="0">
                    <a:latin typeface="Calibri" panose="020F0502020204030204" pitchFamily="34" charset="0"/>
                    <a:cs typeface="Calibri" panose="020F0502020204030204" pitchFamily="34" charset="0"/>
                  </a:rPr>
                </a:br>
                <a:r>
                  <a:rPr lang="de-DE" sz="1100" dirty="0" smtClean="0">
                    <a:latin typeface="Calibri" panose="020F0502020204030204" pitchFamily="34" charset="0"/>
                    <a:cs typeface="Calibri" panose="020F0502020204030204" pitchFamily="34" charset="0"/>
                  </a:rPr>
                  <a:t>Statement</a:t>
                </a:r>
                <a:endParaRPr lang="de-DE" sz="1100" dirty="0">
                  <a:latin typeface="Calibri" panose="020F0502020204030204" pitchFamily="34" charset="0"/>
                  <a:cs typeface="Calibri" panose="020F0502020204030204" pitchFamily="34" charset="0"/>
                </a:endParaRPr>
              </a:p>
            </p:txBody>
          </p:sp>
        </p:grpSp>
        <p:sp>
          <p:nvSpPr>
            <p:cNvPr id="36" name="Pfeil nach rechts 35"/>
            <p:cNvSpPr/>
            <p:nvPr/>
          </p:nvSpPr>
          <p:spPr bwMode="auto">
            <a:xfrm>
              <a:off x="5976395" y="3394694"/>
              <a:ext cx="395831" cy="340930"/>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7" name="Pfeil nach rechts 36"/>
            <p:cNvSpPr/>
            <p:nvPr/>
          </p:nvSpPr>
          <p:spPr bwMode="auto">
            <a:xfrm>
              <a:off x="7560090" y="3394694"/>
              <a:ext cx="395831" cy="340930"/>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39" name="Gruppieren 38"/>
            <p:cNvGrpSpPr/>
            <p:nvPr/>
          </p:nvGrpSpPr>
          <p:grpSpPr>
            <a:xfrm>
              <a:off x="4539777" y="2153061"/>
              <a:ext cx="4780559" cy="2527203"/>
              <a:chOff x="4539777" y="2153061"/>
              <a:chExt cx="4780559" cy="2527203"/>
            </a:xfrm>
          </p:grpSpPr>
          <p:sp>
            <p:nvSpPr>
              <p:cNvPr id="40" name="Rechteck 39"/>
              <p:cNvSpPr/>
              <p:nvPr/>
            </p:nvSpPr>
            <p:spPr bwMode="auto">
              <a:xfrm>
                <a:off x="4544971" y="2532267"/>
                <a:ext cx="4775365" cy="2147997"/>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0"/>
                  </a:spcBef>
                  <a:spcAft>
                    <a:spcPct val="0"/>
                  </a:spcAft>
                  <a:buClrTx/>
                  <a:buSzTx/>
                  <a:buFont typeface="Times" charset="0"/>
                  <a:buNone/>
                  <a:tabLst/>
                </a:pPr>
                <a:endParaRPr kumimoji="0" lang="de-DE" sz="1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1" name="Textfeld 40"/>
              <p:cNvSpPr txBox="1"/>
              <p:nvPr/>
            </p:nvSpPr>
            <p:spPr>
              <a:xfrm>
                <a:off x="4539777" y="2153061"/>
                <a:ext cx="4780559" cy="307777"/>
              </a:xfrm>
              <a:prstGeom prst="rect">
                <a:avLst/>
              </a:prstGeom>
              <a:noFill/>
            </p:spPr>
            <p:txBody>
              <a:bodyPr wrap="square" rtlCol="0">
                <a:spAutoFit/>
              </a:bodyPr>
              <a:lstStyle/>
              <a:p>
                <a:pPr algn="ctr"/>
                <a:r>
                  <a:rPr lang="en-US" dirty="0">
                    <a:solidFill>
                      <a:srgbClr val="9BBE3D"/>
                    </a:solidFill>
                    <a:latin typeface="Calibri" panose="020F0502020204030204" pitchFamily="34" charset="0"/>
                    <a:cs typeface="Calibri" panose="020F0502020204030204" pitchFamily="34" charset="0"/>
                  </a:rPr>
                  <a:t>Sustainable Value </a:t>
                </a:r>
                <a:r>
                  <a:rPr lang="en-US" dirty="0" smtClean="0">
                    <a:solidFill>
                      <a:srgbClr val="9BBE3D"/>
                    </a:solidFill>
                    <a:latin typeface="Calibri" panose="020F0502020204030204" pitchFamily="34" charset="0"/>
                    <a:cs typeface="Calibri" panose="020F0502020204030204" pitchFamily="34" charset="0"/>
                  </a:rPr>
                  <a:t>Proposition Designer</a:t>
                </a:r>
                <a:endParaRPr lang="en-US" dirty="0">
                  <a:solidFill>
                    <a:srgbClr val="9BBE3D"/>
                  </a:solidFill>
                  <a:latin typeface="Calibri" panose="020F0502020204030204" pitchFamily="34" charset="0"/>
                  <a:cs typeface="Calibri" panose="020F0502020204030204" pitchFamily="34" charset="0"/>
                </a:endParaRPr>
              </a:p>
            </p:txBody>
          </p:sp>
        </p:grpSp>
      </p:grpSp>
      <p:grpSp>
        <p:nvGrpSpPr>
          <p:cNvPr id="48" name="Gruppieren 47"/>
          <p:cNvGrpSpPr/>
          <p:nvPr/>
        </p:nvGrpSpPr>
        <p:grpSpPr>
          <a:xfrm>
            <a:off x="508057" y="1919630"/>
            <a:ext cx="2615424" cy="3018741"/>
            <a:chOff x="520701" y="1753101"/>
            <a:chExt cx="2615424" cy="3018741"/>
          </a:xfrm>
        </p:grpSpPr>
        <p:sp>
          <p:nvSpPr>
            <p:cNvPr id="49" name="Rechteck 48"/>
            <p:cNvSpPr/>
            <p:nvPr/>
          </p:nvSpPr>
          <p:spPr bwMode="auto">
            <a:xfrm>
              <a:off x="520701" y="1753101"/>
              <a:ext cx="2615424" cy="1177660"/>
            </a:xfrm>
            <a:prstGeom prst="rect">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lang="de-DE" sz="1200" b="0" dirty="0" smtClean="0">
                  <a:latin typeface="Calibri" panose="020F0502020204030204" pitchFamily="34" charset="0"/>
                  <a:cs typeface="Calibri" panose="020F0502020204030204" pitchFamily="34" charset="0"/>
                </a:rPr>
                <a:t>Vorhandenes</a:t>
              </a:r>
              <a:r>
                <a:rPr lang="de-DE" sz="1200" dirty="0" smtClean="0">
                  <a:latin typeface="Calibri" panose="020F0502020204030204" pitchFamily="34" charset="0"/>
                  <a:cs typeface="Calibri" panose="020F0502020204030204" pitchFamily="34" charset="0"/>
                </a:rPr>
                <a:t> </a:t>
              </a:r>
              <a:r>
                <a:rPr kumimoji="0" lang="de-DE" sz="12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Geschäftsmodell</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t>
              </a:r>
              <a:b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br>
              <a:r>
                <a:rPr kumimoji="0" lang="de-DE" sz="12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(z.B. konventioneller </a:t>
              </a:r>
              <a:br>
                <a:rPr kumimoji="0" lang="de-DE" sz="12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br>
              <a:r>
                <a:rPr kumimoji="0" lang="de-DE" sz="12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Business</a:t>
              </a:r>
              <a:r>
                <a:rPr kumimoji="0" lang="de-DE" sz="12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Model </a:t>
              </a:r>
              <a:r>
                <a:rPr kumimoji="0" lang="de-DE" sz="1200" b="0" i="0" u="none" strike="noStrike" cap="none" normalizeH="0" dirty="0" err="1" smtClean="0">
                  <a:ln>
                    <a:noFill/>
                  </a:ln>
                  <a:solidFill>
                    <a:schemeClr val="tx1"/>
                  </a:solidFill>
                  <a:effectLst/>
                  <a:latin typeface="Calibri" panose="020F0502020204030204" pitchFamily="34" charset="0"/>
                  <a:cs typeface="Calibri" panose="020F0502020204030204" pitchFamily="34" charset="0"/>
                </a:rPr>
                <a:t>Canvas</a:t>
              </a:r>
              <a:r>
                <a:rPr kumimoji="0" lang="de-DE" sz="1200" b="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a:t>
              </a:r>
              <a:endParaRPr lang="de-DE" sz="1200" b="0" dirty="0" smtClean="0">
                <a:latin typeface="Calibri" panose="020F0502020204030204" pitchFamily="34" charset="0"/>
                <a:cs typeface="Calibri" panose="020F0502020204030204" pitchFamily="34" charset="0"/>
              </a:endParaRPr>
            </a:p>
          </p:txBody>
        </p:sp>
        <p:sp>
          <p:nvSpPr>
            <p:cNvPr id="50" name="Plus 49"/>
            <p:cNvSpPr/>
            <p:nvPr/>
          </p:nvSpPr>
          <p:spPr bwMode="auto">
            <a:xfrm>
              <a:off x="1491227" y="2967612"/>
              <a:ext cx="674370" cy="651510"/>
            </a:xfrm>
            <a:prstGeom prst="mathPlus">
              <a:avLst/>
            </a:prstGeom>
            <a:solidFill>
              <a:schemeClr val="bg2">
                <a:lumMod val="60000"/>
                <a:lumOff val="40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2" name="Rechteck 51"/>
            <p:cNvSpPr/>
            <p:nvPr/>
          </p:nvSpPr>
          <p:spPr bwMode="auto">
            <a:xfrm>
              <a:off x="520701" y="3619122"/>
              <a:ext cx="2615422" cy="1152720"/>
            </a:xfrm>
            <a:prstGeom prst="rect">
              <a:avLst/>
            </a:prstGeom>
            <a:solidFill>
              <a:srgbClr val="76B2D3">
                <a:alpha val="25000"/>
              </a:srgb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de-DE" sz="1200" b="0" dirty="0" smtClean="0">
                  <a:latin typeface="Calibri" panose="020F0502020204030204" pitchFamily="34" charset="0"/>
                  <a:cs typeface="Calibri" panose="020F0502020204030204" pitchFamily="34" charset="0"/>
                </a:rPr>
                <a:t>Falls noch nicht geschehen: Stichpunktartig ausgefülltes </a:t>
              </a:r>
              <a:r>
                <a:rPr lang="de-DE" sz="1200" dirty="0" smtClean="0">
                  <a:latin typeface="Calibri" panose="020F0502020204030204" pitchFamily="34" charset="0"/>
                  <a:cs typeface="Calibri" panose="020F0502020204030204" pitchFamily="34" charset="0"/>
                </a:rPr>
                <a:t>Sustainable Business Canvas </a:t>
              </a:r>
              <a:r>
                <a:rPr lang="de-DE" sz="1200" b="0" dirty="0" smtClean="0">
                  <a:latin typeface="Calibri" panose="020F0502020204030204" pitchFamily="34" charset="0"/>
                  <a:cs typeface="Calibri" panose="020F0502020204030204" pitchFamily="34" charset="0"/>
                </a:rPr>
                <a:t>(</a:t>
              </a:r>
              <a:r>
                <a:rPr lang="de-DE" sz="1200" b="0" i="1" dirty="0" smtClean="0">
                  <a:latin typeface="Calibri" panose="020F0502020204030204" pitchFamily="34" charset="0"/>
                  <a:cs typeface="Calibri" panose="020F0502020204030204" pitchFamily="34" charset="0"/>
                </a:rPr>
                <a:t>Voraussetzung für die </a:t>
              </a:r>
              <a:br>
                <a:rPr lang="de-DE" sz="1200" b="0" i="1" dirty="0" smtClean="0">
                  <a:latin typeface="Calibri" panose="020F0502020204030204" pitchFamily="34" charset="0"/>
                  <a:cs typeface="Calibri" panose="020F0502020204030204" pitchFamily="34" charset="0"/>
                </a:rPr>
              </a:br>
              <a:r>
                <a:rPr lang="de-DE" sz="1200" b="0" i="1" dirty="0" err="1" smtClean="0">
                  <a:latin typeface="Calibri" panose="020F0502020204030204" pitchFamily="34" charset="0"/>
                  <a:cs typeface="Calibri" panose="020F0502020204030204" pitchFamily="34" charset="0"/>
                </a:rPr>
                <a:t>Workshopteilnahme</a:t>
              </a:r>
              <a:r>
                <a:rPr lang="de-DE" sz="1200" b="0" dirty="0" smtClean="0">
                  <a:latin typeface="Calibri" panose="020F0502020204030204" pitchFamily="34" charset="0"/>
                  <a:cs typeface="Calibri" panose="020F0502020204030204" pitchFamily="34" charset="0"/>
                </a:rPr>
                <a:t>)</a:t>
              </a:r>
            </a:p>
          </p:txBody>
        </p:sp>
      </p:grpSp>
      <p:sp>
        <p:nvSpPr>
          <p:cNvPr id="53" name="Pfeil nach rechts 52"/>
          <p:cNvSpPr/>
          <p:nvPr/>
        </p:nvSpPr>
        <p:spPr bwMode="auto">
          <a:xfrm>
            <a:off x="3480735" y="3111503"/>
            <a:ext cx="737249" cy="634994"/>
          </a:xfrm>
          <a:prstGeom prst="rightArrow">
            <a:avLst/>
          </a:prstGeom>
          <a:solidFill>
            <a:schemeClr val="bg2">
              <a:lumMod val="60000"/>
              <a:lumOff val="40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9861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Stakeholder Mapping Pfad A: Der Kunde </a:t>
            </a:r>
            <a:r>
              <a:rPr lang="de-DE" sz="2400" dirty="0" smtClean="0"/>
              <a:t/>
            </a:r>
            <a:br>
              <a:rPr lang="de-DE" sz="2400" dirty="0" smtClean="0"/>
            </a:br>
            <a:r>
              <a:rPr lang="de-DE" sz="2400" dirty="0" smtClean="0"/>
              <a:t>Kunden-Aufgaben</a:t>
            </a:r>
            <a:endParaRPr lang="de-DE" sz="2400" dirty="0"/>
          </a:p>
        </p:txBody>
      </p:sp>
      <p:sp>
        <p:nvSpPr>
          <p:cNvPr id="3" name="Inhaltsplatzhalter 2"/>
          <p:cNvSpPr>
            <a:spLocks noGrp="1"/>
          </p:cNvSpPr>
          <p:nvPr>
            <p:ph idx="1"/>
          </p:nvPr>
        </p:nvSpPr>
        <p:spPr>
          <a:xfrm>
            <a:off x="520700" y="1312864"/>
            <a:ext cx="11388271" cy="4800599"/>
          </a:xfrm>
        </p:spPr>
        <p:txBody>
          <a:bodyPr/>
          <a:lstStyle/>
          <a:p>
            <a:pPr marL="0" indent="0" algn="just">
              <a:spcAft>
                <a:spcPts val="600"/>
              </a:spcAft>
              <a:buNone/>
            </a:pPr>
            <a:r>
              <a:rPr lang="de-DE" sz="1200" b="1" dirty="0" smtClean="0"/>
              <a:t>Aufgabe 1: </a:t>
            </a:r>
            <a:r>
              <a:rPr lang="de-DE" sz="1200" dirty="0"/>
              <a:t>Beschreiben </a:t>
            </a:r>
            <a:r>
              <a:rPr lang="de-DE" sz="1200" dirty="0" smtClean="0"/>
              <a:t>Sie, </a:t>
            </a:r>
            <a:r>
              <a:rPr lang="de-DE" sz="1200" dirty="0"/>
              <a:t>was für einen </a:t>
            </a:r>
            <a:r>
              <a:rPr lang="de-DE" sz="1200" b="1" dirty="0"/>
              <a:t>Job oder Aufgabe </a:t>
            </a:r>
            <a:r>
              <a:rPr lang="de-DE" sz="1200" dirty="0"/>
              <a:t>(z.B. auf Arbeit oder im Leben) Ihre </a:t>
            </a:r>
            <a:r>
              <a:rPr lang="de-DE" sz="1200" b="1" dirty="0"/>
              <a:t>Kunden</a:t>
            </a:r>
            <a:r>
              <a:rPr lang="de-DE" sz="1200" dirty="0"/>
              <a:t> erledigen möchten. Das können Aufgaben sein, die sie versuchen zu erfüllen oder zu beenden, Probleme, die sie lösen möchten oder ihre Bedürfnisse, die sie versuchen zu </a:t>
            </a:r>
            <a:r>
              <a:rPr lang="de-DE" sz="1200" dirty="0" smtClean="0"/>
              <a:t>erfüllen. Nehmen Sie dafür die Perspektive Ihres zuvor gewählten </a:t>
            </a:r>
            <a:br>
              <a:rPr lang="de-DE" sz="1200" dirty="0" smtClean="0"/>
            </a:br>
            <a:r>
              <a:rPr lang="de-DE" sz="1200" dirty="0" smtClean="0"/>
              <a:t>Kunden (-segments) ein.</a:t>
            </a:r>
          </a:p>
          <a:p>
            <a:pPr marL="0" indent="0">
              <a:buNone/>
            </a:pPr>
            <a:r>
              <a:rPr lang="de-DE" sz="1200" b="1" dirty="0" smtClean="0"/>
              <a:t>Es gibt drei Hauptarten von Jobs, die sie erledigen können.</a:t>
            </a:r>
            <a:endParaRPr lang="de-DE" sz="1200" b="1" dirty="0"/>
          </a:p>
          <a:p>
            <a:r>
              <a:rPr lang="de-DE" sz="1200" dirty="0" smtClean="0"/>
              <a:t>Welche </a:t>
            </a:r>
            <a:r>
              <a:rPr lang="de-DE" sz="1200" i="1" dirty="0" smtClean="0"/>
              <a:t>funktionellen Jobs</a:t>
            </a:r>
            <a:r>
              <a:rPr lang="de-DE" sz="1200" b="1" dirty="0" smtClean="0"/>
              <a:t> </a:t>
            </a:r>
            <a:r>
              <a:rPr lang="de-DE" sz="1200" dirty="0" smtClean="0"/>
              <a:t>haben Ihre Kunden? </a:t>
            </a:r>
            <a:r>
              <a:rPr lang="de-DE" sz="1200" dirty="0"/>
              <a:t>Wollen Sie bspw</a:t>
            </a:r>
            <a:r>
              <a:rPr lang="de-DE" sz="1200" dirty="0" smtClean="0"/>
              <a:t>. eine spezifische Aufgabe oder Problem erledigen, wie bspw. sich gesund ernähren, einem Kunden als Professional helfen oder einen Bericht schreiben, usw.</a:t>
            </a:r>
          </a:p>
          <a:p>
            <a:r>
              <a:rPr lang="de-DE" sz="1200" dirty="0" smtClean="0"/>
              <a:t>Welche </a:t>
            </a:r>
            <a:r>
              <a:rPr lang="de-DE" sz="1200" i="1" dirty="0" smtClean="0"/>
              <a:t>sozialen Jobs </a:t>
            </a:r>
            <a:r>
              <a:rPr lang="de-DE" sz="1200" dirty="0"/>
              <a:t>haben Ihre Kunden? Wollen Sie bspw. </a:t>
            </a:r>
            <a:r>
              <a:rPr lang="de-DE" sz="1200" dirty="0" smtClean="0"/>
              <a:t>gut dastehen oder Macht bzw. Status erlangen, wie bspw. als kompetent oder modisch wahrgenommen werden, usw.</a:t>
            </a:r>
          </a:p>
          <a:p>
            <a:pPr>
              <a:spcAft>
                <a:spcPts val="600"/>
              </a:spcAft>
            </a:pPr>
            <a:r>
              <a:rPr lang="de-DE" sz="1200" dirty="0" smtClean="0"/>
              <a:t>Welche </a:t>
            </a:r>
            <a:r>
              <a:rPr lang="de-DE" sz="1200" i="1" dirty="0" smtClean="0"/>
              <a:t>persönlichen/emotionalen Jobs </a:t>
            </a:r>
            <a:r>
              <a:rPr lang="de-DE" sz="1200" dirty="0"/>
              <a:t>haben Ihre Kunden</a:t>
            </a:r>
            <a:r>
              <a:rPr lang="de-DE" sz="1200" dirty="0" smtClean="0"/>
              <a:t>? </a:t>
            </a:r>
            <a:r>
              <a:rPr lang="de-DE" sz="1200" dirty="0"/>
              <a:t>Wollen Sie bspw. </a:t>
            </a:r>
            <a:r>
              <a:rPr lang="de-DE" sz="1200" dirty="0" smtClean="0"/>
              <a:t>einen gewissen Gefühlszustand erlangen, wie bspw. ein gutes Gefühl durch ein Investment oder Sicherheitsgefühl durch einen festen Arbeitsplatz, usw.</a:t>
            </a:r>
          </a:p>
          <a:p>
            <a:pPr marL="0" indent="0">
              <a:spcAft>
                <a:spcPts val="300"/>
              </a:spcAft>
              <a:buNone/>
            </a:pPr>
            <a:r>
              <a:rPr lang="de-DE" sz="1200" b="1" dirty="0" smtClean="0"/>
              <a:t>Es gibt drei Arten von Nebenjobs, in denen Ihre Kunden versuchen Wert zu konsumieren, zu schaffen oder zu kaufen (z.B. als Konsumenten oder Professionals).</a:t>
            </a:r>
          </a:p>
          <a:p>
            <a:pPr>
              <a:buFont typeface="+mj-lt"/>
              <a:buAutoNum type="alphaLcPeriod"/>
            </a:pPr>
            <a:r>
              <a:rPr lang="de-DE" sz="1200" i="1" dirty="0" err="1" smtClean="0"/>
              <a:t>Buyer</a:t>
            </a:r>
            <a:r>
              <a:rPr lang="de-DE" sz="1200" i="1" dirty="0" smtClean="0"/>
              <a:t> </a:t>
            </a:r>
            <a:r>
              <a:rPr lang="de-DE" sz="1200" i="1" dirty="0" err="1" smtClean="0"/>
              <a:t>Of</a:t>
            </a:r>
            <a:r>
              <a:rPr lang="de-DE" sz="1200" i="1" dirty="0" smtClean="0"/>
              <a:t> Value: </a:t>
            </a:r>
            <a:r>
              <a:rPr lang="de-DE" sz="1200" dirty="0" smtClean="0"/>
              <a:t>Jobs, bei denen Wert gekauft wird, bspw. Angebote vergleichen, in der Kassenschlange stehen, eine Kaufentscheidung treffen, einen Kauf tätigen oder eine gelieferte Ware entgegennehmen, usw.</a:t>
            </a:r>
          </a:p>
          <a:p>
            <a:pPr>
              <a:buFont typeface="+mj-lt"/>
              <a:buAutoNum type="alphaLcPeriod"/>
            </a:pPr>
            <a:r>
              <a:rPr lang="de-DE" sz="1200" i="1" dirty="0" smtClean="0"/>
              <a:t>Co-</a:t>
            </a:r>
            <a:r>
              <a:rPr lang="de-DE" sz="1200" i="1" dirty="0" err="1" smtClean="0"/>
              <a:t>creator</a:t>
            </a:r>
            <a:r>
              <a:rPr lang="de-DE" sz="1200" i="1" dirty="0" smtClean="0"/>
              <a:t> </a:t>
            </a:r>
            <a:r>
              <a:rPr lang="de-DE" sz="1200" i="1" dirty="0" err="1" smtClean="0"/>
              <a:t>Of</a:t>
            </a:r>
            <a:r>
              <a:rPr lang="de-DE" sz="1200" i="1" dirty="0" smtClean="0"/>
              <a:t> Value: </a:t>
            </a:r>
            <a:r>
              <a:rPr lang="de-DE" sz="1200" dirty="0" smtClean="0"/>
              <a:t>Jobs, die durch das Mitgestalten des Kunden mit Ihrer Organisation einen Wert schaffen, bspw</a:t>
            </a:r>
            <a:r>
              <a:rPr lang="de-DE" sz="1200" dirty="0"/>
              <a:t>.</a:t>
            </a:r>
            <a:r>
              <a:rPr lang="de-DE" sz="1200" dirty="0" smtClean="0"/>
              <a:t> durch das Formulieren von Produktbewertungen oder Feedback oder das Mitgestalten am Designprozess des P&amp;S, usw.</a:t>
            </a:r>
          </a:p>
          <a:p>
            <a:pPr>
              <a:spcAft>
                <a:spcPts val="600"/>
              </a:spcAft>
              <a:buFont typeface="+mj-lt"/>
              <a:buAutoNum type="alphaLcPeriod"/>
            </a:pPr>
            <a:r>
              <a:rPr lang="de-DE" sz="1200" i="1" dirty="0" err="1" smtClean="0"/>
              <a:t>Transferrer</a:t>
            </a:r>
            <a:r>
              <a:rPr lang="de-DE" sz="1200" i="1" dirty="0" smtClean="0"/>
              <a:t> </a:t>
            </a:r>
            <a:r>
              <a:rPr lang="de-DE" sz="1200" i="1" dirty="0" err="1" smtClean="0"/>
              <a:t>Of</a:t>
            </a:r>
            <a:r>
              <a:rPr lang="de-DE" sz="1200" i="1" dirty="0" smtClean="0"/>
              <a:t> Value: </a:t>
            </a:r>
            <a:r>
              <a:rPr lang="de-DE" sz="1200" dirty="0" smtClean="0"/>
              <a:t>Jobs zum Lebenszyklusende des Nutzenversprechens, bspw. eine </a:t>
            </a:r>
            <a:r>
              <a:rPr lang="de-DE" sz="1200" dirty="0" err="1" smtClean="0"/>
              <a:t>Abokündigung</a:t>
            </a:r>
            <a:r>
              <a:rPr lang="de-DE" sz="1200" dirty="0" smtClean="0"/>
              <a:t>, das Entsorgen eines Produkts oder der Weiterverkauf, usw.</a:t>
            </a:r>
          </a:p>
          <a:p>
            <a:pPr marL="0" indent="0">
              <a:spcAft>
                <a:spcPts val="300"/>
              </a:spcAft>
              <a:buNone/>
            </a:pPr>
            <a:r>
              <a:rPr lang="de-DE" sz="1200" b="1" dirty="0" smtClean="0">
                <a:solidFill>
                  <a:srgbClr val="006600"/>
                </a:solidFill>
              </a:rPr>
              <a:t>Nachhaltigkeit:</a:t>
            </a:r>
            <a:endParaRPr lang="de-DE" sz="1200" b="1" dirty="0">
              <a:solidFill>
                <a:srgbClr val="006600"/>
              </a:solidFill>
            </a:endParaRPr>
          </a:p>
          <a:p>
            <a:pPr>
              <a:spcAft>
                <a:spcPts val="0"/>
              </a:spcAft>
            </a:pPr>
            <a:r>
              <a:rPr lang="de-DE" sz="1200" dirty="0" smtClean="0">
                <a:solidFill>
                  <a:srgbClr val="006600"/>
                </a:solidFill>
              </a:rPr>
              <a:t>Inwiefern haben die Jobs bzw. Aufgaben Ihrer Kunden bereits Berührungspunkte mit Nachhaltigkeit?	</a:t>
            </a:r>
          </a:p>
          <a:p>
            <a:pPr>
              <a:spcAft>
                <a:spcPts val="600"/>
              </a:spcAft>
            </a:pPr>
            <a:r>
              <a:rPr lang="de-DE" sz="1200" dirty="0" smtClean="0">
                <a:solidFill>
                  <a:srgbClr val="006600"/>
                </a:solidFill>
              </a:rPr>
              <a:t>Wie kann die Integration von ökologisch und gesellschaftlich nachhaltigen Aspekten in Ihr Nutzenversprechen die Erfüllung </a:t>
            </a:r>
            <a:r>
              <a:rPr lang="de-DE" sz="1200" dirty="0">
                <a:solidFill>
                  <a:srgbClr val="006600"/>
                </a:solidFill>
              </a:rPr>
              <a:t>der (Neben-)Jobs </a:t>
            </a:r>
            <a:r>
              <a:rPr lang="de-DE" sz="1200" dirty="0" smtClean="0">
                <a:solidFill>
                  <a:srgbClr val="006600"/>
                </a:solidFill>
              </a:rPr>
              <a:t>verbessern? </a:t>
            </a:r>
            <a:endParaRPr lang="de-DE" sz="1200" dirty="0">
              <a:solidFill>
                <a:srgbClr val="006600"/>
              </a:solidFill>
            </a:endParaRPr>
          </a:p>
          <a:p>
            <a:pPr marL="0" indent="0">
              <a:spcAft>
                <a:spcPts val="0"/>
              </a:spcAft>
              <a:buNone/>
            </a:pPr>
            <a:r>
              <a:rPr lang="de-DE" sz="1200" b="1" dirty="0" smtClean="0"/>
              <a:t>Aufgabe 2: </a:t>
            </a:r>
            <a:r>
              <a:rPr lang="de-DE" sz="1200" dirty="0" smtClean="0"/>
              <a:t>Priorisieren </a:t>
            </a:r>
            <a:r>
              <a:rPr lang="de-DE" sz="1200" dirty="0"/>
              <a:t>Sie alle </a:t>
            </a:r>
            <a:r>
              <a:rPr lang="de-DE" sz="1200" dirty="0" smtClean="0"/>
              <a:t>Jobs bzw. Aufgaben grob nach </a:t>
            </a:r>
            <a:r>
              <a:rPr lang="de-DE" sz="1200" dirty="0"/>
              <a:t>der Bedeutung für </a:t>
            </a:r>
            <a:r>
              <a:rPr lang="de-DE" sz="1200" dirty="0" smtClean="0"/>
              <a:t>Ihre jeweiligen Kunden. </a:t>
            </a:r>
            <a:r>
              <a:rPr lang="de-DE" sz="1200" dirty="0"/>
              <a:t>Sind sie </a:t>
            </a:r>
            <a:r>
              <a:rPr lang="de-DE" sz="1200" dirty="0" smtClean="0"/>
              <a:t>bedeutend oder unbedeutend? Achten Sie auch darauf, in welchem Kontext ein Job erledigt wird, um Aufschluss darüber zu bekommen, welche Grenzen bzw. Beschränkungen bestehen (z.B. räumliche oder zeitliche Restriktionen).</a:t>
            </a:r>
            <a:endParaRPr lang="de-DE" sz="1200" dirty="0"/>
          </a:p>
        </p:txBody>
      </p:sp>
      <p:pic>
        <p:nvPicPr>
          <p:cNvPr id="6" name="Grafik 5" descr="C:\Users\Zorn\AppData\Local\Microsoft\Windows\INetCache\Content.Word\check-lis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34102"/>
            <a:ext cx="612000" cy="612000"/>
          </a:xfrm>
          <a:prstGeom prst="rect">
            <a:avLst/>
          </a:prstGeom>
          <a:noFill/>
          <a:ln>
            <a:noFill/>
          </a:ln>
        </p:spPr>
      </p:pic>
    </p:spTree>
    <p:extLst>
      <p:ext uri="{BB962C8B-B14F-4D97-AF65-F5344CB8AC3E}">
        <p14:creationId xmlns:p14="http://schemas.microsoft.com/office/powerpoint/2010/main" val="40877200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Stakeholder Mapping Pfad A: Der Kunde </a:t>
            </a:r>
            <a:br>
              <a:rPr lang="de-DE" sz="2400" dirty="0"/>
            </a:br>
            <a:r>
              <a:rPr lang="de-DE" sz="2400" dirty="0" smtClean="0">
                <a:sym typeface="Wingdings" panose="05000000000000000000" pitchFamily="2" charset="2"/>
              </a:rPr>
              <a:t>Kunden-Gewinne</a:t>
            </a:r>
            <a:endParaRPr lang="de-DE" sz="2400" dirty="0"/>
          </a:p>
        </p:txBody>
      </p:sp>
      <p:sp>
        <p:nvSpPr>
          <p:cNvPr id="3" name="Inhaltsplatzhalter 2"/>
          <p:cNvSpPr>
            <a:spLocks noGrp="1"/>
          </p:cNvSpPr>
          <p:nvPr>
            <p:ph idx="1"/>
          </p:nvPr>
        </p:nvSpPr>
        <p:spPr>
          <a:xfrm>
            <a:off x="520700" y="1312864"/>
            <a:ext cx="11252200" cy="4800599"/>
          </a:xfrm>
        </p:spPr>
        <p:txBody>
          <a:bodyPr/>
          <a:lstStyle/>
          <a:p>
            <a:pPr marL="0" indent="0" algn="just">
              <a:spcAft>
                <a:spcPts val="600"/>
              </a:spcAft>
              <a:buNone/>
            </a:pPr>
            <a:r>
              <a:rPr lang="de-DE" sz="1300" b="1" dirty="0" smtClean="0"/>
              <a:t>Aufgabe 1: </a:t>
            </a:r>
            <a:r>
              <a:rPr lang="de-DE" sz="1300" dirty="0" smtClean="0"/>
              <a:t>Beschreiben Sie </a:t>
            </a:r>
            <a:r>
              <a:rPr lang="de-DE" sz="1300" b="1" dirty="0" smtClean="0"/>
              <a:t>Ergebnisse und Nutzen</a:t>
            </a:r>
            <a:r>
              <a:rPr lang="de-DE" sz="1300" dirty="0" smtClean="0"/>
              <a:t>, die Ihre </a:t>
            </a:r>
            <a:r>
              <a:rPr lang="de-DE" sz="1300" b="1" dirty="0" smtClean="0"/>
              <a:t>Kunden</a:t>
            </a:r>
            <a:r>
              <a:rPr lang="de-DE" sz="1300" dirty="0" smtClean="0"/>
              <a:t> voraussetzen, erwarten, sich wünschen oder von denen sie überrascht wären. Darunter zählen Dinge wie die Zweckmäßigkeit/der funktionelle Nutzen, </a:t>
            </a:r>
            <a:r>
              <a:rPr lang="de-DE" sz="1300" dirty="0"/>
              <a:t>soziale Gewinne, positive Emotionen </a:t>
            </a:r>
            <a:r>
              <a:rPr lang="de-DE" sz="1300" dirty="0" smtClean="0"/>
              <a:t>oder Kostenersparnisse.</a:t>
            </a:r>
          </a:p>
          <a:p>
            <a:r>
              <a:rPr lang="de-DE" sz="1300" dirty="0"/>
              <a:t>Welche Ersparnisse hinsichtlich Zeit, Geld, und Aufwand machen Ihre </a:t>
            </a:r>
            <a:r>
              <a:rPr lang="de-DE" sz="1300" dirty="0" smtClean="0"/>
              <a:t>Kunden </a:t>
            </a:r>
            <a:r>
              <a:rPr lang="de-DE" sz="1300" dirty="0"/>
              <a:t>zufrieden und würden sie schätzen? </a:t>
            </a:r>
          </a:p>
          <a:p>
            <a:r>
              <a:rPr lang="de-DE" sz="1300" dirty="0"/>
              <a:t>Welchen Qualitätsanspruch erwarten </a:t>
            </a:r>
            <a:r>
              <a:rPr lang="de-DE" sz="1200" dirty="0"/>
              <a:t>Ihre Kunden </a:t>
            </a:r>
            <a:r>
              <a:rPr lang="de-DE" sz="1300" dirty="0" smtClean="0"/>
              <a:t>und </a:t>
            </a:r>
            <a:r>
              <a:rPr lang="de-DE" sz="1300" dirty="0"/>
              <a:t>wovon würden sie sich mehr oder weniger wünschen?</a:t>
            </a:r>
          </a:p>
          <a:p>
            <a:r>
              <a:rPr lang="de-DE" sz="1300" dirty="0"/>
              <a:t>Wie bereichern aktuelle Werteversprechen Ihre </a:t>
            </a:r>
            <a:r>
              <a:rPr lang="de-DE" sz="1300" dirty="0" smtClean="0"/>
              <a:t>Kunden </a:t>
            </a:r>
            <a:r>
              <a:rPr lang="de-DE" sz="1300" dirty="0"/>
              <a:t>und an welchen speziellen Merkmalen erfreuen Sie sich?</a:t>
            </a:r>
          </a:p>
          <a:p>
            <a:r>
              <a:rPr lang="de-DE" sz="1300" dirty="0"/>
              <a:t>Welches Leistungs- und Qualitätslevel erwarten Ihre </a:t>
            </a:r>
            <a:r>
              <a:rPr lang="de-DE" sz="1300" dirty="0" smtClean="0"/>
              <a:t>Kunden </a:t>
            </a:r>
            <a:r>
              <a:rPr lang="de-DE" sz="1300" dirty="0"/>
              <a:t>von einem Wertversprechen?</a:t>
            </a:r>
          </a:p>
          <a:p>
            <a:r>
              <a:rPr lang="de-DE" sz="1300" dirty="0"/>
              <a:t>Was würde das Leben oder die Jobs Ihrer </a:t>
            </a:r>
            <a:r>
              <a:rPr lang="de-DE" sz="1300" dirty="0" smtClean="0"/>
              <a:t>Kunde </a:t>
            </a:r>
            <a:r>
              <a:rPr lang="de-DE" sz="1300" dirty="0"/>
              <a:t>erleichtern? Bspw. durch eine flachere Lernkurve, mehr Dienstleistungen oder </a:t>
            </a:r>
            <a:r>
              <a:rPr lang="de-DE" sz="1300" dirty="0" smtClean="0"/>
              <a:t>geringere </a:t>
            </a:r>
            <a:r>
              <a:rPr lang="de-DE" sz="1300" dirty="0"/>
              <a:t>Betriebskosten.</a:t>
            </a:r>
          </a:p>
          <a:p>
            <a:r>
              <a:rPr lang="de-DE" sz="1300" dirty="0"/>
              <a:t>Welche positiven, sozialen Konsequenzen wünschen sich Ihre </a:t>
            </a:r>
            <a:r>
              <a:rPr lang="de-DE" sz="1300" dirty="0" smtClean="0"/>
              <a:t>Kunden? Was lässt Sie gut aussehen, bzw. maximiert ihren Einfluss oder Status?</a:t>
            </a:r>
            <a:endParaRPr lang="de-DE" sz="1300" dirty="0"/>
          </a:p>
          <a:p>
            <a:r>
              <a:rPr lang="de-DE" sz="1300" dirty="0"/>
              <a:t>Wonach suchen Ihre </a:t>
            </a:r>
            <a:r>
              <a:rPr lang="de-DE" sz="1300" dirty="0" smtClean="0"/>
              <a:t>Kunden </a:t>
            </a:r>
            <a:r>
              <a:rPr lang="de-DE" sz="1300" dirty="0"/>
              <a:t>am meisten? Suchen sie nach einem guten Design, Garantien oder spezifischen bzw. mehr </a:t>
            </a:r>
            <a:r>
              <a:rPr lang="de-DE" sz="1300" dirty="0" smtClean="0"/>
              <a:t>Produktmerkmalen</a:t>
            </a:r>
            <a:r>
              <a:rPr lang="de-DE" sz="1300" dirty="0"/>
              <a:t>?</a:t>
            </a:r>
          </a:p>
          <a:p>
            <a:r>
              <a:rPr lang="de-DE" sz="1300" dirty="0"/>
              <a:t>Wovon träumen Ihre </a:t>
            </a:r>
            <a:r>
              <a:rPr lang="de-DE" sz="1300" dirty="0" smtClean="0"/>
              <a:t>Kunden </a:t>
            </a:r>
            <a:r>
              <a:rPr lang="de-DE" sz="1300" dirty="0"/>
              <a:t>am meisten? Was möchten sie unbedingt erreichen bzw. was wäre eine große Erleichterung für sie?</a:t>
            </a:r>
          </a:p>
          <a:p>
            <a:r>
              <a:rPr lang="de-DE" sz="1300" dirty="0"/>
              <a:t>Wie messen Ihre </a:t>
            </a:r>
            <a:r>
              <a:rPr lang="de-DE" sz="1300" dirty="0" smtClean="0"/>
              <a:t>Kunden </a:t>
            </a:r>
            <a:r>
              <a:rPr lang="de-DE" sz="1300" dirty="0"/>
              <a:t>Erfolg und Versagen und wie messen sie Leistung und Kosten?</a:t>
            </a:r>
          </a:p>
          <a:p>
            <a:pPr>
              <a:spcAft>
                <a:spcPts val="0"/>
              </a:spcAft>
            </a:pPr>
            <a:r>
              <a:rPr lang="de-DE" sz="1300" dirty="0" smtClean="0"/>
              <a:t>Was würde die Wahrscheinlichkeit erhöhen, dass Ihre Kunden ein Wertversprechen annehmen? Wünschen sie sich geringere Kosten oder Investment, ein minimiertes Risiko oder eine bessere Qualität?</a:t>
            </a:r>
          </a:p>
          <a:p>
            <a:pPr>
              <a:spcAft>
                <a:spcPts val="300"/>
              </a:spcAft>
            </a:pPr>
            <a:r>
              <a:rPr lang="de-DE" sz="1300" dirty="0" smtClean="0"/>
              <a:t>Welche Rolle spielt Nachhaltigkeit und welche </a:t>
            </a:r>
            <a:r>
              <a:rPr lang="de-DE" sz="1300" i="1" dirty="0"/>
              <a:t>zusätzlichen</a:t>
            </a:r>
            <a:r>
              <a:rPr lang="de-DE" sz="1300" dirty="0"/>
              <a:t> Kunden-Gewinne können Sie durch eine Berücksichtigung von nachhaltigen Aspekten generieren</a:t>
            </a:r>
            <a:r>
              <a:rPr lang="de-DE" sz="1300" dirty="0" smtClean="0"/>
              <a:t>?</a:t>
            </a:r>
          </a:p>
          <a:p>
            <a:pPr marL="0" indent="0">
              <a:spcAft>
                <a:spcPts val="600"/>
              </a:spcAft>
              <a:buNone/>
            </a:pPr>
            <a:r>
              <a:rPr lang="de-DE" sz="1300" b="1" dirty="0" smtClean="0"/>
              <a:t>Aufgabe 2: </a:t>
            </a:r>
            <a:r>
              <a:rPr lang="de-DE" sz="1300" dirty="0" smtClean="0"/>
              <a:t>Priorisieren </a:t>
            </a:r>
            <a:r>
              <a:rPr lang="de-DE" sz="1300" dirty="0"/>
              <a:t>Sie alle </a:t>
            </a:r>
            <a:r>
              <a:rPr lang="de-DE" sz="1300" dirty="0" smtClean="0"/>
              <a:t>Vorteile grob nach </a:t>
            </a:r>
            <a:r>
              <a:rPr lang="de-DE" sz="1300" dirty="0"/>
              <a:t>der Bedeutung für </a:t>
            </a:r>
            <a:r>
              <a:rPr lang="de-DE" sz="1300" dirty="0" smtClean="0"/>
              <a:t>Ihre jeweiligen Kunden. </a:t>
            </a:r>
            <a:r>
              <a:rPr lang="de-DE" sz="1300" dirty="0"/>
              <a:t>Sind sie </a:t>
            </a:r>
            <a:r>
              <a:rPr lang="de-DE" sz="1300" dirty="0" smtClean="0"/>
              <a:t>wesentlich oder optional für </a:t>
            </a:r>
            <a:r>
              <a:rPr lang="de-DE" sz="1300" dirty="0"/>
              <a:t>die </a:t>
            </a:r>
            <a:r>
              <a:rPr lang="de-DE" sz="1300" dirty="0" smtClean="0"/>
              <a:t>jeweiligen Kunden? Beschreiben Sie die Kunden-Gewinne dabei so präzise, z.B. quantifiziert, wie möglich. Also nicht nur „bessere Qualität“, sondern eine „bessere Qualität im Vergleich mit X oder um Y%“. Aus einem genauen Verständnis der Kunden-Gewinne können Sie gezieltere Gewinnerzeuger für Ihr Nutzenversprechen formulieren.</a:t>
            </a:r>
            <a:endParaRPr lang="de-DE" sz="1300" dirty="0"/>
          </a:p>
        </p:txBody>
      </p:sp>
      <p:pic>
        <p:nvPicPr>
          <p:cNvPr id="6" name="Grafik 5" descr="C:\Users\Zorn\AppData\Local\Microsoft\Windows\INetCache\Content.Word\smil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36477"/>
            <a:ext cx="612000" cy="612000"/>
          </a:xfrm>
          <a:prstGeom prst="rect">
            <a:avLst/>
          </a:prstGeom>
          <a:noFill/>
          <a:ln>
            <a:noFill/>
          </a:ln>
        </p:spPr>
      </p:pic>
    </p:spTree>
    <p:extLst>
      <p:ext uri="{BB962C8B-B14F-4D97-AF65-F5344CB8AC3E}">
        <p14:creationId xmlns:p14="http://schemas.microsoft.com/office/powerpoint/2010/main" val="2177535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24933" y="1312863"/>
            <a:ext cx="11034184" cy="4800599"/>
          </a:xfrm>
        </p:spPr>
        <p:txBody>
          <a:bodyPr/>
          <a:lstStyle/>
          <a:p>
            <a:pPr marL="0" indent="0" algn="just">
              <a:spcAft>
                <a:spcPts val="400"/>
              </a:spcAft>
              <a:buNone/>
            </a:pPr>
            <a:r>
              <a:rPr lang="de-DE" sz="1300" b="1" dirty="0"/>
              <a:t>Aufgabe 1: </a:t>
            </a:r>
            <a:r>
              <a:rPr lang="de-DE" sz="1300" dirty="0"/>
              <a:t>Beschreiben</a:t>
            </a:r>
            <a:r>
              <a:rPr lang="de-DE" sz="1300" b="1" dirty="0"/>
              <a:t> </a:t>
            </a:r>
            <a:r>
              <a:rPr lang="de-DE" sz="1300" dirty="0" smtClean="0"/>
              <a:t>Sie, alle </a:t>
            </a:r>
            <a:r>
              <a:rPr lang="de-DE" sz="1300" b="1" dirty="0" smtClean="0"/>
              <a:t>Problempunkte</a:t>
            </a:r>
            <a:r>
              <a:rPr lang="de-DE" sz="1300" dirty="0" smtClean="0"/>
              <a:t>, wie z.B. negative Emotionen, unerwünschte Probleme und Situationen sowie Risiken, die alle Ihre </a:t>
            </a:r>
            <a:r>
              <a:rPr lang="de-DE" sz="1300" b="1" dirty="0" smtClean="0"/>
              <a:t>Kunden</a:t>
            </a:r>
            <a:r>
              <a:rPr lang="de-DE" sz="1300" dirty="0" smtClean="0"/>
              <a:t> erfahren oder vor, während oder nachdem sie einen Job erledigt haben, erfahren könnten. Welche dieser Punkte halten Ihre </a:t>
            </a:r>
            <a:r>
              <a:rPr lang="de-DE" sz="1300" dirty="0"/>
              <a:t>Kunden sogar </a:t>
            </a:r>
            <a:r>
              <a:rPr lang="de-DE" sz="1300" dirty="0" smtClean="0"/>
              <a:t>davon ab, ihren Job zu erledigen?</a:t>
            </a:r>
          </a:p>
          <a:p>
            <a:r>
              <a:rPr lang="de-DE" sz="1300" dirty="0"/>
              <a:t>Wie definieren Ihre </a:t>
            </a:r>
            <a:r>
              <a:rPr lang="de-DE" sz="1300" dirty="0" smtClean="0"/>
              <a:t>Kunden </a:t>
            </a:r>
            <a:r>
              <a:rPr lang="de-DE" sz="1300" dirty="0"/>
              <a:t>zu teuer in Hinsicht auf Zeit, Geld oder Aufwand? </a:t>
            </a:r>
          </a:p>
          <a:p>
            <a:r>
              <a:rPr lang="de-DE" sz="1300" dirty="0"/>
              <a:t>Was lässt Ihre </a:t>
            </a:r>
            <a:r>
              <a:rPr lang="de-DE" sz="1300" dirty="0" smtClean="0"/>
              <a:t>Kunden </a:t>
            </a:r>
            <a:r>
              <a:rPr lang="de-DE" sz="1300" dirty="0"/>
              <a:t>schlecht fühlen? Was frustriert oder nervt sie? Was bereitet ihnen Kopfschmerzen?</a:t>
            </a:r>
          </a:p>
          <a:p>
            <a:r>
              <a:rPr lang="de-DE" sz="1300" dirty="0"/>
              <a:t>Welche momentanen Werteversprechen enttäuschen Ihre </a:t>
            </a:r>
            <a:r>
              <a:rPr lang="de-DE" sz="1300" dirty="0" smtClean="0"/>
              <a:t>Kunden? </a:t>
            </a:r>
            <a:r>
              <a:rPr lang="de-DE" sz="1300" dirty="0"/>
              <a:t>Welche speziellen Merkmalen fehlen, bzw. gibt es Leistungsprobleme, die stören oder Fehlfunktionen, die sie angeben?</a:t>
            </a:r>
          </a:p>
          <a:p>
            <a:r>
              <a:rPr lang="de-DE" sz="1300" dirty="0"/>
              <a:t>Was sind die Hauptschwierigkeiten und Herausforderungen für Ihre </a:t>
            </a:r>
            <a:r>
              <a:rPr lang="de-DE" sz="1300" dirty="0" smtClean="0"/>
              <a:t>Kunden?</a:t>
            </a:r>
            <a:endParaRPr lang="de-DE" sz="1300" dirty="0"/>
          </a:p>
          <a:p>
            <a:r>
              <a:rPr lang="de-DE" sz="1300" dirty="0"/>
              <a:t>Welchen negativen sozialen Konsequenzen sehen sich Ihre </a:t>
            </a:r>
            <a:r>
              <a:rPr lang="de-DE" sz="1300" dirty="0" smtClean="0"/>
              <a:t>Kunden </a:t>
            </a:r>
            <a:r>
              <a:rPr lang="de-DE" sz="1300" dirty="0"/>
              <a:t>ausgesetzt? Befürchten sie einen Gesichtsverlust oder Verlust von Vertrauen, Macht oder Status?</a:t>
            </a:r>
          </a:p>
          <a:p>
            <a:r>
              <a:rPr lang="de-DE" sz="1300" dirty="0" smtClean="0"/>
              <a:t>Welche </a:t>
            </a:r>
            <a:r>
              <a:rPr lang="de-DE" sz="1300" dirty="0"/>
              <a:t>Risiken, ob finanzieller, sozialer oder technischer Natur, befürchten Ihre </a:t>
            </a:r>
            <a:r>
              <a:rPr lang="de-DE" sz="1300" dirty="0" smtClean="0"/>
              <a:t>Kunden?</a:t>
            </a:r>
            <a:endParaRPr lang="de-DE" sz="1300" dirty="0"/>
          </a:p>
          <a:p>
            <a:r>
              <a:rPr lang="de-DE" sz="1300" dirty="0"/>
              <a:t>Was hält Ihre </a:t>
            </a:r>
            <a:r>
              <a:rPr lang="de-DE" sz="1300" dirty="0" smtClean="0"/>
              <a:t>Kunden </a:t>
            </a:r>
            <a:r>
              <a:rPr lang="de-DE" sz="1300" dirty="0"/>
              <a:t>nachts vom Schlaf ab? Was sind ihre Sorgen, Bedenken, </a:t>
            </a:r>
            <a:r>
              <a:rPr lang="de-DE" sz="1300" dirty="0" smtClean="0"/>
              <a:t>größeren </a:t>
            </a:r>
            <a:r>
              <a:rPr lang="de-DE" sz="1300" dirty="0"/>
              <a:t>Probleme?</a:t>
            </a:r>
          </a:p>
          <a:p>
            <a:r>
              <a:rPr lang="de-DE" sz="1300" dirty="0"/>
              <a:t>Was sind häufige Fehler, die Ihre </a:t>
            </a:r>
            <a:r>
              <a:rPr lang="de-DE" sz="1300" dirty="0" smtClean="0"/>
              <a:t>Kunden </a:t>
            </a:r>
            <a:r>
              <a:rPr lang="de-DE" sz="1300" dirty="0"/>
              <a:t>machen, z.B. dadurch, dass sie eine Lösung falsch anwenden?</a:t>
            </a:r>
          </a:p>
          <a:p>
            <a:pPr>
              <a:spcAft>
                <a:spcPts val="0"/>
              </a:spcAft>
            </a:pPr>
            <a:r>
              <a:rPr lang="de-DE" sz="1300" dirty="0"/>
              <a:t>Welche Hindernisse halten Ihre </a:t>
            </a:r>
            <a:r>
              <a:rPr lang="de-DE" sz="1300" dirty="0" smtClean="0"/>
              <a:t>Kunden </a:t>
            </a:r>
            <a:r>
              <a:rPr lang="de-DE" sz="1300" dirty="0"/>
              <a:t>davon ab, </a:t>
            </a:r>
            <a:r>
              <a:rPr lang="de-DE" sz="1300" dirty="0" smtClean="0"/>
              <a:t>ein Nutzerversprechen </a:t>
            </a:r>
            <a:r>
              <a:rPr lang="de-DE" sz="1300" dirty="0"/>
              <a:t>zu nutzen? Durch im Voraus aufkommende Investitionskosten, eine steile Lernkurve oder andere Hindernisse, welche die Annahme verhindern</a:t>
            </a:r>
            <a:r>
              <a:rPr lang="de-DE" sz="1300" dirty="0" smtClean="0"/>
              <a:t>.</a:t>
            </a:r>
          </a:p>
          <a:p>
            <a:pPr>
              <a:spcAft>
                <a:spcPts val="0"/>
              </a:spcAft>
            </a:pPr>
            <a:r>
              <a:rPr lang="de-DE" sz="1300" dirty="0"/>
              <a:t>Inwieweit entstehen </a:t>
            </a:r>
            <a:r>
              <a:rPr lang="de-DE" sz="1300" dirty="0" smtClean="0"/>
              <a:t>durch </a:t>
            </a:r>
            <a:r>
              <a:rPr lang="de-DE" sz="1300" dirty="0"/>
              <a:t>ökologisch und sozial nachhaltige Themen Kunden-Problempunkte und was schließen Sie daraus?</a:t>
            </a:r>
          </a:p>
          <a:p>
            <a:pPr>
              <a:spcAft>
                <a:spcPts val="300"/>
              </a:spcAft>
            </a:pPr>
            <a:r>
              <a:rPr lang="de-DE" sz="1300" dirty="0"/>
              <a:t>Welche </a:t>
            </a:r>
            <a:r>
              <a:rPr lang="de-DE" sz="1300" dirty="0" smtClean="0"/>
              <a:t>Rolle </a:t>
            </a:r>
            <a:r>
              <a:rPr lang="de-DE" sz="1300" dirty="0"/>
              <a:t>spielt Nachhaltigkeit und welche </a:t>
            </a:r>
            <a:r>
              <a:rPr lang="de-DE" sz="1300" i="1" dirty="0" smtClean="0"/>
              <a:t>zusätzlichen </a:t>
            </a:r>
            <a:r>
              <a:rPr lang="de-DE" sz="1300" dirty="0" smtClean="0"/>
              <a:t>Kunden-Problempunkte </a:t>
            </a:r>
            <a:r>
              <a:rPr lang="de-DE" sz="1300" dirty="0"/>
              <a:t>lassen sich durch die Berücksichtigung von Nachhaltigkeitsprinzipien lindern</a:t>
            </a:r>
            <a:r>
              <a:rPr lang="de-DE" sz="1300" dirty="0" smtClean="0"/>
              <a:t>?</a:t>
            </a:r>
            <a:endParaRPr lang="de-DE" sz="1300" dirty="0"/>
          </a:p>
          <a:p>
            <a:pPr marL="0" indent="0">
              <a:spcAft>
                <a:spcPts val="0"/>
              </a:spcAft>
              <a:buNone/>
            </a:pPr>
            <a:r>
              <a:rPr lang="de-DE" sz="1300" b="1" dirty="0" smtClean="0"/>
              <a:t>Aufgabe 2: </a:t>
            </a:r>
            <a:r>
              <a:rPr lang="de-DE" sz="1300" dirty="0" smtClean="0"/>
              <a:t>Priorisieren Sie alle Problempunkte grob nach der Bedeutung für Ihre jeweiligen Kunden. Sind sie extrem oder mäßig für die jeweiligen Kunden? Beschreiben Sie die Problempunkte dabei so präzise, z.B. quantifiziert, wie möglich. Also nicht nur „in der Warteschlange warten war eine Zeitverschwendung“, sondern „X Minuten in der Wartschlange warten war eine Zeitverschwendung“. Aus einem genauen Verständnis der Problempunkte können Sie gezieltere Problemlöser für Ihr Nutzenversprechen formulieren.</a:t>
            </a:r>
            <a:endParaRPr lang="de-DE" sz="1300" dirty="0"/>
          </a:p>
        </p:txBody>
      </p:sp>
      <p:sp>
        <p:nvSpPr>
          <p:cNvPr id="7" name="Titel 1"/>
          <p:cNvSpPr>
            <a:spLocks noGrp="1"/>
          </p:cNvSpPr>
          <p:nvPr>
            <p:ph type="title"/>
          </p:nvPr>
        </p:nvSpPr>
        <p:spPr>
          <a:xfrm>
            <a:off x="524933" y="421702"/>
            <a:ext cx="11034184" cy="898525"/>
          </a:xfrm>
        </p:spPr>
        <p:txBody>
          <a:bodyPr/>
          <a:lstStyle/>
          <a:p>
            <a:r>
              <a:rPr lang="de-DE" sz="2400" dirty="0" smtClean="0"/>
              <a:t>Stakeholder Mapping </a:t>
            </a:r>
            <a:r>
              <a:rPr lang="de-DE" sz="2400" dirty="0"/>
              <a:t>Pfad A: Der Kunde </a:t>
            </a:r>
            <a:r>
              <a:rPr lang="de-DE" sz="2400" dirty="0" smtClean="0"/>
              <a:t/>
            </a:r>
            <a:br>
              <a:rPr lang="de-DE" sz="2400" dirty="0" smtClean="0"/>
            </a:br>
            <a:r>
              <a:rPr lang="de-DE" sz="2400" dirty="0" smtClean="0">
                <a:sym typeface="Wingdings" panose="05000000000000000000" pitchFamily="2" charset="2"/>
              </a:rPr>
              <a:t>Kunden-Problempunkte</a:t>
            </a:r>
            <a:endParaRPr lang="de-DE" sz="2400" dirty="0"/>
          </a:p>
        </p:txBody>
      </p:sp>
      <p:pic>
        <p:nvPicPr>
          <p:cNvPr id="5" name="Grafik 4" descr="C:\Users\Zorn\AppData\Local\Microsoft\Windows\INetCache\Content.Word\sad(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33918"/>
            <a:ext cx="612000" cy="612000"/>
          </a:xfrm>
          <a:prstGeom prst="rect">
            <a:avLst/>
          </a:prstGeom>
          <a:noFill/>
          <a:ln>
            <a:noFill/>
          </a:ln>
        </p:spPr>
      </p:pic>
    </p:spTree>
    <p:extLst>
      <p:ext uri="{BB962C8B-B14F-4D97-AF65-F5344CB8AC3E}">
        <p14:creationId xmlns:p14="http://schemas.microsoft.com/office/powerpoint/2010/main" val="19392802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Stakeholder Mapping Pfad A: Der Kunde </a:t>
            </a:r>
            <a:r>
              <a:rPr lang="de-DE" sz="2400" dirty="0" smtClean="0"/>
              <a:t/>
            </a:r>
            <a:br>
              <a:rPr lang="de-DE" sz="2400" dirty="0" smtClean="0"/>
            </a:br>
            <a:r>
              <a:rPr lang="de-DE" sz="2400" dirty="0" smtClean="0"/>
              <a:t>Substitut</a:t>
            </a:r>
            <a:endParaRPr lang="de-DE" sz="2400" dirty="0"/>
          </a:p>
        </p:txBody>
      </p:sp>
      <p:sp>
        <p:nvSpPr>
          <p:cNvPr id="3" name="Inhaltsplatzhalter 2"/>
          <p:cNvSpPr>
            <a:spLocks noGrp="1"/>
          </p:cNvSpPr>
          <p:nvPr>
            <p:ph idx="1"/>
          </p:nvPr>
        </p:nvSpPr>
        <p:spPr>
          <a:xfrm>
            <a:off x="520700" y="1312864"/>
            <a:ext cx="11034184" cy="3224735"/>
          </a:xfrm>
        </p:spPr>
        <p:txBody>
          <a:bodyPr/>
          <a:lstStyle/>
          <a:p>
            <a:pPr marL="0" indent="0" algn="just">
              <a:spcAft>
                <a:spcPts val="300"/>
              </a:spcAft>
              <a:buNone/>
            </a:pPr>
            <a:r>
              <a:rPr lang="de-DE" sz="1300" b="1" dirty="0" smtClean="0"/>
              <a:t>Aufgabe: </a:t>
            </a:r>
            <a:r>
              <a:rPr lang="de-DE" sz="1300" dirty="0" smtClean="0"/>
              <a:t>Beschreiben Sie, </a:t>
            </a:r>
            <a:r>
              <a:rPr lang="de-DE" sz="1300" b="1" dirty="0"/>
              <a:t>alle </a:t>
            </a:r>
            <a:r>
              <a:rPr lang="de-DE" sz="1300" b="1" dirty="0" smtClean="0"/>
              <a:t>Produkte und Services </a:t>
            </a:r>
            <a:r>
              <a:rPr lang="de-DE" sz="1300" dirty="0" smtClean="0"/>
              <a:t>(P&amp;S), die Ihre </a:t>
            </a:r>
            <a:r>
              <a:rPr lang="de-DE" sz="1300" b="1" dirty="0" smtClean="0"/>
              <a:t>Kunden</a:t>
            </a:r>
            <a:r>
              <a:rPr lang="de-DE" sz="1300" dirty="0" smtClean="0"/>
              <a:t> </a:t>
            </a:r>
            <a:r>
              <a:rPr lang="de-DE" sz="1300" b="1" dirty="0" smtClean="0"/>
              <a:t>bisher benutzen</a:t>
            </a:r>
            <a:r>
              <a:rPr lang="de-DE" sz="1300" dirty="0" smtClean="0"/>
              <a:t>, um ihren Job oder ihr Bedürfnis zu erfüllen. Dies sind nicht unbedingt direkte Wettbewerber, sondern können auch P&amp;S sein, </a:t>
            </a:r>
            <a:r>
              <a:rPr lang="de-DE" sz="1300" dirty="0"/>
              <a:t>die durch den Kunden </a:t>
            </a:r>
            <a:r>
              <a:rPr lang="de-DE" sz="1300" dirty="0" smtClean="0"/>
              <a:t>umfunktioniert </a:t>
            </a:r>
            <a:r>
              <a:rPr lang="de-DE" sz="1300" dirty="0"/>
              <a:t>einen Zusatznutzen </a:t>
            </a:r>
            <a:r>
              <a:rPr lang="de-DE" sz="1300" dirty="0" smtClean="0"/>
              <a:t>erhalten</a:t>
            </a:r>
            <a:r>
              <a:rPr lang="de-DE" sz="1300" dirty="0"/>
              <a:t>.</a:t>
            </a:r>
            <a:endParaRPr lang="de-DE" sz="1300" dirty="0" smtClean="0"/>
          </a:p>
          <a:p>
            <a:pPr>
              <a:spcAft>
                <a:spcPts val="0"/>
              </a:spcAft>
            </a:pPr>
            <a:r>
              <a:rPr lang="de-DE" sz="1300" dirty="0"/>
              <a:t>Benutzen Ihre Kunden ein bereits vorhandenes P&amp;S Angebot als Substitut zur Erfüllung ihres Jobs oder Bedürfnisses?</a:t>
            </a:r>
          </a:p>
          <a:p>
            <a:pPr>
              <a:spcAft>
                <a:spcPts val="0"/>
              </a:spcAft>
            </a:pPr>
            <a:r>
              <a:rPr lang="de-DE" sz="1300" dirty="0"/>
              <a:t>Welches P&amp;S Substitut benutzen sie für welches ihrer Bedürfnisse (s. Kunden-Gewinne bzw. </a:t>
            </a:r>
            <a:r>
              <a:rPr lang="de-DE" sz="1300" dirty="0" smtClean="0"/>
              <a:t>-Problempunkte</a:t>
            </a:r>
            <a:r>
              <a:rPr lang="de-DE" sz="1300" dirty="0"/>
              <a:t>)?</a:t>
            </a:r>
          </a:p>
          <a:p>
            <a:pPr>
              <a:spcAft>
                <a:spcPts val="0"/>
              </a:spcAft>
            </a:pPr>
            <a:r>
              <a:rPr lang="de-DE" sz="1300" dirty="0"/>
              <a:t>Welche noch nicht genutzten P&amp;S Angebote könnten </a:t>
            </a:r>
            <a:r>
              <a:rPr lang="de-DE" sz="1300" dirty="0" smtClean="0"/>
              <a:t>darüber hinaus zusätzlich </a:t>
            </a:r>
            <a:r>
              <a:rPr lang="de-DE" sz="1300" dirty="0"/>
              <a:t>in Frage kommen</a:t>
            </a:r>
            <a:r>
              <a:rPr lang="de-DE" sz="1300" dirty="0" smtClean="0"/>
              <a:t>?</a:t>
            </a:r>
          </a:p>
          <a:p>
            <a:pPr>
              <a:spcAft>
                <a:spcPts val="0"/>
              </a:spcAft>
            </a:pPr>
            <a:r>
              <a:rPr lang="de-DE" sz="1300" dirty="0" smtClean="0"/>
              <a:t>Inwiefern spielen nachhaltige Aspekte des Substituts eine Rolle bei der Entscheidung Ihrer Kunden</a:t>
            </a:r>
            <a:r>
              <a:rPr lang="de-DE" sz="1300" dirty="0"/>
              <a:t> </a:t>
            </a:r>
            <a:r>
              <a:rPr lang="de-DE" sz="1300" dirty="0" smtClean="0"/>
              <a:t>und was schließen Sie daraus?</a:t>
            </a:r>
          </a:p>
          <a:p>
            <a:pPr>
              <a:spcAft>
                <a:spcPts val="0"/>
              </a:spcAft>
            </a:pPr>
            <a:endParaRPr lang="de-DE" sz="1300" dirty="0" smtClean="0">
              <a:solidFill>
                <a:srgbClr val="006600"/>
              </a:solidFill>
            </a:endParaRPr>
          </a:p>
        </p:txBody>
      </p:sp>
      <p:pic>
        <p:nvPicPr>
          <p:cNvPr id="10" name="Grafik 9" descr="C:\Users\Zorn\AppData\Local\Microsoft\Windows\INetCache\Content.Word\objects-exchang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31469"/>
            <a:ext cx="612000" cy="612000"/>
          </a:xfrm>
          <a:prstGeom prst="rect">
            <a:avLst/>
          </a:prstGeom>
          <a:noFill/>
          <a:ln>
            <a:noFill/>
          </a:ln>
        </p:spPr>
      </p:pic>
    </p:spTree>
    <p:extLst>
      <p:ext uri="{BB962C8B-B14F-4D97-AF65-F5344CB8AC3E}">
        <p14:creationId xmlns:p14="http://schemas.microsoft.com/office/powerpoint/2010/main" val="1812495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Stakeholder Mapping Pfad A: Der </a:t>
            </a:r>
            <a:r>
              <a:rPr lang="de-DE" sz="2400" dirty="0" smtClean="0"/>
              <a:t>Kunde </a:t>
            </a:r>
            <a:br>
              <a:rPr lang="de-DE" sz="2400" dirty="0" smtClean="0"/>
            </a:br>
            <a:r>
              <a:rPr lang="de-DE" sz="2400" dirty="0" smtClean="0"/>
              <a:t>Vorlage </a:t>
            </a:r>
            <a:r>
              <a:rPr lang="de-DE" sz="2400" dirty="0" err="1" smtClean="0"/>
              <a:t>Canvas</a:t>
            </a:r>
            <a:endParaRPr lang="de-DE" sz="2400" dirty="0"/>
          </a:p>
        </p:txBody>
      </p:sp>
      <p:grpSp>
        <p:nvGrpSpPr>
          <p:cNvPr id="3" name="Gruppieren 2"/>
          <p:cNvGrpSpPr/>
          <p:nvPr/>
        </p:nvGrpSpPr>
        <p:grpSpPr>
          <a:xfrm>
            <a:off x="3564629" y="902208"/>
            <a:ext cx="5492285" cy="5469562"/>
            <a:chOff x="3564629" y="902208"/>
            <a:chExt cx="5492285" cy="5469562"/>
          </a:xfrm>
        </p:grpSpPr>
        <p:grpSp>
          <p:nvGrpSpPr>
            <p:cNvPr id="84" name="Gruppieren 83"/>
            <p:cNvGrpSpPr/>
            <p:nvPr/>
          </p:nvGrpSpPr>
          <p:grpSpPr>
            <a:xfrm>
              <a:off x="3564629" y="902208"/>
              <a:ext cx="5492285" cy="5469562"/>
              <a:chOff x="3543457" y="925902"/>
              <a:chExt cx="5062740" cy="5053580"/>
            </a:xfrm>
          </p:grpSpPr>
          <p:sp>
            <p:nvSpPr>
              <p:cNvPr id="85" name="Ellipse 84"/>
              <p:cNvSpPr/>
              <p:nvPr/>
            </p:nvSpPr>
            <p:spPr bwMode="auto">
              <a:xfrm>
                <a:off x="3548477" y="939482"/>
                <a:ext cx="5040000" cy="5040000"/>
              </a:xfrm>
              <a:prstGeom prst="ellipse">
                <a:avLst/>
              </a:prstGeom>
              <a:solidFill>
                <a:srgbClr val="9BBE3D"/>
              </a:solidFill>
              <a:ln w="28575"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6" name="Ellipse 85"/>
              <p:cNvSpPr/>
              <p:nvPr/>
            </p:nvSpPr>
            <p:spPr bwMode="auto">
              <a:xfrm>
                <a:off x="3818477" y="1209482"/>
                <a:ext cx="4500000" cy="45000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7" name="Textfeld 86"/>
              <p:cNvSpPr txBox="1"/>
              <p:nvPr/>
            </p:nvSpPr>
            <p:spPr>
              <a:xfrm>
                <a:off x="5514191" y="925902"/>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sp>
            <p:nvSpPr>
              <p:cNvPr id="88" name="Textfeld 87"/>
              <p:cNvSpPr txBox="1"/>
              <p:nvPr/>
            </p:nvSpPr>
            <p:spPr>
              <a:xfrm rot="5400000">
                <a:off x="7913411" y="3320983"/>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sp>
            <p:nvSpPr>
              <p:cNvPr id="89" name="Textfeld 88"/>
              <p:cNvSpPr txBox="1"/>
              <p:nvPr/>
            </p:nvSpPr>
            <p:spPr>
              <a:xfrm rot="16200000">
                <a:off x="3127670" y="3320983"/>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sp>
            <p:nvSpPr>
              <p:cNvPr id="90" name="Textfeld 89"/>
              <p:cNvSpPr txBox="1"/>
              <p:nvPr/>
            </p:nvSpPr>
            <p:spPr>
              <a:xfrm rot="10800000">
                <a:off x="5514191" y="5702482"/>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pic>
            <p:nvPicPr>
              <p:cNvPr id="93" name="Grafik 92" descr="C:\Users\Zorn\AppData\Local\Microsoft\Windows\INetCache\Content.Word\objects-exchang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4171" y="5407560"/>
                <a:ext cx="252000" cy="252000"/>
              </a:xfrm>
              <a:prstGeom prst="rect">
                <a:avLst/>
              </a:prstGeom>
              <a:noFill/>
              <a:ln>
                <a:noFill/>
              </a:ln>
            </p:spPr>
          </p:pic>
          <p:pic>
            <p:nvPicPr>
              <p:cNvPr id="94" name="Grafik 93" descr="C:\Users\Zorn\AppData\Local\Microsoft\Windows\INetCache\Content.Word\check-lis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171" y="1259404"/>
                <a:ext cx="252000" cy="252000"/>
              </a:xfrm>
              <a:prstGeom prst="rect">
                <a:avLst/>
              </a:prstGeom>
              <a:noFill/>
              <a:ln>
                <a:noFill/>
              </a:ln>
            </p:spPr>
          </p:pic>
          <p:cxnSp>
            <p:nvCxnSpPr>
              <p:cNvPr id="95" name="Gerader Verbinder 94"/>
              <p:cNvCxnSpPr>
                <a:stCxn id="86" idx="0"/>
              </p:cNvCxnSpPr>
              <p:nvPr/>
            </p:nvCxnSpPr>
            <p:spPr bwMode="auto">
              <a:xfrm flipH="1">
                <a:off x="6066971" y="1209482"/>
                <a:ext cx="1506" cy="4468299"/>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6" name="Gerader Verbinder 95"/>
              <p:cNvCxnSpPr>
                <a:stCxn id="86" idx="2"/>
                <a:endCxn id="86" idx="6"/>
              </p:cNvCxnSpPr>
              <p:nvPr/>
            </p:nvCxnSpPr>
            <p:spPr bwMode="auto">
              <a:xfrm>
                <a:off x="3818477" y="3459482"/>
                <a:ext cx="450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97" name="Rechteck 96"/>
              <p:cNvSpPr/>
              <p:nvPr/>
            </p:nvSpPr>
            <p:spPr bwMode="auto">
              <a:xfrm>
                <a:off x="5912675" y="3303680"/>
                <a:ext cx="311604" cy="31160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98" name="Grafik 9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3396" y="3314401"/>
                <a:ext cx="290162" cy="290162"/>
              </a:xfrm>
              <a:prstGeom prst="rect">
                <a:avLst/>
              </a:prstGeom>
              <a:solidFill>
                <a:schemeClr val="bg1"/>
              </a:solidFill>
              <a:ln w="6350">
                <a:noFill/>
              </a:ln>
            </p:spPr>
          </p:pic>
        </p:grpSp>
        <p:pic>
          <p:nvPicPr>
            <p:cNvPr id="19" name="Grafik 18" descr="C:\Users\Zorn\AppData\Local\Microsoft\Windows\INetCache\Content.Word\smil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6995" y="1263162"/>
              <a:ext cx="273600" cy="273600"/>
            </a:xfrm>
            <a:prstGeom prst="rect">
              <a:avLst/>
            </a:prstGeom>
            <a:noFill/>
            <a:ln>
              <a:noFill/>
            </a:ln>
          </p:spPr>
        </p:pic>
        <p:pic>
          <p:nvPicPr>
            <p:cNvPr id="21" name="Grafik 20" descr="C:\Users\Zorn\AppData\Local\Microsoft\Windows\INetCache\Content.Word\sad(2).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3575" y="5755302"/>
              <a:ext cx="273600" cy="273600"/>
            </a:xfrm>
            <a:prstGeom prst="rect">
              <a:avLst/>
            </a:prstGeom>
            <a:noFill/>
            <a:ln>
              <a:noFill/>
            </a:ln>
          </p:spPr>
        </p:pic>
      </p:grpSp>
    </p:spTree>
    <p:extLst>
      <p:ext uri="{BB962C8B-B14F-4D97-AF65-F5344CB8AC3E}">
        <p14:creationId xmlns:p14="http://schemas.microsoft.com/office/powerpoint/2010/main" val="1925223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520700" y="414339"/>
            <a:ext cx="11034184" cy="594775"/>
          </a:xfrm>
        </p:spPr>
        <p:txBody>
          <a:bodyPr/>
          <a:lstStyle/>
          <a:p>
            <a:r>
              <a:rPr lang="de-DE" dirty="0"/>
              <a:t>Sustainable Value </a:t>
            </a:r>
            <a:r>
              <a:rPr lang="de-DE" dirty="0" smtClean="0"/>
              <a:t>Proposition Design: Pfad A Kunde</a:t>
            </a:r>
            <a:endParaRPr lang="de-DE" dirty="0"/>
          </a:p>
        </p:txBody>
      </p:sp>
      <p:grpSp>
        <p:nvGrpSpPr>
          <p:cNvPr id="2" name="Gruppieren 1"/>
          <p:cNvGrpSpPr/>
          <p:nvPr/>
        </p:nvGrpSpPr>
        <p:grpSpPr>
          <a:xfrm>
            <a:off x="410061" y="1439315"/>
            <a:ext cx="11392158" cy="4368578"/>
            <a:chOff x="410061" y="1439315"/>
            <a:chExt cx="11392158" cy="4368578"/>
          </a:xfrm>
        </p:grpSpPr>
        <p:sp>
          <p:nvSpPr>
            <p:cNvPr id="41" name="Pfeil nach rechts 40"/>
            <p:cNvSpPr/>
            <p:nvPr/>
          </p:nvSpPr>
          <p:spPr bwMode="auto">
            <a:xfrm>
              <a:off x="4438766" y="3136660"/>
              <a:ext cx="894302" cy="659203"/>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3" name="Pfeil nach rechts 42"/>
            <p:cNvSpPr/>
            <p:nvPr/>
          </p:nvSpPr>
          <p:spPr bwMode="auto">
            <a:xfrm flipH="1">
              <a:off x="6858932" y="3135911"/>
              <a:ext cx="894302" cy="659203"/>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4" name="Ellipse 43"/>
            <p:cNvSpPr/>
            <p:nvPr/>
          </p:nvSpPr>
          <p:spPr bwMode="auto">
            <a:xfrm>
              <a:off x="5458508" y="2826235"/>
              <a:ext cx="1274984" cy="1274984"/>
            </a:xfrm>
            <a:prstGeom prst="ellipse">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45" name="Textfeld 44"/>
            <p:cNvSpPr txBox="1"/>
            <p:nvPr/>
          </p:nvSpPr>
          <p:spPr>
            <a:xfrm>
              <a:off x="5854312" y="3219329"/>
              <a:ext cx="508473" cy="461665"/>
            </a:xfrm>
            <a:prstGeom prst="rect">
              <a:avLst/>
            </a:prstGeom>
            <a:noFill/>
          </p:spPr>
          <p:txBody>
            <a:bodyPr wrap="none" rtlCol="0">
              <a:spAutoFit/>
            </a:bodyPr>
            <a:lstStyle/>
            <a:p>
              <a:pPr algn="l"/>
              <a:r>
                <a:rPr lang="de-DE" sz="2400" dirty="0" smtClean="0">
                  <a:latin typeface="Calibri" panose="020F0502020204030204" pitchFamily="34" charset="0"/>
                  <a:cs typeface="Calibri" panose="020F0502020204030204" pitchFamily="34" charset="0"/>
                </a:rPr>
                <a:t>Fit</a:t>
              </a:r>
              <a:endParaRPr lang="de-DE" sz="2400" dirty="0">
                <a:latin typeface="Calibri" panose="020F0502020204030204" pitchFamily="34" charset="0"/>
                <a:cs typeface="Calibri" panose="020F0502020204030204" pitchFamily="34" charset="0"/>
              </a:endParaRPr>
            </a:p>
          </p:txBody>
        </p:sp>
        <p:sp>
          <p:nvSpPr>
            <p:cNvPr id="46" name="Textfeld 45"/>
            <p:cNvSpPr txBox="1"/>
            <p:nvPr/>
          </p:nvSpPr>
          <p:spPr>
            <a:xfrm>
              <a:off x="1649346" y="5469339"/>
              <a:ext cx="1481431" cy="338554"/>
            </a:xfrm>
            <a:prstGeom prst="rect">
              <a:avLst/>
            </a:prstGeom>
            <a:noFill/>
          </p:spPr>
          <p:txBody>
            <a:bodyPr wrap="none" rtlCol="0">
              <a:spAutoFit/>
            </a:bodyPr>
            <a:lstStyle/>
            <a:p>
              <a:pPr algn="ctr"/>
              <a:r>
                <a:rPr lang="de-DE" sz="1600" dirty="0" smtClean="0">
                  <a:latin typeface="Calibri" panose="020F0502020204030204" pitchFamily="34" charset="0"/>
                  <a:cs typeface="Calibri" panose="020F0502020204030204" pitchFamily="34" charset="0"/>
                </a:rPr>
                <a:t>Kunden Canvas</a:t>
              </a:r>
              <a:endParaRPr lang="de-DE" sz="1600" dirty="0">
                <a:latin typeface="Calibri" panose="020F0502020204030204" pitchFamily="34" charset="0"/>
                <a:cs typeface="Calibri" panose="020F0502020204030204" pitchFamily="34" charset="0"/>
              </a:endParaRPr>
            </a:p>
          </p:txBody>
        </p:sp>
        <p:sp>
          <p:nvSpPr>
            <p:cNvPr id="47" name="Textfeld 46"/>
            <p:cNvSpPr txBox="1"/>
            <p:nvPr/>
          </p:nvSpPr>
          <p:spPr>
            <a:xfrm>
              <a:off x="8093065" y="5469339"/>
              <a:ext cx="3458308" cy="338554"/>
            </a:xfrm>
            <a:prstGeom prst="rect">
              <a:avLst/>
            </a:prstGeom>
            <a:noFill/>
          </p:spPr>
          <p:txBody>
            <a:bodyPr wrap="square" rtlCol="0">
              <a:spAutoFit/>
            </a:bodyPr>
            <a:lstStyle/>
            <a:p>
              <a:pPr algn="ctr"/>
              <a:r>
                <a:rPr lang="de-DE" sz="1600" dirty="0" smtClean="0">
                  <a:latin typeface="Calibri" panose="020F0502020204030204" pitchFamily="34" charset="0"/>
                  <a:cs typeface="Calibri" panose="020F0502020204030204" pitchFamily="34" charset="0"/>
                </a:rPr>
                <a:t>Value </a:t>
              </a:r>
              <a:r>
                <a:rPr lang="de-DE" sz="1600" dirty="0" err="1" smtClean="0">
                  <a:latin typeface="Calibri" panose="020F0502020204030204" pitchFamily="34" charset="0"/>
                  <a:cs typeface="Calibri" panose="020F0502020204030204" pitchFamily="34" charset="0"/>
                </a:rPr>
                <a:t>Map</a:t>
              </a:r>
              <a:r>
                <a:rPr lang="de-DE" sz="1600" dirty="0" smtClean="0">
                  <a:latin typeface="Calibri" panose="020F0502020204030204" pitchFamily="34" charset="0"/>
                  <a:cs typeface="Calibri" panose="020F0502020204030204" pitchFamily="34" charset="0"/>
                </a:rPr>
                <a:t> Canvas</a:t>
              </a:r>
              <a:endParaRPr lang="de-DE" sz="1600" dirty="0">
                <a:latin typeface="Calibri" panose="020F0502020204030204" pitchFamily="34" charset="0"/>
                <a:cs typeface="Calibri" panose="020F0502020204030204" pitchFamily="34" charset="0"/>
              </a:endParaRPr>
            </a:p>
          </p:txBody>
        </p:sp>
        <p:sp>
          <p:nvSpPr>
            <p:cNvPr id="48" name="Textfeld 47"/>
            <p:cNvSpPr txBox="1"/>
            <p:nvPr/>
          </p:nvSpPr>
          <p:spPr>
            <a:xfrm rot="5400000">
              <a:off x="3769238" y="3356424"/>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51" name="Textfeld 50"/>
            <p:cNvSpPr txBox="1"/>
            <p:nvPr/>
          </p:nvSpPr>
          <p:spPr>
            <a:xfrm rot="10800000">
              <a:off x="1925529" y="5173125"/>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grpSp>
          <p:nvGrpSpPr>
            <p:cNvPr id="125" name="Gruppieren 124"/>
            <p:cNvGrpSpPr/>
            <p:nvPr/>
          </p:nvGrpSpPr>
          <p:grpSpPr>
            <a:xfrm>
              <a:off x="410061" y="1439315"/>
              <a:ext cx="3960000" cy="3960000"/>
              <a:chOff x="4201668" y="1579907"/>
              <a:chExt cx="3960000" cy="3960000"/>
            </a:xfrm>
          </p:grpSpPr>
          <p:sp>
            <p:nvSpPr>
              <p:cNvPr id="126" name="Ellipse 125"/>
              <p:cNvSpPr/>
              <p:nvPr/>
            </p:nvSpPr>
            <p:spPr bwMode="auto">
              <a:xfrm>
                <a:off x="4201668" y="1579907"/>
                <a:ext cx="3960000" cy="3960000"/>
              </a:xfrm>
              <a:prstGeom prst="ellipse">
                <a:avLst/>
              </a:prstGeom>
              <a:solidFill>
                <a:srgbClr val="9BBE3D"/>
              </a:solidFill>
              <a:ln w="28575"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7" name="Ellipse 126"/>
              <p:cNvSpPr/>
              <p:nvPr/>
            </p:nvSpPr>
            <p:spPr bwMode="auto">
              <a:xfrm>
                <a:off x="4471667" y="1849907"/>
                <a:ext cx="3420000" cy="34200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128" name="Gerader Verbinder 127"/>
              <p:cNvCxnSpPr>
                <a:stCxn id="127" idx="2"/>
                <a:endCxn id="127" idx="6"/>
              </p:cNvCxnSpPr>
              <p:nvPr/>
            </p:nvCxnSpPr>
            <p:spPr bwMode="auto">
              <a:xfrm>
                <a:off x="4471667" y="3559907"/>
                <a:ext cx="3420000" cy="0"/>
              </a:xfrm>
              <a:prstGeom prst="line">
                <a:avLst/>
              </a:prstGeom>
              <a:solidFill>
                <a:schemeClr val="bg1"/>
              </a:solidFill>
              <a:ln w="19050" cap="flat" cmpd="sng" algn="ctr">
                <a:solidFill>
                  <a:schemeClr val="tx1"/>
                </a:solidFill>
                <a:prstDash val="solid"/>
                <a:round/>
                <a:headEnd type="none" w="med" len="med"/>
                <a:tailEnd type="none" w="med" len="med"/>
              </a:ln>
              <a:effectLst/>
            </p:spPr>
          </p:cxnSp>
          <p:cxnSp>
            <p:nvCxnSpPr>
              <p:cNvPr id="129" name="Gerader Verbinder 128"/>
              <p:cNvCxnSpPr>
                <a:stCxn id="127" idx="0"/>
                <a:endCxn id="127" idx="4"/>
              </p:cNvCxnSpPr>
              <p:nvPr/>
            </p:nvCxnSpPr>
            <p:spPr bwMode="auto">
              <a:xfrm>
                <a:off x="6181667" y="1849907"/>
                <a:ext cx="0" cy="3420000"/>
              </a:xfrm>
              <a:prstGeom prst="line">
                <a:avLst/>
              </a:prstGeom>
              <a:solidFill>
                <a:schemeClr val="bg1"/>
              </a:solidFill>
              <a:ln w="19050" cap="flat" cmpd="sng" algn="ctr">
                <a:solidFill>
                  <a:schemeClr val="tx1"/>
                </a:solidFill>
                <a:prstDash val="solid"/>
                <a:round/>
                <a:headEnd type="none" w="med" len="med"/>
                <a:tailEnd type="none" w="med" len="med"/>
              </a:ln>
              <a:effectLst/>
            </p:spPr>
          </p:cxnSp>
          <p:sp>
            <p:nvSpPr>
              <p:cNvPr id="130" name="Textfeld 129"/>
              <p:cNvSpPr txBox="1"/>
              <p:nvPr/>
            </p:nvSpPr>
            <p:spPr>
              <a:xfrm>
                <a:off x="4963467" y="2997727"/>
                <a:ext cx="1162498" cy="253916"/>
              </a:xfrm>
              <a:prstGeom prst="rect">
                <a:avLst/>
              </a:prstGeom>
              <a:noFill/>
            </p:spPr>
            <p:txBody>
              <a:bodyPr wrap="none" rtlCol="0">
                <a:spAutoFit/>
              </a:bodyPr>
              <a:lstStyle/>
              <a:p>
                <a:pPr algn="l"/>
                <a:r>
                  <a:rPr lang="de-DE" sz="1050" dirty="0" smtClean="0">
                    <a:latin typeface="Calibri" panose="020F0502020204030204" pitchFamily="34" charset="0"/>
                    <a:cs typeface="Calibri" panose="020F0502020204030204" pitchFamily="34" charset="0"/>
                  </a:rPr>
                  <a:t>Kunden-</a:t>
                </a:r>
                <a:r>
                  <a:rPr lang="de-DE" sz="1000" dirty="0" smtClean="0">
                    <a:latin typeface="Calibri" panose="020F0502020204030204" pitchFamily="34" charset="0"/>
                    <a:cs typeface="Calibri" panose="020F0502020204030204" pitchFamily="34" charset="0"/>
                  </a:rPr>
                  <a:t>Gewinne</a:t>
                </a:r>
                <a:endParaRPr lang="de-DE" sz="1050" dirty="0">
                  <a:latin typeface="Calibri" panose="020F0502020204030204" pitchFamily="34" charset="0"/>
                  <a:cs typeface="Calibri" panose="020F0502020204030204" pitchFamily="34" charset="0"/>
                </a:endParaRPr>
              </a:p>
            </p:txBody>
          </p:sp>
          <p:sp>
            <p:nvSpPr>
              <p:cNvPr id="131" name="Textfeld 130"/>
              <p:cNvSpPr txBox="1"/>
              <p:nvPr/>
            </p:nvSpPr>
            <p:spPr>
              <a:xfrm>
                <a:off x="5042685" y="4503497"/>
                <a:ext cx="1013419"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Kunden-</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Problempunkte</a:t>
                </a:r>
                <a:endParaRPr lang="de-DE" sz="1000" dirty="0">
                  <a:latin typeface="Calibri" panose="020F0502020204030204" pitchFamily="34" charset="0"/>
                  <a:cs typeface="Calibri" panose="020F0502020204030204" pitchFamily="34" charset="0"/>
                </a:endParaRPr>
              </a:p>
            </p:txBody>
          </p:sp>
          <p:sp>
            <p:nvSpPr>
              <p:cNvPr id="132" name="Textfeld 131"/>
              <p:cNvSpPr txBox="1"/>
              <p:nvPr/>
            </p:nvSpPr>
            <p:spPr>
              <a:xfrm>
                <a:off x="6333634" y="2998220"/>
                <a:ext cx="1173719" cy="246221"/>
              </a:xfrm>
              <a:prstGeom prst="rect">
                <a:avLst/>
              </a:prstGeom>
              <a:noFill/>
            </p:spPr>
            <p:txBody>
              <a:bodyPr wrap="none" rtlCol="0">
                <a:spAutoFit/>
              </a:bodyPr>
              <a:lstStyle/>
              <a:p>
                <a:r>
                  <a:rPr lang="de-DE" sz="1000" dirty="0" smtClean="0">
                    <a:latin typeface="Calibri" panose="020F0502020204030204" pitchFamily="34" charset="0"/>
                    <a:cs typeface="Calibri" panose="020F0502020204030204" pitchFamily="34" charset="0"/>
                  </a:rPr>
                  <a:t>Kunden-Aufgaben</a:t>
                </a:r>
                <a:endParaRPr lang="de-DE" sz="1000" dirty="0">
                  <a:latin typeface="Calibri" panose="020F0502020204030204" pitchFamily="34" charset="0"/>
                  <a:cs typeface="Calibri" panose="020F0502020204030204" pitchFamily="34" charset="0"/>
                </a:endParaRPr>
              </a:p>
            </p:txBody>
          </p:sp>
          <p:sp>
            <p:nvSpPr>
              <p:cNvPr id="133" name="Textfeld 132"/>
              <p:cNvSpPr txBox="1"/>
              <p:nvPr/>
            </p:nvSpPr>
            <p:spPr>
              <a:xfrm>
                <a:off x="6590185" y="4503497"/>
                <a:ext cx="670376"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Substitut</a:t>
                </a:r>
                <a:endParaRPr lang="de-DE" sz="1000" dirty="0">
                  <a:latin typeface="Calibri" panose="020F0502020204030204" pitchFamily="34" charset="0"/>
                  <a:cs typeface="Calibri" panose="020F0502020204030204" pitchFamily="34" charset="0"/>
                </a:endParaRPr>
              </a:p>
            </p:txBody>
          </p:sp>
          <p:sp>
            <p:nvSpPr>
              <p:cNvPr id="134" name="Textfeld 133"/>
              <p:cNvSpPr txBox="1"/>
              <p:nvPr/>
            </p:nvSpPr>
            <p:spPr>
              <a:xfrm>
                <a:off x="5684576" y="1584685"/>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135" name="Textfeld 134"/>
              <p:cNvSpPr txBox="1"/>
              <p:nvPr/>
            </p:nvSpPr>
            <p:spPr>
              <a:xfrm rot="5400000">
                <a:off x="7537618" y="3432949"/>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136" name="Textfeld 135"/>
              <p:cNvSpPr txBox="1"/>
              <p:nvPr/>
            </p:nvSpPr>
            <p:spPr>
              <a:xfrm rot="16200000">
                <a:off x="3831534" y="3432949"/>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137" name="Textfeld 136"/>
              <p:cNvSpPr txBox="1"/>
              <p:nvPr/>
            </p:nvSpPr>
            <p:spPr>
              <a:xfrm rot="10800000">
                <a:off x="5684577" y="5285990"/>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pic>
            <p:nvPicPr>
              <p:cNvPr id="140" name="Grafik 139" descr="C:\Users\Zorn\AppData\Local\Microsoft\Windows\INetCache\Content.Word\objects-exchang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19373" y="3891497"/>
                <a:ext cx="612000" cy="612000"/>
              </a:xfrm>
              <a:prstGeom prst="rect">
                <a:avLst/>
              </a:prstGeom>
              <a:noFill/>
              <a:ln>
                <a:noFill/>
              </a:ln>
            </p:spPr>
          </p:pic>
          <p:pic>
            <p:nvPicPr>
              <p:cNvPr id="141" name="Grafik 140" descr="C:\Users\Zorn\AppData\Local\Microsoft\Windows\INetCache\Content.Word\check-lis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0204" y="2393026"/>
                <a:ext cx="612000" cy="612000"/>
              </a:xfrm>
              <a:prstGeom prst="rect">
                <a:avLst/>
              </a:prstGeom>
              <a:noFill/>
              <a:ln>
                <a:noFill/>
              </a:ln>
            </p:spPr>
          </p:pic>
          <p:sp>
            <p:nvSpPr>
              <p:cNvPr id="142" name="Rechteck 141"/>
              <p:cNvSpPr/>
              <p:nvPr/>
            </p:nvSpPr>
            <p:spPr bwMode="auto">
              <a:xfrm>
                <a:off x="5853055" y="3231295"/>
                <a:ext cx="657225" cy="6572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43" name="Grafik 1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5667" y="3253907"/>
                <a:ext cx="612000" cy="612000"/>
              </a:xfrm>
              <a:prstGeom prst="rect">
                <a:avLst/>
              </a:prstGeom>
              <a:solidFill>
                <a:schemeClr val="bg1"/>
              </a:solidFill>
              <a:ln w="6350">
                <a:noFill/>
              </a:ln>
            </p:spPr>
          </p:pic>
        </p:grpSp>
        <p:grpSp>
          <p:nvGrpSpPr>
            <p:cNvPr id="144" name="Gruppieren 143"/>
            <p:cNvGrpSpPr/>
            <p:nvPr/>
          </p:nvGrpSpPr>
          <p:grpSpPr>
            <a:xfrm>
              <a:off x="7842219" y="1449000"/>
              <a:ext cx="3960000" cy="3960001"/>
              <a:chOff x="5419725" y="1510911"/>
              <a:chExt cx="3960000" cy="3960001"/>
            </a:xfrm>
          </p:grpSpPr>
          <p:cxnSp>
            <p:nvCxnSpPr>
              <p:cNvPr id="145" name="Gerader Verbinder 144"/>
              <p:cNvCxnSpPr/>
              <p:nvPr/>
            </p:nvCxnSpPr>
            <p:spPr bwMode="auto">
              <a:xfrm>
                <a:off x="5419725" y="1510911"/>
                <a:ext cx="1980000" cy="1980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6" name="Gerader Verbinder 145"/>
              <p:cNvCxnSpPr/>
              <p:nvPr/>
            </p:nvCxnSpPr>
            <p:spPr bwMode="auto">
              <a:xfrm flipV="1">
                <a:off x="5419725" y="3490911"/>
                <a:ext cx="1980000" cy="19800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7" name="Gerader Verbinder 146"/>
              <p:cNvCxnSpPr/>
              <p:nvPr/>
            </p:nvCxnSpPr>
            <p:spPr bwMode="auto">
              <a:xfrm>
                <a:off x="7399725" y="3490911"/>
                <a:ext cx="198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48" name="Rechteck 147"/>
              <p:cNvSpPr/>
              <p:nvPr/>
            </p:nvSpPr>
            <p:spPr bwMode="auto">
              <a:xfrm>
                <a:off x="5419725" y="1510911"/>
                <a:ext cx="3960000" cy="3960000"/>
              </a:xfrm>
              <a:prstGeom prst="rect">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eaLnBrk="1" hangingPunct="1">
                  <a:buFont typeface="Times" charset="0"/>
                  <a:buNone/>
                </a:pPr>
                <a:endParaRPr lang="de-DE" dirty="0">
                  <a:latin typeface="Calibri" panose="020F0502020204030204" pitchFamily="34" charset="0"/>
                  <a:cs typeface="Calibri" panose="020F0502020204030204" pitchFamily="34" charset="0"/>
                </a:endParaRPr>
              </a:p>
            </p:txBody>
          </p:sp>
          <p:sp>
            <p:nvSpPr>
              <p:cNvPr id="149" name="Rechteck 148"/>
              <p:cNvSpPr/>
              <p:nvPr/>
            </p:nvSpPr>
            <p:spPr bwMode="auto">
              <a:xfrm>
                <a:off x="7075012" y="3162299"/>
                <a:ext cx="657225" cy="6572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50" name="Grafik 149" descr="C:\Users\Zorn\AppData\Local\Microsoft\Windows\INetCache\Content.Word\gift-box.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7624" y="3184911"/>
                <a:ext cx="612000" cy="612000"/>
              </a:xfrm>
              <a:prstGeom prst="rect">
                <a:avLst/>
              </a:prstGeom>
              <a:noFill/>
              <a:ln>
                <a:noFill/>
              </a:ln>
            </p:spPr>
          </p:pic>
          <p:pic>
            <p:nvPicPr>
              <p:cNvPr id="151" name="Grafik 150" descr="C:\Users\Zorn\AppData\Local\Microsoft\Windows\INetCache\Content.Word\drugs.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624" y="4058282"/>
                <a:ext cx="612000" cy="612000"/>
              </a:xfrm>
              <a:prstGeom prst="rect">
                <a:avLst/>
              </a:prstGeom>
              <a:noFill/>
              <a:ln>
                <a:noFill/>
              </a:ln>
            </p:spPr>
          </p:pic>
          <p:pic>
            <p:nvPicPr>
              <p:cNvPr id="152" name="Picture 2" descr="diagra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1624" y="2081835"/>
                <a:ext cx="612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 name="Gruppieren 152"/>
              <p:cNvGrpSpPr/>
              <p:nvPr/>
            </p:nvGrpSpPr>
            <p:grpSpPr>
              <a:xfrm>
                <a:off x="5731792" y="3136683"/>
                <a:ext cx="612000" cy="706689"/>
                <a:chOff x="5483680" y="3042878"/>
                <a:chExt cx="612000" cy="706689"/>
              </a:xfrm>
            </p:grpSpPr>
            <p:pic>
              <p:nvPicPr>
                <p:cNvPr id="157" name="Grafik 156" descr="C:\Users\Zorn\AppData\Local\Microsoft\Windows\INetCache\Content.Word\shopping-cart.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83680" y="3137567"/>
                  <a:ext cx="612000" cy="612000"/>
                </a:xfrm>
                <a:prstGeom prst="rect">
                  <a:avLst/>
                </a:prstGeom>
                <a:noFill/>
                <a:ln>
                  <a:noFill/>
                </a:ln>
              </p:spPr>
            </p:pic>
            <p:pic>
              <p:nvPicPr>
                <p:cNvPr id="158" name="Grafik 157" descr="C:\Users\Zorn\AppData\Local\Microsoft\Windows\INetCache\Content.Word\tools.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42939" y="3042878"/>
                  <a:ext cx="382942" cy="382942"/>
                </a:xfrm>
                <a:prstGeom prst="rect">
                  <a:avLst/>
                </a:prstGeom>
                <a:noFill/>
                <a:ln>
                  <a:noFill/>
                </a:ln>
              </p:spPr>
            </p:pic>
          </p:grpSp>
          <p:sp>
            <p:nvSpPr>
              <p:cNvPr id="154" name="Textfeld 153"/>
              <p:cNvSpPr txBox="1"/>
              <p:nvPr/>
            </p:nvSpPr>
            <p:spPr>
              <a:xfrm>
                <a:off x="7815294" y="2745919"/>
                <a:ext cx="1127813" cy="253916"/>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Gewinnerzeuger</a:t>
                </a:r>
                <a:endParaRPr lang="de-DE" sz="700" dirty="0">
                  <a:latin typeface="Calibri" panose="020F0502020204030204" pitchFamily="34" charset="0"/>
                  <a:cs typeface="Calibri" panose="020F0502020204030204" pitchFamily="34" charset="0"/>
                </a:endParaRPr>
              </a:p>
            </p:txBody>
          </p:sp>
          <p:sp>
            <p:nvSpPr>
              <p:cNvPr id="155" name="Textfeld 154"/>
              <p:cNvSpPr txBox="1"/>
              <p:nvPr/>
            </p:nvSpPr>
            <p:spPr>
              <a:xfrm>
                <a:off x="7930198" y="4728100"/>
                <a:ext cx="898003"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Problemlöser</a:t>
                </a:r>
                <a:endParaRPr lang="de-DE" sz="1000" dirty="0">
                  <a:latin typeface="Calibri" panose="020F0502020204030204" pitchFamily="34" charset="0"/>
                  <a:cs typeface="Calibri" panose="020F0502020204030204" pitchFamily="34" charset="0"/>
                </a:endParaRPr>
              </a:p>
            </p:txBody>
          </p:sp>
          <p:sp>
            <p:nvSpPr>
              <p:cNvPr id="156" name="Textfeld 155"/>
              <p:cNvSpPr txBox="1"/>
              <p:nvPr/>
            </p:nvSpPr>
            <p:spPr>
              <a:xfrm>
                <a:off x="5685618" y="3848846"/>
                <a:ext cx="793807"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Produkte &amp;</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Services</a:t>
                </a:r>
                <a:endParaRPr lang="de-DE" sz="1000" dirty="0">
                  <a:latin typeface="Calibri" panose="020F0502020204030204" pitchFamily="34" charset="0"/>
                  <a:cs typeface="Calibri" panose="020F0502020204030204" pitchFamily="34" charset="0"/>
                </a:endParaRPr>
              </a:p>
            </p:txBody>
          </p:sp>
        </p:grpSp>
        <p:pic>
          <p:nvPicPr>
            <p:cNvPr id="50" name="Grafik 49" descr="C:\Users\Zorn\AppData\Local\Microsoft\Windows\INetCache\Content.Word\sad(2).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56546" y="3737042"/>
              <a:ext cx="612000" cy="612000"/>
            </a:xfrm>
            <a:prstGeom prst="rect">
              <a:avLst/>
            </a:prstGeom>
            <a:noFill/>
            <a:ln>
              <a:noFill/>
            </a:ln>
          </p:spPr>
        </p:pic>
        <p:pic>
          <p:nvPicPr>
            <p:cNvPr id="54" name="Grafik 53" descr="C:\Users\Zorn\AppData\Local\Microsoft\Windows\INetCache\Content.Word\smil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49223" y="2252434"/>
              <a:ext cx="612000" cy="612000"/>
            </a:xfrm>
            <a:prstGeom prst="rect">
              <a:avLst/>
            </a:prstGeom>
            <a:noFill/>
            <a:ln>
              <a:noFill/>
            </a:ln>
          </p:spPr>
        </p:pic>
      </p:grpSp>
    </p:spTree>
    <p:extLst>
      <p:ext uri="{BB962C8B-B14F-4D97-AF65-F5344CB8AC3E}">
        <p14:creationId xmlns:p14="http://schemas.microsoft.com/office/powerpoint/2010/main" val="1640031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Stakeholder Mapping </a:t>
            </a:r>
            <a:r>
              <a:rPr lang="de-DE" sz="2400" dirty="0"/>
              <a:t>Pfad B: Der Stakeholder</a:t>
            </a:r>
          </a:p>
        </p:txBody>
      </p:sp>
      <p:sp>
        <p:nvSpPr>
          <p:cNvPr id="3" name="Textfeld 2"/>
          <p:cNvSpPr txBox="1"/>
          <p:nvPr/>
        </p:nvSpPr>
        <p:spPr>
          <a:xfrm>
            <a:off x="5209378" y="5634703"/>
            <a:ext cx="1846275" cy="338554"/>
          </a:xfrm>
          <a:prstGeom prst="rect">
            <a:avLst/>
          </a:prstGeom>
          <a:noFill/>
        </p:spPr>
        <p:txBody>
          <a:bodyPr wrap="none" rtlCol="0">
            <a:spAutoFit/>
          </a:bodyPr>
          <a:lstStyle/>
          <a:p>
            <a:pPr algn="ctr"/>
            <a:r>
              <a:rPr lang="de-DE" sz="1600" dirty="0" smtClean="0">
                <a:latin typeface="Calibri" panose="020F0502020204030204" pitchFamily="34" charset="0"/>
                <a:cs typeface="Calibri" panose="020F0502020204030204" pitchFamily="34" charset="0"/>
              </a:rPr>
              <a:t>Stakeholder Canvas</a:t>
            </a:r>
            <a:endParaRPr lang="de-DE" sz="1600" dirty="0">
              <a:latin typeface="Calibri" panose="020F0502020204030204" pitchFamily="34" charset="0"/>
              <a:cs typeface="Calibri" panose="020F0502020204030204" pitchFamily="34" charset="0"/>
            </a:endParaRPr>
          </a:p>
        </p:txBody>
      </p:sp>
      <p:grpSp>
        <p:nvGrpSpPr>
          <p:cNvPr id="4" name="Gruppieren 3"/>
          <p:cNvGrpSpPr/>
          <p:nvPr/>
        </p:nvGrpSpPr>
        <p:grpSpPr>
          <a:xfrm>
            <a:off x="4116000" y="1449000"/>
            <a:ext cx="3960000" cy="3960000"/>
            <a:chOff x="4116000" y="1449000"/>
            <a:chExt cx="3960000" cy="3960000"/>
          </a:xfrm>
        </p:grpSpPr>
        <p:grpSp>
          <p:nvGrpSpPr>
            <p:cNvPr id="29" name="Gruppieren 28"/>
            <p:cNvGrpSpPr/>
            <p:nvPr/>
          </p:nvGrpSpPr>
          <p:grpSpPr>
            <a:xfrm>
              <a:off x="4116000" y="1449000"/>
              <a:ext cx="3960000" cy="3960000"/>
              <a:chOff x="5550815" y="1312863"/>
              <a:chExt cx="3965111" cy="3960000"/>
            </a:xfrm>
          </p:grpSpPr>
          <p:sp>
            <p:nvSpPr>
              <p:cNvPr id="30" name="Ellipse 29"/>
              <p:cNvSpPr/>
              <p:nvPr/>
            </p:nvSpPr>
            <p:spPr bwMode="auto">
              <a:xfrm>
                <a:off x="5550815" y="1312863"/>
                <a:ext cx="3965111" cy="3960000"/>
              </a:xfrm>
              <a:prstGeom prst="ellipse">
                <a:avLst/>
              </a:prstGeom>
              <a:solidFill>
                <a:srgbClr val="9BBE3D"/>
              </a:solidFill>
              <a:ln w="28575"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1" name="Ellipse 30"/>
              <p:cNvSpPr/>
              <p:nvPr/>
            </p:nvSpPr>
            <p:spPr bwMode="auto">
              <a:xfrm>
                <a:off x="5820815" y="1582863"/>
                <a:ext cx="3424414" cy="34200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32" name="Gerader Verbinder 31"/>
              <p:cNvCxnSpPr>
                <a:stCxn id="31" idx="0"/>
              </p:cNvCxnSpPr>
              <p:nvPr/>
            </p:nvCxnSpPr>
            <p:spPr bwMode="auto">
              <a:xfrm flipH="1">
                <a:off x="7530815" y="1582863"/>
                <a:ext cx="2207" cy="170956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3" name="Gerader Verbinder 32"/>
              <p:cNvCxnSpPr>
                <a:endCxn id="31" idx="5"/>
              </p:cNvCxnSpPr>
              <p:nvPr/>
            </p:nvCxnSpPr>
            <p:spPr bwMode="auto">
              <a:xfrm>
                <a:off x="7530814" y="3292426"/>
                <a:ext cx="1212921" cy="120959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6" name="Gerader Verbinder 35"/>
              <p:cNvCxnSpPr>
                <a:endCxn id="31" idx="3"/>
              </p:cNvCxnSpPr>
              <p:nvPr/>
            </p:nvCxnSpPr>
            <p:spPr bwMode="auto">
              <a:xfrm flipH="1">
                <a:off x="6322308" y="3292864"/>
                <a:ext cx="1208506" cy="120915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7" name="Rechteck 36"/>
              <p:cNvSpPr/>
              <p:nvPr/>
            </p:nvSpPr>
            <p:spPr bwMode="auto">
              <a:xfrm>
                <a:off x="7202203" y="2964251"/>
                <a:ext cx="657225" cy="6572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38" name="Grafik 37"/>
              <p:cNvPicPr>
                <a:picLocks noChangeAspect="1"/>
              </p:cNvPicPr>
              <p:nvPr/>
            </p:nvPicPr>
            <p:blipFill rotWithShape="1">
              <a:blip r:embed="rId2"/>
              <a:srcRect r="16657"/>
              <a:stretch/>
            </p:blipFill>
            <p:spPr>
              <a:xfrm>
                <a:off x="7224420" y="2984600"/>
                <a:ext cx="612790" cy="616115"/>
              </a:xfrm>
              <a:prstGeom prst="rect">
                <a:avLst/>
              </a:prstGeom>
            </p:spPr>
          </p:pic>
          <p:sp>
            <p:nvSpPr>
              <p:cNvPr id="40" name="Textfeld 39"/>
              <p:cNvSpPr txBox="1"/>
              <p:nvPr/>
            </p:nvSpPr>
            <p:spPr>
              <a:xfrm>
                <a:off x="6412073" y="2731177"/>
                <a:ext cx="864339"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Stakeholder-</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Gewinne</a:t>
                </a:r>
                <a:endParaRPr lang="de-DE" sz="1000" dirty="0">
                  <a:latin typeface="Calibri" panose="020F0502020204030204" pitchFamily="34" charset="0"/>
                  <a:cs typeface="Calibri" panose="020F0502020204030204" pitchFamily="34" charset="0"/>
                </a:endParaRPr>
              </a:p>
            </p:txBody>
          </p:sp>
          <p:sp>
            <p:nvSpPr>
              <p:cNvPr id="45" name="Textfeld 44"/>
              <p:cNvSpPr txBox="1"/>
              <p:nvPr/>
            </p:nvSpPr>
            <p:spPr>
              <a:xfrm>
                <a:off x="7855823" y="2738548"/>
                <a:ext cx="1013419"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Stakeholder-</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Problempunkte</a:t>
                </a:r>
                <a:endParaRPr lang="de-DE" sz="1000" dirty="0">
                  <a:latin typeface="Calibri" panose="020F0502020204030204" pitchFamily="34" charset="0"/>
                  <a:cs typeface="Calibri" panose="020F0502020204030204" pitchFamily="34" charset="0"/>
                </a:endParaRPr>
              </a:p>
            </p:txBody>
          </p:sp>
          <p:sp>
            <p:nvSpPr>
              <p:cNvPr id="47" name="Textfeld 46"/>
              <p:cNvSpPr txBox="1"/>
              <p:nvPr/>
            </p:nvSpPr>
            <p:spPr>
              <a:xfrm>
                <a:off x="7164580" y="4463538"/>
                <a:ext cx="864339"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Stakeholder-</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Aufgaben</a:t>
                </a:r>
                <a:endParaRPr lang="de-DE" sz="1000" dirty="0">
                  <a:latin typeface="Calibri" panose="020F0502020204030204" pitchFamily="34" charset="0"/>
                  <a:cs typeface="Calibri" panose="020F0502020204030204" pitchFamily="34" charset="0"/>
                </a:endParaRPr>
              </a:p>
            </p:txBody>
          </p:sp>
          <p:pic>
            <p:nvPicPr>
              <p:cNvPr id="48" name="Grafik 47" descr="C:\Users\Zorn\AppData\Local\Microsoft\Windows\INetCache\Content.Word\check-lis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7647" y="3850580"/>
                <a:ext cx="612000" cy="612000"/>
              </a:xfrm>
              <a:prstGeom prst="rect">
                <a:avLst/>
              </a:prstGeom>
              <a:noFill/>
              <a:ln>
                <a:noFill/>
              </a:ln>
            </p:spPr>
          </p:pic>
          <p:sp>
            <p:nvSpPr>
              <p:cNvPr id="49" name="Textfeld 48"/>
              <p:cNvSpPr txBox="1"/>
              <p:nvPr/>
            </p:nvSpPr>
            <p:spPr>
              <a:xfrm>
                <a:off x="7038834" y="1317642"/>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50" name="Textfeld 49"/>
              <p:cNvSpPr txBox="1"/>
              <p:nvPr/>
            </p:nvSpPr>
            <p:spPr>
              <a:xfrm rot="5400000">
                <a:off x="8891876" y="3165906"/>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51" name="Textfeld 50"/>
              <p:cNvSpPr txBox="1"/>
              <p:nvPr/>
            </p:nvSpPr>
            <p:spPr>
              <a:xfrm rot="16200000">
                <a:off x="5185792" y="3165906"/>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52" name="Textfeld 51"/>
              <p:cNvSpPr txBox="1"/>
              <p:nvPr/>
            </p:nvSpPr>
            <p:spPr>
              <a:xfrm rot="10800000">
                <a:off x="7038835" y="5018947"/>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grpSp>
        <p:pic>
          <p:nvPicPr>
            <p:cNvPr id="24" name="Grafik 23" descr="C:\Users\Zorn\AppData\Local\Microsoft\Windows\INetCache\Content.Word\sad(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5254" y="2254031"/>
              <a:ext cx="612000" cy="612000"/>
            </a:xfrm>
            <a:prstGeom prst="rect">
              <a:avLst/>
            </a:prstGeom>
            <a:noFill/>
            <a:ln>
              <a:noFill/>
            </a:ln>
          </p:spPr>
        </p:pic>
        <p:pic>
          <p:nvPicPr>
            <p:cNvPr id="26" name="Grafik 25" descr="C:\Users\Zorn\AppData\Local\Microsoft\Windows\INetCache\Content.Word\smile.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1869" y="2253217"/>
              <a:ext cx="612000" cy="612000"/>
            </a:xfrm>
            <a:prstGeom prst="rect">
              <a:avLst/>
            </a:prstGeom>
            <a:noFill/>
            <a:ln>
              <a:noFill/>
            </a:ln>
          </p:spPr>
        </p:pic>
      </p:grpSp>
      <p:sp>
        <p:nvSpPr>
          <p:cNvPr id="28" name="Rechteck 27"/>
          <p:cNvSpPr/>
          <p:nvPr/>
        </p:nvSpPr>
        <p:spPr>
          <a:xfrm>
            <a:off x="7196536" y="6418813"/>
            <a:ext cx="4995464" cy="276999"/>
          </a:xfrm>
          <a:prstGeom prst="rect">
            <a:avLst/>
          </a:prstGeom>
          <a:ln>
            <a:solidFill>
              <a:srgbClr val="9BBE3D"/>
            </a:solidFill>
          </a:ln>
        </p:spPr>
        <p:txBody>
          <a:bodyPr wrap="square">
            <a:spAutoFit/>
          </a:bodyPr>
          <a:lstStyle/>
          <a:p>
            <a:pPr algn="r"/>
            <a:r>
              <a:rPr lang="de-DE" sz="1200" dirty="0" smtClean="0">
                <a:latin typeface="Calibri" panose="020F0502020204030204" pitchFamily="34" charset="0"/>
              </a:rPr>
              <a:t>Treffen Sie Annahmen, wenn Sie keine genauen Aussagen treffen können.</a:t>
            </a:r>
          </a:p>
        </p:txBody>
      </p:sp>
    </p:spTree>
    <p:extLst>
      <p:ext uri="{BB962C8B-B14F-4D97-AF65-F5344CB8AC3E}">
        <p14:creationId xmlns:p14="http://schemas.microsoft.com/office/powerpoint/2010/main" val="2017612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Stakeholder Mapping Pfad B: Der Stakeholder</a:t>
            </a:r>
            <a:br>
              <a:rPr lang="de-DE" sz="2400" dirty="0"/>
            </a:br>
            <a:r>
              <a:rPr lang="de-DE" sz="2400" dirty="0" smtClean="0"/>
              <a:t>Stakeholder-Aufgaben</a:t>
            </a:r>
            <a:endParaRPr lang="de-DE" sz="2400" dirty="0"/>
          </a:p>
        </p:txBody>
      </p:sp>
      <p:sp>
        <p:nvSpPr>
          <p:cNvPr id="3" name="Inhaltsplatzhalter 2"/>
          <p:cNvSpPr>
            <a:spLocks noGrp="1"/>
          </p:cNvSpPr>
          <p:nvPr>
            <p:ph idx="1"/>
          </p:nvPr>
        </p:nvSpPr>
        <p:spPr>
          <a:xfrm>
            <a:off x="520700" y="1312863"/>
            <a:ext cx="11274058" cy="4800599"/>
          </a:xfrm>
        </p:spPr>
        <p:txBody>
          <a:bodyPr/>
          <a:lstStyle/>
          <a:p>
            <a:pPr marL="0" indent="0" algn="just">
              <a:spcAft>
                <a:spcPts val="300"/>
              </a:spcAft>
              <a:buNone/>
            </a:pPr>
            <a:r>
              <a:rPr lang="de-DE" sz="1300" b="1" dirty="0"/>
              <a:t>Aufgabe: </a:t>
            </a:r>
            <a:r>
              <a:rPr lang="de-DE" sz="1300" dirty="0"/>
              <a:t>Beschreiben </a:t>
            </a:r>
            <a:r>
              <a:rPr lang="de-DE" sz="1300" dirty="0" smtClean="0"/>
              <a:t>Sie, </a:t>
            </a:r>
            <a:r>
              <a:rPr lang="de-DE" sz="1300" dirty="0"/>
              <a:t>was für einen </a:t>
            </a:r>
            <a:r>
              <a:rPr lang="de-DE" sz="1300" b="1" dirty="0" smtClean="0"/>
              <a:t>Job oder Aufgabe </a:t>
            </a:r>
            <a:r>
              <a:rPr lang="de-DE" sz="1300" dirty="0" smtClean="0"/>
              <a:t>Ihre </a:t>
            </a:r>
            <a:r>
              <a:rPr lang="de-DE" sz="1300" b="1" dirty="0" smtClean="0"/>
              <a:t>Stakeholder</a:t>
            </a:r>
            <a:r>
              <a:rPr lang="de-DE" sz="1300" dirty="0" smtClean="0"/>
              <a:t> erledigen </a:t>
            </a:r>
            <a:r>
              <a:rPr lang="de-DE" sz="1300" dirty="0"/>
              <a:t>möchten. Das können Aufgaben sein, die </a:t>
            </a:r>
            <a:r>
              <a:rPr lang="de-DE" sz="1300" dirty="0" smtClean="0"/>
              <a:t>sie versuchen </a:t>
            </a:r>
            <a:r>
              <a:rPr lang="de-DE" sz="1300" dirty="0"/>
              <a:t>zu erfüllen oder zu </a:t>
            </a:r>
            <a:r>
              <a:rPr lang="de-DE" sz="1300" dirty="0" smtClean="0"/>
              <a:t>beenden, Probleme</a:t>
            </a:r>
            <a:r>
              <a:rPr lang="de-DE" sz="1300" dirty="0"/>
              <a:t>, die sie lösen </a:t>
            </a:r>
            <a:r>
              <a:rPr lang="de-DE" sz="1300" dirty="0" smtClean="0"/>
              <a:t>möchten </a:t>
            </a:r>
            <a:r>
              <a:rPr lang="de-DE" sz="1300" dirty="0"/>
              <a:t>oder ihre Bedürfnisse, die sie versuchen zu erfüllen. Nehmen Sie </a:t>
            </a:r>
            <a:r>
              <a:rPr lang="de-DE" sz="1300" dirty="0" smtClean="0"/>
              <a:t>dazu die Perspektive Ihres zuvor gewählten Stakeholders </a:t>
            </a:r>
            <a:r>
              <a:rPr lang="de-DE" sz="1300" dirty="0"/>
              <a:t>ein.</a:t>
            </a:r>
          </a:p>
          <a:p>
            <a:pPr marL="0" indent="0">
              <a:buNone/>
            </a:pPr>
            <a:r>
              <a:rPr lang="de-DE" sz="1300" b="1" dirty="0" smtClean="0"/>
              <a:t>Es gibt vier Hauptarten von Jobs, die sie erledigen können.</a:t>
            </a:r>
            <a:endParaRPr lang="de-DE" sz="1300" b="1" dirty="0"/>
          </a:p>
          <a:p>
            <a:r>
              <a:rPr lang="de-DE" sz="1300" dirty="0" smtClean="0"/>
              <a:t>Welche </a:t>
            </a:r>
            <a:r>
              <a:rPr lang="de-DE" sz="1300" i="1" dirty="0" smtClean="0"/>
              <a:t>institutionellen Jobs</a:t>
            </a:r>
            <a:r>
              <a:rPr lang="de-DE" sz="1300" dirty="0" smtClean="0"/>
              <a:t> haben Ihre Stakeholder? </a:t>
            </a:r>
            <a:r>
              <a:rPr lang="de-DE" sz="1200" dirty="0"/>
              <a:t>Wollen Sie bspw</a:t>
            </a:r>
            <a:r>
              <a:rPr lang="de-DE" sz="1200" dirty="0" smtClean="0"/>
              <a:t>.</a:t>
            </a:r>
            <a:r>
              <a:rPr lang="de-DE" sz="1300" dirty="0" smtClean="0"/>
              <a:t> eine formell bzw. informell ordnende oder regelnde Aufgabe, wie bspw. Richtlinien einhalten, einen Standard einhalten, Gebräuche bzw. Sitten pflegen, usw.</a:t>
            </a:r>
          </a:p>
          <a:p>
            <a:r>
              <a:rPr lang="de-DE" sz="1300" dirty="0" smtClean="0"/>
              <a:t>Welche </a:t>
            </a:r>
            <a:r>
              <a:rPr lang="de-DE" sz="1300" i="1" dirty="0"/>
              <a:t>funktionellen Jobs</a:t>
            </a:r>
            <a:r>
              <a:rPr lang="de-DE" sz="1300" b="1" dirty="0"/>
              <a:t> </a:t>
            </a:r>
            <a:r>
              <a:rPr lang="de-DE" sz="1300" dirty="0"/>
              <a:t>haben Ihre </a:t>
            </a:r>
            <a:r>
              <a:rPr lang="de-DE" sz="1300" dirty="0" smtClean="0"/>
              <a:t>Stakeholder? </a:t>
            </a:r>
            <a:r>
              <a:rPr lang="de-DE" sz="1200" dirty="0"/>
              <a:t>Wollen Sie bspw</a:t>
            </a:r>
            <a:r>
              <a:rPr lang="de-DE" sz="1200" dirty="0" smtClean="0"/>
              <a:t>.</a:t>
            </a:r>
            <a:r>
              <a:rPr lang="de-DE" sz="1300" dirty="0" smtClean="0"/>
              <a:t> </a:t>
            </a:r>
            <a:r>
              <a:rPr lang="de-DE" sz="1300" dirty="0"/>
              <a:t>eine spezifische </a:t>
            </a:r>
            <a:r>
              <a:rPr lang="de-DE" sz="1300" dirty="0" smtClean="0"/>
              <a:t>Aufgabe, </a:t>
            </a:r>
            <a:r>
              <a:rPr lang="de-DE" sz="1300" dirty="0"/>
              <a:t>wie </a:t>
            </a:r>
            <a:r>
              <a:rPr lang="de-DE" sz="1300" dirty="0" smtClean="0"/>
              <a:t>bspw. einen Auftrag gut erledigen, andere schützen, Gesetze oder Regularien einhalten, usw.</a:t>
            </a:r>
          </a:p>
          <a:p>
            <a:r>
              <a:rPr lang="de-DE" sz="1300" dirty="0"/>
              <a:t>Welche </a:t>
            </a:r>
            <a:r>
              <a:rPr lang="de-DE" sz="1300" i="1" dirty="0"/>
              <a:t>sozialen Jobs </a:t>
            </a:r>
            <a:r>
              <a:rPr lang="de-DE" sz="1300" dirty="0"/>
              <a:t>haben Ihre </a:t>
            </a:r>
            <a:r>
              <a:rPr lang="de-DE" sz="1300" dirty="0" smtClean="0"/>
              <a:t>Stakeholder? </a:t>
            </a:r>
            <a:r>
              <a:rPr lang="de-DE" sz="1200" dirty="0"/>
              <a:t>Wollen Sie bspw</a:t>
            </a:r>
            <a:r>
              <a:rPr lang="de-DE" sz="1200" dirty="0" smtClean="0"/>
              <a:t>.</a:t>
            </a:r>
            <a:r>
              <a:rPr lang="de-DE" sz="1300" dirty="0" smtClean="0"/>
              <a:t> </a:t>
            </a:r>
            <a:r>
              <a:rPr lang="de-DE" sz="1300" dirty="0"/>
              <a:t>gut dastehen oder Macht bzw. Status erlangen, wie bspw. </a:t>
            </a:r>
            <a:r>
              <a:rPr lang="de-DE" sz="1300" dirty="0" smtClean="0"/>
              <a:t>als kompetent, lösungsorientiert, kompromissbereit angesehen zu werden, usw.</a:t>
            </a:r>
          </a:p>
          <a:p>
            <a:pPr>
              <a:spcAft>
                <a:spcPts val="300"/>
              </a:spcAft>
            </a:pPr>
            <a:r>
              <a:rPr lang="de-DE" sz="1300" dirty="0"/>
              <a:t>Welche </a:t>
            </a:r>
            <a:r>
              <a:rPr lang="de-DE" sz="1300" i="1" dirty="0"/>
              <a:t>persönlichen/emotionalen Jobs </a:t>
            </a:r>
            <a:r>
              <a:rPr lang="de-DE" sz="1300" dirty="0"/>
              <a:t>haben Ihre </a:t>
            </a:r>
            <a:r>
              <a:rPr lang="de-DE" sz="1300" dirty="0" smtClean="0"/>
              <a:t>Stakeholder? </a:t>
            </a:r>
            <a:r>
              <a:rPr lang="de-DE" sz="1200" dirty="0"/>
              <a:t>Wollen Sie bspw</a:t>
            </a:r>
            <a:r>
              <a:rPr lang="de-DE" sz="1200" dirty="0" smtClean="0"/>
              <a:t>.</a:t>
            </a:r>
            <a:r>
              <a:rPr lang="de-DE" sz="1300" dirty="0" smtClean="0"/>
              <a:t> </a:t>
            </a:r>
            <a:r>
              <a:rPr lang="de-DE" sz="1300" dirty="0"/>
              <a:t>einen gewissen Gefühlszustand erlangen, wie bspw. </a:t>
            </a:r>
            <a:r>
              <a:rPr lang="de-DE" sz="1300" dirty="0" smtClean="0"/>
              <a:t>zuversichtlich, beruhigt oder zufrieden, erwirkt durch eine Handlung oder Entscheidung, usw.</a:t>
            </a:r>
          </a:p>
          <a:p>
            <a:pPr marL="0" indent="0">
              <a:spcAft>
                <a:spcPts val="300"/>
              </a:spcAft>
              <a:buNone/>
            </a:pPr>
            <a:r>
              <a:rPr lang="de-DE" sz="1300" b="1" dirty="0" smtClean="0">
                <a:solidFill>
                  <a:srgbClr val="006600"/>
                </a:solidFill>
              </a:rPr>
              <a:t>Nachhaltigkeit</a:t>
            </a:r>
            <a:r>
              <a:rPr lang="de-DE" sz="1300" b="1" dirty="0">
                <a:solidFill>
                  <a:srgbClr val="006600"/>
                </a:solidFill>
              </a:rPr>
              <a:t>:</a:t>
            </a:r>
          </a:p>
          <a:p>
            <a:pPr>
              <a:spcAft>
                <a:spcPts val="0"/>
              </a:spcAft>
            </a:pPr>
            <a:r>
              <a:rPr lang="de-DE" sz="1300" dirty="0">
                <a:solidFill>
                  <a:srgbClr val="006600"/>
                </a:solidFill>
              </a:rPr>
              <a:t>Inwiefern haben die Jobs bzw. Aufgaben Ihrer </a:t>
            </a:r>
            <a:r>
              <a:rPr lang="de-DE" sz="1300" dirty="0" smtClean="0">
                <a:solidFill>
                  <a:srgbClr val="006600"/>
                </a:solidFill>
              </a:rPr>
              <a:t>Stakeholder bereits </a:t>
            </a:r>
            <a:r>
              <a:rPr lang="de-DE" sz="1300" dirty="0">
                <a:solidFill>
                  <a:srgbClr val="006600"/>
                </a:solidFill>
              </a:rPr>
              <a:t>Berührungspunkte mit Nachhaltigkeit?	</a:t>
            </a:r>
          </a:p>
          <a:p>
            <a:pPr>
              <a:spcAft>
                <a:spcPts val="300"/>
              </a:spcAft>
            </a:pPr>
            <a:r>
              <a:rPr lang="de-DE" sz="1300" dirty="0">
                <a:solidFill>
                  <a:srgbClr val="006600"/>
                </a:solidFill>
              </a:rPr>
              <a:t>Wie kann die Integration von ökologisch und gesellschaftlich nachhaltigen Aspekten in Ihr Nutzenversprechen die Erfüllung der </a:t>
            </a:r>
            <a:r>
              <a:rPr lang="de-DE" sz="1300" dirty="0" smtClean="0">
                <a:solidFill>
                  <a:srgbClr val="006600"/>
                </a:solidFill>
              </a:rPr>
              <a:t>Jobs </a:t>
            </a:r>
            <a:r>
              <a:rPr lang="de-DE" sz="1300" dirty="0">
                <a:solidFill>
                  <a:srgbClr val="006600"/>
                </a:solidFill>
              </a:rPr>
              <a:t>verbessern? </a:t>
            </a:r>
          </a:p>
          <a:p>
            <a:pPr marL="0" lvl="0" indent="0">
              <a:spcAft>
                <a:spcPts val="0"/>
              </a:spcAft>
              <a:buNone/>
            </a:pPr>
            <a:r>
              <a:rPr lang="de-DE" sz="1300" b="1" dirty="0" smtClean="0">
                <a:solidFill>
                  <a:srgbClr val="000000"/>
                </a:solidFill>
              </a:rPr>
              <a:t>Aufgabe 2: </a:t>
            </a:r>
            <a:r>
              <a:rPr lang="de-DE" sz="1300" dirty="0">
                <a:solidFill>
                  <a:srgbClr val="000000"/>
                </a:solidFill>
              </a:rPr>
              <a:t>Priorisieren Sie alle Ihre </a:t>
            </a:r>
            <a:r>
              <a:rPr lang="de-DE" sz="1300" dirty="0" smtClean="0">
                <a:solidFill>
                  <a:srgbClr val="000000"/>
                </a:solidFill>
              </a:rPr>
              <a:t>Jobs bzw. Aufgaben nach </a:t>
            </a:r>
            <a:r>
              <a:rPr lang="de-DE" sz="1300" dirty="0">
                <a:solidFill>
                  <a:srgbClr val="000000"/>
                </a:solidFill>
              </a:rPr>
              <a:t>der Bedeutung für Ihre jeweiligen </a:t>
            </a:r>
            <a:r>
              <a:rPr lang="de-DE" sz="1300" dirty="0" smtClean="0">
                <a:solidFill>
                  <a:srgbClr val="000000"/>
                </a:solidFill>
              </a:rPr>
              <a:t>Stakeholder. </a:t>
            </a:r>
            <a:r>
              <a:rPr lang="de-DE" sz="1300" dirty="0">
                <a:solidFill>
                  <a:srgbClr val="000000"/>
                </a:solidFill>
              </a:rPr>
              <a:t>Sind sie bedeutend oder unbedeutend? Achten Sie auch darauf, in welchem Kontext ein </a:t>
            </a:r>
            <a:r>
              <a:rPr lang="de-DE" sz="1300" dirty="0" smtClean="0">
                <a:solidFill>
                  <a:srgbClr val="000000"/>
                </a:solidFill>
              </a:rPr>
              <a:t>Job bzw. eine Aufgabe erledigt </a:t>
            </a:r>
            <a:r>
              <a:rPr lang="de-DE" sz="1300" dirty="0">
                <a:solidFill>
                  <a:srgbClr val="000000"/>
                </a:solidFill>
              </a:rPr>
              <a:t>wird, um Aufschluss darüber zu bekommen, welche Grenzen bzw. Beschränkungen </a:t>
            </a:r>
            <a:r>
              <a:rPr lang="de-DE" sz="1300" dirty="0"/>
              <a:t>bestehen (z.B. </a:t>
            </a:r>
            <a:r>
              <a:rPr lang="de-DE" sz="1300" dirty="0" smtClean="0"/>
              <a:t>Gesetze, Vorgesetzte, Richtlinien, usw.).</a:t>
            </a:r>
            <a:endParaRPr lang="de-DE" sz="1300" dirty="0"/>
          </a:p>
        </p:txBody>
      </p:sp>
      <p:pic>
        <p:nvPicPr>
          <p:cNvPr id="6" name="Grafik 5" descr="C:\Users\Zorn\AppData\Local\Microsoft\Windows\INetCache\Content.Word\check-lis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34102"/>
            <a:ext cx="612000" cy="612000"/>
          </a:xfrm>
          <a:prstGeom prst="rect">
            <a:avLst/>
          </a:prstGeom>
          <a:noFill/>
          <a:ln>
            <a:noFill/>
          </a:ln>
        </p:spPr>
      </p:pic>
    </p:spTree>
    <p:extLst>
      <p:ext uri="{BB962C8B-B14F-4D97-AF65-F5344CB8AC3E}">
        <p14:creationId xmlns:p14="http://schemas.microsoft.com/office/powerpoint/2010/main" val="1188823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Stakeholder Mapping Pfad B: Der </a:t>
            </a:r>
            <a:r>
              <a:rPr lang="de-DE" sz="2400" dirty="0" smtClean="0"/>
              <a:t>Stakeholder</a:t>
            </a:r>
            <a:br>
              <a:rPr lang="de-DE" sz="2400" dirty="0" smtClean="0"/>
            </a:br>
            <a:r>
              <a:rPr lang="de-DE" sz="2400" dirty="0" smtClean="0">
                <a:sym typeface="Wingdings" panose="05000000000000000000" pitchFamily="2" charset="2"/>
              </a:rPr>
              <a:t>Stakeholder-Gewinne</a:t>
            </a:r>
            <a:endParaRPr lang="de-DE" sz="2400" dirty="0"/>
          </a:p>
        </p:txBody>
      </p:sp>
      <p:sp>
        <p:nvSpPr>
          <p:cNvPr id="3" name="Inhaltsplatzhalter 2"/>
          <p:cNvSpPr>
            <a:spLocks noGrp="1"/>
          </p:cNvSpPr>
          <p:nvPr>
            <p:ph idx="1"/>
          </p:nvPr>
        </p:nvSpPr>
        <p:spPr>
          <a:xfrm>
            <a:off x="520700" y="1312864"/>
            <a:ext cx="11163300" cy="4800599"/>
          </a:xfrm>
        </p:spPr>
        <p:txBody>
          <a:bodyPr/>
          <a:lstStyle/>
          <a:p>
            <a:pPr marL="0" indent="0" algn="just">
              <a:spcAft>
                <a:spcPts val="300"/>
              </a:spcAft>
              <a:buNone/>
            </a:pPr>
            <a:r>
              <a:rPr lang="de-DE" sz="1300" b="1" dirty="0"/>
              <a:t>Aufgabe: </a:t>
            </a:r>
            <a:r>
              <a:rPr lang="de-DE" sz="1300" dirty="0"/>
              <a:t>Beschreiben </a:t>
            </a:r>
            <a:r>
              <a:rPr lang="de-DE" sz="1300" dirty="0" smtClean="0"/>
              <a:t>Sie </a:t>
            </a:r>
            <a:r>
              <a:rPr lang="de-DE" sz="1300" b="1" dirty="0"/>
              <a:t>Ergebnisse und Nutzen</a:t>
            </a:r>
            <a:r>
              <a:rPr lang="de-DE" sz="1300" dirty="0"/>
              <a:t>, die Ihre </a:t>
            </a:r>
            <a:r>
              <a:rPr lang="de-DE" sz="1300" b="1" dirty="0" smtClean="0"/>
              <a:t>Stakeholder</a:t>
            </a:r>
            <a:r>
              <a:rPr lang="de-DE" sz="1300" dirty="0" smtClean="0"/>
              <a:t> voraussetzen</a:t>
            </a:r>
            <a:r>
              <a:rPr lang="de-DE" sz="1300" dirty="0"/>
              <a:t>, erwarten, sich wünschen, oder von überrascht wären. </a:t>
            </a:r>
            <a:r>
              <a:rPr lang="de-DE" sz="1300" dirty="0" smtClean="0"/>
              <a:t>Darunter </a:t>
            </a:r>
            <a:r>
              <a:rPr lang="de-DE" sz="1300" dirty="0"/>
              <a:t>zählen Dinge wie die Zweckmäßigkeit/der funktionelle Nutzen, soziale Gewinne, positive Emotionen oder Kostenersparnisse.</a:t>
            </a:r>
          </a:p>
          <a:p>
            <a:r>
              <a:rPr lang="de-DE" sz="1300" dirty="0"/>
              <a:t>Welche Ersparnisse hinsichtlich Zeit, </a:t>
            </a:r>
            <a:r>
              <a:rPr lang="de-DE" sz="1300" dirty="0" smtClean="0"/>
              <a:t>Geld </a:t>
            </a:r>
            <a:r>
              <a:rPr lang="de-DE" sz="1300" dirty="0"/>
              <a:t>und Aufwand machen Ihre Stakeholder zufrieden und würden sie schätzen? </a:t>
            </a:r>
          </a:p>
          <a:p>
            <a:r>
              <a:rPr lang="de-DE" sz="1300" dirty="0"/>
              <a:t>Welchen Qualitätsanspruch erwarten </a:t>
            </a:r>
            <a:r>
              <a:rPr lang="de-DE" sz="1300" dirty="0" smtClean="0"/>
              <a:t>Ihre Stakeholder und </a:t>
            </a:r>
            <a:r>
              <a:rPr lang="de-DE" sz="1300" dirty="0"/>
              <a:t>wovon würden sie sich mehr oder weniger wünschen?</a:t>
            </a:r>
          </a:p>
          <a:p>
            <a:r>
              <a:rPr lang="de-DE" sz="1300" dirty="0"/>
              <a:t>Wie bereichern aktuelle Werteversprechen Ihre Stakeholder und an welchen speziellen </a:t>
            </a:r>
            <a:r>
              <a:rPr lang="de-DE" sz="1300" dirty="0" smtClean="0"/>
              <a:t>Merkmale </a:t>
            </a:r>
            <a:r>
              <a:rPr lang="de-DE" sz="1300" dirty="0"/>
              <a:t>erfreuen Sie sich?</a:t>
            </a:r>
          </a:p>
          <a:p>
            <a:r>
              <a:rPr lang="de-DE" sz="1300" dirty="0"/>
              <a:t>Welches Leistungs- und Qualitätslevel erwarten Ihre Stakeholder von einem Wertversprechen?</a:t>
            </a:r>
          </a:p>
          <a:p>
            <a:r>
              <a:rPr lang="de-DE" sz="1300" dirty="0"/>
              <a:t>Was würde das Leben oder die Jobs Ihrer Stakeholder erleichtern? Bspw. durch eine flachere Lernkurve, mehr Dienstleistungen oder geringeren Betriebskosten.</a:t>
            </a:r>
          </a:p>
          <a:p>
            <a:r>
              <a:rPr lang="de-DE" sz="1300" dirty="0"/>
              <a:t>Welche positiven, sozialen Konsequenzen wünschen sich Ihre Stakeholder? Was lässt Sie gut </a:t>
            </a:r>
            <a:r>
              <a:rPr lang="de-DE" sz="1300" dirty="0" smtClean="0"/>
              <a:t>aussehen, </a:t>
            </a:r>
            <a:r>
              <a:rPr lang="de-DE" sz="1300" dirty="0"/>
              <a:t>bzw. maximiert ihren Einfluss oder Status</a:t>
            </a:r>
            <a:r>
              <a:rPr lang="de-DE" sz="1300" dirty="0" smtClean="0"/>
              <a:t>?</a:t>
            </a:r>
            <a:endParaRPr lang="de-DE" sz="1300" dirty="0"/>
          </a:p>
          <a:p>
            <a:r>
              <a:rPr lang="de-DE" sz="1300" dirty="0"/>
              <a:t>Wonach suchen Ihre Stakeholder am meisten? Suchen sie nach einem guten Design, Garantien oder spezifischen bzw. </a:t>
            </a:r>
            <a:r>
              <a:rPr lang="de-DE" sz="1300" dirty="0" smtClean="0"/>
              <a:t>mehr Produktmerkmalen</a:t>
            </a:r>
            <a:r>
              <a:rPr lang="de-DE" sz="1300" dirty="0"/>
              <a:t>?</a:t>
            </a:r>
          </a:p>
          <a:p>
            <a:r>
              <a:rPr lang="de-DE" sz="1300" dirty="0"/>
              <a:t>Wovon träumen Ihre Stakeholder am meisten? Was möchten sie unbedingt erreichen bzw. was wäre eine große Erleichterung für sie?</a:t>
            </a:r>
          </a:p>
          <a:p>
            <a:r>
              <a:rPr lang="de-DE" sz="1300" dirty="0"/>
              <a:t>Wie messen Ihre Stakeholder Erfolg und Versagen und wie messen sie Leistung und Kosten?</a:t>
            </a:r>
          </a:p>
          <a:p>
            <a:pPr>
              <a:spcAft>
                <a:spcPts val="300"/>
              </a:spcAft>
            </a:pPr>
            <a:r>
              <a:rPr lang="de-DE" sz="1300" dirty="0"/>
              <a:t>Was würde die </a:t>
            </a:r>
            <a:r>
              <a:rPr lang="de-DE" sz="1300" dirty="0" smtClean="0"/>
              <a:t>Wahrscheinlichkeit erhöhen, dass Ihre </a:t>
            </a:r>
            <a:r>
              <a:rPr lang="de-DE" sz="1300" dirty="0"/>
              <a:t>Stakeholder </a:t>
            </a:r>
            <a:r>
              <a:rPr lang="de-DE" sz="1300" dirty="0" smtClean="0"/>
              <a:t>ein </a:t>
            </a:r>
            <a:r>
              <a:rPr lang="de-DE" sz="1300" dirty="0"/>
              <a:t>Wertversprechen </a:t>
            </a:r>
            <a:r>
              <a:rPr lang="de-DE" sz="1300" dirty="0" err="1" smtClean="0"/>
              <a:t>annnehmen</a:t>
            </a:r>
            <a:r>
              <a:rPr lang="de-DE" sz="1300" dirty="0"/>
              <a:t>? Wünschen sie sich geringere Kosten oder Investment, ein minimiertes Risiko oder eine bessere Qualität?</a:t>
            </a:r>
          </a:p>
          <a:p>
            <a:pPr>
              <a:spcAft>
                <a:spcPts val="300"/>
              </a:spcAft>
            </a:pPr>
            <a:r>
              <a:rPr lang="de-DE" sz="1300" dirty="0"/>
              <a:t>Welche Rolle spielt Nachhaltigkeit und welche </a:t>
            </a:r>
            <a:r>
              <a:rPr lang="de-DE" sz="1300" i="1" dirty="0" smtClean="0"/>
              <a:t>zusätzlichen</a:t>
            </a:r>
            <a:r>
              <a:rPr lang="de-DE" sz="1300" dirty="0" smtClean="0"/>
              <a:t> Stakeholder-Gewinne </a:t>
            </a:r>
            <a:r>
              <a:rPr lang="de-DE" sz="1300" dirty="0"/>
              <a:t>können Sie durch eine Berücksichtigung von nachhaltigen Aspekten generieren</a:t>
            </a:r>
            <a:r>
              <a:rPr lang="de-DE" sz="1300" dirty="0" smtClean="0"/>
              <a:t>?</a:t>
            </a:r>
            <a:endParaRPr lang="de-DE" sz="1300" dirty="0"/>
          </a:p>
          <a:p>
            <a:pPr marL="0" indent="0">
              <a:spcAft>
                <a:spcPts val="600"/>
              </a:spcAft>
              <a:buNone/>
            </a:pPr>
            <a:r>
              <a:rPr lang="de-DE" sz="1300" b="1" dirty="0" smtClean="0"/>
              <a:t>Aufgabe 2: </a:t>
            </a:r>
            <a:r>
              <a:rPr lang="de-DE" sz="1300" dirty="0"/>
              <a:t>Priorisieren Sie alle Ihre Vorteile nach der Bedeutung für Ihre jeweiligen </a:t>
            </a:r>
            <a:r>
              <a:rPr lang="de-DE" sz="1300" dirty="0" smtClean="0"/>
              <a:t>Stakeholder. </a:t>
            </a:r>
            <a:r>
              <a:rPr lang="de-DE" sz="1300" dirty="0"/>
              <a:t>Sind sie wesentlich oder optional für die jeweiligen </a:t>
            </a:r>
            <a:r>
              <a:rPr lang="de-DE" sz="1300" dirty="0" smtClean="0"/>
              <a:t>Stakeholder? </a:t>
            </a:r>
            <a:r>
              <a:rPr lang="de-DE" sz="1300" dirty="0"/>
              <a:t>Beschreiben Sie die </a:t>
            </a:r>
            <a:r>
              <a:rPr lang="de-DE" sz="1300" dirty="0" smtClean="0"/>
              <a:t>Stakeholder-Gewinne </a:t>
            </a:r>
            <a:r>
              <a:rPr lang="de-DE" sz="1300" dirty="0"/>
              <a:t>dabei so präzise, z.B. </a:t>
            </a:r>
            <a:r>
              <a:rPr lang="de-DE" sz="1300" dirty="0" smtClean="0"/>
              <a:t>quantifiziert, </a:t>
            </a:r>
            <a:r>
              <a:rPr lang="de-DE" sz="1300" dirty="0"/>
              <a:t>wie möglich. Also nicht nur „bessere Qualität“, sondern eine „bessere Qualität im Vergleich mit X oder um </a:t>
            </a:r>
            <a:r>
              <a:rPr lang="de-DE" sz="1300" dirty="0" smtClean="0"/>
              <a:t>Y%“ </a:t>
            </a:r>
            <a:r>
              <a:rPr lang="de-DE" sz="1300" dirty="0"/>
              <a:t>Aus einem genauen Verständnis der </a:t>
            </a:r>
            <a:r>
              <a:rPr lang="de-DE" sz="1300" dirty="0" smtClean="0"/>
              <a:t>Stakeholder-Gewinne </a:t>
            </a:r>
            <a:r>
              <a:rPr lang="de-DE" sz="1300" dirty="0"/>
              <a:t>können Sie </a:t>
            </a:r>
            <a:r>
              <a:rPr lang="de-DE" sz="1300" dirty="0" smtClean="0"/>
              <a:t>gezieltere Gewinnerzeuger </a:t>
            </a:r>
            <a:r>
              <a:rPr lang="de-DE" sz="1300" dirty="0"/>
              <a:t>für Ihr Nutzenversprechen formulieren.</a:t>
            </a:r>
          </a:p>
        </p:txBody>
      </p:sp>
      <p:pic>
        <p:nvPicPr>
          <p:cNvPr id="6" name="Grafik 5" descr="C:\Users\Zorn\AppData\Local\Microsoft\Windows\INetCache\Content.Word\smil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36477"/>
            <a:ext cx="612000" cy="612000"/>
          </a:xfrm>
          <a:prstGeom prst="rect">
            <a:avLst/>
          </a:prstGeom>
          <a:noFill/>
          <a:ln>
            <a:noFill/>
          </a:ln>
        </p:spPr>
      </p:pic>
    </p:spTree>
    <p:extLst>
      <p:ext uri="{BB962C8B-B14F-4D97-AF65-F5344CB8AC3E}">
        <p14:creationId xmlns:p14="http://schemas.microsoft.com/office/powerpoint/2010/main" val="22595688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Stakeholder Mapping Pfad B: Der </a:t>
            </a:r>
            <a:r>
              <a:rPr lang="de-DE" sz="2400" dirty="0" smtClean="0"/>
              <a:t>Stakeholder</a:t>
            </a:r>
            <a:br>
              <a:rPr lang="de-DE" sz="2400" dirty="0" smtClean="0"/>
            </a:br>
            <a:r>
              <a:rPr lang="de-DE" sz="2400" dirty="0" smtClean="0">
                <a:sym typeface="Wingdings" panose="05000000000000000000" pitchFamily="2" charset="2"/>
              </a:rPr>
              <a:t>Stakeholder-Problempunkte</a:t>
            </a:r>
            <a:endParaRPr lang="de-DE" sz="2400" dirty="0"/>
          </a:p>
        </p:txBody>
      </p:sp>
      <p:sp>
        <p:nvSpPr>
          <p:cNvPr id="3" name="Inhaltsplatzhalter 2"/>
          <p:cNvSpPr>
            <a:spLocks noGrp="1"/>
          </p:cNvSpPr>
          <p:nvPr>
            <p:ph idx="1"/>
          </p:nvPr>
        </p:nvSpPr>
        <p:spPr>
          <a:xfrm>
            <a:off x="520700" y="1312864"/>
            <a:ext cx="11234350" cy="4800599"/>
          </a:xfrm>
        </p:spPr>
        <p:txBody>
          <a:bodyPr/>
          <a:lstStyle/>
          <a:p>
            <a:pPr marL="0" indent="0" algn="just">
              <a:spcAft>
                <a:spcPts val="300"/>
              </a:spcAft>
              <a:buNone/>
            </a:pPr>
            <a:r>
              <a:rPr lang="de-DE" sz="1300" b="1" dirty="0"/>
              <a:t>Aufgabe: </a:t>
            </a:r>
            <a:r>
              <a:rPr lang="de-DE" sz="1300" dirty="0"/>
              <a:t>Beschreiben </a:t>
            </a:r>
            <a:r>
              <a:rPr lang="de-DE" sz="1300" dirty="0" smtClean="0"/>
              <a:t>Sie </a:t>
            </a:r>
            <a:r>
              <a:rPr lang="de-DE" sz="1300" dirty="0"/>
              <a:t>alle </a:t>
            </a:r>
            <a:r>
              <a:rPr lang="de-DE" sz="1300" b="1" dirty="0"/>
              <a:t>Problempunkte</a:t>
            </a:r>
            <a:r>
              <a:rPr lang="de-DE" sz="1300" dirty="0"/>
              <a:t>, wie z.B. negative Emotionen, unerwünschte Probleme und Situationen sowie Risiken, die </a:t>
            </a:r>
            <a:r>
              <a:rPr lang="de-DE" sz="1300" dirty="0" smtClean="0"/>
              <a:t>Ihre </a:t>
            </a:r>
            <a:r>
              <a:rPr lang="de-DE" sz="1300" b="1" dirty="0" smtClean="0"/>
              <a:t>Stakeholder</a:t>
            </a:r>
            <a:r>
              <a:rPr lang="de-DE" sz="1300" dirty="0" smtClean="0"/>
              <a:t> erfahren </a:t>
            </a:r>
            <a:r>
              <a:rPr lang="de-DE" sz="1300" dirty="0"/>
              <a:t>oder vor, während oder nach dem sie einen </a:t>
            </a:r>
            <a:r>
              <a:rPr lang="de-DE" sz="1300" dirty="0" smtClean="0"/>
              <a:t>Job bzw. Aufgabe </a:t>
            </a:r>
            <a:r>
              <a:rPr lang="de-DE" sz="1300" dirty="0"/>
              <a:t>erledigt haben, erfahren könnten. Welche dieser Punkte hält Ihre </a:t>
            </a:r>
            <a:r>
              <a:rPr lang="de-DE" sz="1300" dirty="0" smtClean="0"/>
              <a:t>Stakeholder sogar </a:t>
            </a:r>
            <a:r>
              <a:rPr lang="de-DE" sz="1300" dirty="0"/>
              <a:t>davon ab, ihren </a:t>
            </a:r>
            <a:r>
              <a:rPr lang="de-DE" sz="1300" dirty="0" smtClean="0"/>
              <a:t>Job bzw. Aufgabe </a:t>
            </a:r>
            <a:r>
              <a:rPr lang="de-DE" sz="1300" dirty="0"/>
              <a:t>zu erledigen?</a:t>
            </a:r>
          </a:p>
          <a:p>
            <a:r>
              <a:rPr lang="de-DE" sz="1300" dirty="0"/>
              <a:t>Wie definieren Ihre Stakeholder zu teuer in Hinsicht auf Zeit, Geld oder Aufwand? </a:t>
            </a:r>
          </a:p>
          <a:p>
            <a:r>
              <a:rPr lang="de-DE" sz="1300" dirty="0"/>
              <a:t>Was lässt Ihre Stakeholder schlecht fühlen? Was frustriert oder nervt sie? Was bereitet ihnen Kopfschmerzen?</a:t>
            </a:r>
          </a:p>
          <a:p>
            <a:r>
              <a:rPr lang="de-DE" sz="1300" dirty="0"/>
              <a:t>Welche momentanen Werteversprechen enttäuschen Ihre Stakeholder? Welche speziellen </a:t>
            </a:r>
            <a:r>
              <a:rPr lang="de-DE" sz="1300" dirty="0" smtClean="0"/>
              <a:t>Merkmale </a:t>
            </a:r>
            <a:r>
              <a:rPr lang="de-DE" sz="1300" dirty="0"/>
              <a:t>fehlen, bzw. gibt es Leistungsprobleme, die stören oder Fehlfunktionen, die sie angeben?</a:t>
            </a:r>
          </a:p>
          <a:p>
            <a:r>
              <a:rPr lang="de-DE" sz="1300" dirty="0"/>
              <a:t>Was sind die Hauptschwierigkeiten und Herausforderungen für Ihre Stakeholder?</a:t>
            </a:r>
          </a:p>
          <a:p>
            <a:r>
              <a:rPr lang="de-DE" sz="1300" dirty="0"/>
              <a:t>Welchen negativen sozialen Konsequenzen sehen sich Ihre Stakeholder ausgesetzt? Befürchten sie einen Gesichtsverlust oder Verlust von Vertrauen, Macht oder Status?</a:t>
            </a:r>
          </a:p>
          <a:p>
            <a:r>
              <a:rPr lang="de-DE" sz="1300" dirty="0" smtClean="0"/>
              <a:t>Welche </a:t>
            </a:r>
            <a:r>
              <a:rPr lang="de-DE" sz="1300" dirty="0"/>
              <a:t>Risiken, ob finanzieller, sozialer oder technischer Natur, befürchten Ihre Stakeholder?</a:t>
            </a:r>
          </a:p>
          <a:p>
            <a:r>
              <a:rPr lang="de-DE" sz="1300" dirty="0"/>
              <a:t>Was hält Ihre Stakeholder nachts vom Schlaf ab? Was sind ihre Sorgen, Bedenken, </a:t>
            </a:r>
            <a:r>
              <a:rPr lang="de-DE" sz="1300" dirty="0" smtClean="0"/>
              <a:t>größeren </a:t>
            </a:r>
            <a:r>
              <a:rPr lang="de-DE" sz="1300" dirty="0"/>
              <a:t>Probleme?</a:t>
            </a:r>
          </a:p>
          <a:p>
            <a:r>
              <a:rPr lang="de-DE" sz="1300" dirty="0"/>
              <a:t>Was sind häufige Fehler, die Ihre Stakeholder machen, z.B. dadurch, dass sie eine Lösung falsch anwenden?</a:t>
            </a:r>
          </a:p>
          <a:p>
            <a:pPr>
              <a:spcAft>
                <a:spcPts val="300"/>
              </a:spcAft>
            </a:pPr>
            <a:r>
              <a:rPr lang="de-DE" sz="1300" dirty="0"/>
              <a:t>Welche Hindernisse halten Ihre Stakeholder davon ab, ein Nutzerversprechen zu nutzen? Durch im Voraus aufkommende Investitionskosten, eine steile Lernkurve oder andere Hindernisse, welche die Annahme verhindern.</a:t>
            </a:r>
          </a:p>
          <a:p>
            <a:pPr>
              <a:spcAft>
                <a:spcPts val="0"/>
              </a:spcAft>
            </a:pPr>
            <a:r>
              <a:rPr lang="de-DE" sz="1300" dirty="0" smtClean="0"/>
              <a:t>Inwieweit </a:t>
            </a:r>
            <a:r>
              <a:rPr lang="de-DE" sz="1300" dirty="0"/>
              <a:t>entstehen gerade durch ökologisch und sozial nachhaltige Themen </a:t>
            </a:r>
            <a:r>
              <a:rPr lang="de-DE" sz="1300" dirty="0" smtClean="0"/>
              <a:t>Stakeholder-Problempunkte </a:t>
            </a:r>
            <a:r>
              <a:rPr lang="de-DE" sz="1300" dirty="0"/>
              <a:t>und was schließen Sie daraus?</a:t>
            </a:r>
          </a:p>
          <a:p>
            <a:pPr>
              <a:spcAft>
                <a:spcPts val="300"/>
              </a:spcAft>
            </a:pPr>
            <a:r>
              <a:rPr lang="de-DE" sz="1300" dirty="0"/>
              <a:t>Welche Rolle spielt Nachhaltigkeit und welche </a:t>
            </a:r>
            <a:r>
              <a:rPr lang="de-DE" sz="1300" i="1" dirty="0"/>
              <a:t>zusätzlichen</a:t>
            </a:r>
            <a:r>
              <a:rPr lang="de-DE" sz="1300" dirty="0"/>
              <a:t> </a:t>
            </a:r>
            <a:r>
              <a:rPr lang="de-DE" sz="1300" dirty="0" smtClean="0"/>
              <a:t>Stakeholder-Problempunkte </a:t>
            </a:r>
            <a:r>
              <a:rPr lang="de-DE" sz="1300" dirty="0"/>
              <a:t>lassen sich durch die Berücksichtigung von Nachhaltigkeitsprinzipien lindern?</a:t>
            </a:r>
          </a:p>
          <a:p>
            <a:pPr marL="0" indent="0">
              <a:spcAft>
                <a:spcPts val="0"/>
              </a:spcAft>
              <a:buNone/>
            </a:pPr>
            <a:r>
              <a:rPr lang="de-DE" sz="1300" b="1" dirty="0" smtClean="0"/>
              <a:t>Aufgabe 2: </a:t>
            </a:r>
            <a:r>
              <a:rPr lang="de-DE" sz="1300" dirty="0" smtClean="0"/>
              <a:t>Priorisieren Sie alle Problempunkte nach der Bedeutung für Ihre jeweiligen Stakeholder. Sind sie extrem oder mäßig für die jeweiligen Stakeholder? Beschreiben Sie die Problempunkte dabei so präzise, z.B. quantifiziert, wie möglich. Also nicht nur „in der Warteschlange warten war eine Zeitverschwendung“, sondern „X Minuten in der Wartschlange warten war eine Zeitverschwendung“. Aus einem genauen Verständnis der Problempunkte können Sie gezieltere Problemlöser für Ihr Nutzenversprechen formulieren.</a:t>
            </a:r>
          </a:p>
          <a:p>
            <a:pPr marL="0" indent="0">
              <a:spcAft>
                <a:spcPts val="0"/>
              </a:spcAft>
              <a:buNone/>
            </a:pPr>
            <a:endParaRPr lang="de-DE" sz="1300" dirty="0"/>
          </a:p>
        </p:txBody>
      </p:sp>
      <p:pic>
        <p:nvPicPr>
          <p:cNvPr id="5" name="Grafik 4" descr="C:\Users\Zorn\AppData\Local\Microsoft\Windows\INetCache\Content.Word\sad(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33918"/>
            <a:ext cx="612000" cy="612000"/>
          </a:xfrm>
          <a:prstGeom prst="rect">
            <a:avLst/>
          </a:prstGeom>
          <a:noFill/>
          <a:ln>
            <a:noFill/>
          </a:ln>
        </p:spPr>
      </p:pic>
    </p:spTree>
    <p:extLst>
      <p:ext uri="{BB962C8B-B14F-4D97-AF65-F5344CB8AC3E}">
        <p14:creationId xmlns:p14="http://schemas.microsoft.com/office/powerpoint/2010/main" val="227688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Das </a:t>
            </a:r>
            <a:r>
              <a:rPr lang="de-DE" sz="2400" dirty="0" err="1" smtClean="0"/>
              <a:t>Workshopkonzept</a:t>
            </a:r>
            <a:r>
              <a:rPr lang="de-DE" sz="2400" dirty="0" smtClean="0"/>
              <a:t> als Agenda</a:t>
            </a:r>
            <a:endParaRPr lang="de-DE" sz="2400" dirty="0"/>
          </a:p>
        </p:txBody>
      </p:sp>
      <p:sp>
        <p:nvSpPr>
          <p:cNvPr id="8" name="Inhaltsplatzhalter 6"/>
          <p:cNvSpPr>
            <a:spLocks noGrp="1"/>
          </p:cNvSpPr>
          <p:nvPr>
            <p:ph sz="quarter" idx="4"/>
          </p:nvPr>
        </p:nvSpPr>
        <p:spPr>
          <a:xfrm>
            <a:off x="3401484" y="1432017"/>
            <a:ext cx="5389033" cy="3768634"/>
          </a:xfrm>
          <a:ln>
            <a:solidFill>
              <a:srgbClr val="9BBE3D"/>
            </a:solidFill>
          </a:ln>
        </p:spPr>
        <p:txBody>
          <a:bodyPr/>
          <a:lstStyle/>
          <a:p>
            <a:pPr>
              <a:spcBef>
                <a:spcPts val="0"/>
              </a:spcBef>
              <a:spcAft>
                <a:spcPts val="300"/>
              </a:spcAft>
              <a:buFont typeface="+mj-lt"/>
              <a:buAutoNum type="arabicPeriod"/>
            </a:pPr>
            <a:r>
              <a:rPr lang="de-DE" sz="1600" dirty="0" smtClean="0"/>
              <a:t>Sustainability Basics</a:t>
            </a:r>
          </a:p>
          <a:p>
            <a:pPr lvl="1">
              <a:spcBef>
                <a:spcPts val="0"/>
              </a:spcBef>
              <a:spcAft>
                <a:spcPts val="300"/>
              </a:spcAft>
              <a:buFont typeface="Courier New" panose="02070309020205020404" pitchFamily="49" charset="0"/>
              <a:buChar char="o"/>
            </a:pPr>
            <a:r>
              <a:rPr lang="de-DE" sz="1200" dirty="0" smtClean="0"/>
              <a:t>Kurzvorstellung der Grundlagen</a:t>
            </a:r>
          </a:p>
          <a:p>
            <a:pPr>
              <a:spcBef>
                <a:spcPts val="0"/>
              </a:spcBef>
              <a:spcAft>
                <a:spcPts val="300"/>
              </a:spcAft>
              <a:buFont typeface="+mj-lt"/>
              <a:buAutoNum type="arabicPeriod"/>
            </a:pPr>
            <a:r>
              <a:rPr lang="de-DE" sz="1600" dirty="0" smtClean="0"/>
              <a:t>Stakeholder </a:t>
            </a:r>
            <a:r>
              <a:rPr lang="de-DE" sz="1600" dirty="0"/>
              <a:t>Mapping </a:t>
            </a:r>
          </a:p>
          <a:p>
            <a:pPr lvl="1">
              <a:spcBef>
                <a:spcPts val="0"/>
              </a:spcBef>
              <a:spcAft>
                <a:spcPts val="300"/>
              </a:spcAft>
              <a:buFont typeface="Courier New" panose="02070309020205020404" pitchFamily="49" charset="0"/>
              <a:buChar char="o"/>
            </a:pPr>
            <a:r>
              <a:rPr lang="de-DE" sz="1200" dirty="0" smtClean="0"/>
              <a:t>Brainstorming der Stakeholder</a:t>
            </a:r>
            <a:endParaRPr lang="de-DE" sz="1200" dirty="0"/>
          </a:p>
          <a:p>
            <a:pPr lvl="1">
              <a:spcBef>
                <a:spcPts val="0"/>
              </a:spcBef>
              <a:spcAft>
                <a:spcPts val="300"/>
              </a:spcAft>
              <a:buFont typeface="Courier New" panose="02070309020205020404" pitchFamily="49" charset="0"/>
              <a:buChar char="o"/>
            </a:pPr>
            <a:r>
              <a:rPr lang="de-DE" sz="1200" dirty="0"/>
              <a:t>Priorisierung der Stakeholder und finale Auswahl </a:t>
            </a:r>
            <a:r>
              <a:rPr lang="de-DE" sz="1200" dirty="0" smtClean="0"/>
              <a:t/>
            </a:r>
            <a:br>
              <a:rPr lang="de-DE" sz="1200" dirty="0" smtClean="0"/>
            </a:br>
            <a:r>
              <a:rPr lang="de-DE" sz="1200" dirty="0" smtClean="0"/>
              <a:t>sowie dessen Beziehung zur Nachhaltigkeit</a:t>
            </a:r>
            <a:endParaRPr lang="de-DE" sz="1200" dirty="0"/>
          </a:p>
          <a:p>
            <a:pPr lvl="1">
              <a:spcBef>
                <a:spcPts val="0"/>
              </a:spcBef>
              <a:spcAft>
                <a:spcPts val="300"/>
              </a:spcAft>
              <a:buFont typeface="Courier New" panose="02070309020205020404" pitchFamily="49" charset="0"/>
              <a:buChar char="o"/>
            </a:pPr>
            <a:r>
              <a:rPr lang="de-DE" sz="1200" dirty="0" smtClean="0"/>
              <a:t>Desk </a:t>
            </a:r>
            <a:r>
              <a:rPr lang="de-DE" sz="1200" dirty="0"/>
              <a:t>Research für die Erstellung eines </a:t>
            </a:r>
            <a:r>
              <a:rPr lang="de-DE" sz="1200" dirty="0" smtClean="0"/>
              <a:t>Kunden- oder </a:t>
            </a:r>
            <a:r>
              <a:rPr lang="de-DE" sz="1200" dirty="0"/>
              <a:t>Stakeholder </a:t>
            </a:r>
            <a:r>
              <a:rPr lang="de-DE" sz="1200" dirty="0" smtClean="0"/>
              <a:t>Canvas</a:t>
            </a:r>
            <a:endParaRPr lang="de-DE" sz="1200" dirty="0"/>
          </a:p>
          <a:p>
            <a:pPr>
              <a:spcBef>
                <a:spcPts val="0"/>
              </a:spcBef>
              <a:spcAft>
                <a:spcPts val="300"/>
              </a:spcAft>
              <a:buFont typeface="+mj-lt"/>
              <a:buAutoNum type="arabicPeriod"/>
            </a:pPr>
            <a:r>
              <a:rPr lang="de-DE" sz="1600" dirty="0"/>
              <a:t>Value Mapping</a:t>
            </a:r>
          </a:p>
          <a:p>
            <a:pPr lvl="1">
              <a:spcBef>
                <a:spcPts val="0"/>
              </a:spcBef>
              <a:spcAft>
                <a:spcPts val="300"/>
              </a:spcAft>
              <a:buFont typeface="Courier New" panose="02070309020205020404" pitchFamily="49" charset="0"/>
              <a:buChar char="o"/>
            </a:pPr>
            <a:r>
              <a:rPr lang="de-DE" sz="1200" dirty="0" smtClean="0"/>
              <a:t>Erstellung einer </a:t>
            </a:r>
            <a:r>
              <a:rPr lang="de-DE" sz="1200" dirty="0"/>
              <a:t>Value </a:t>
            </a:r>
            <a:r>
              <a:rPr lang="de-DE" sz="1200" dirty="0" smtClean="0"/>
              <a:t>Map</a:t>
            </a:r>
            <a:endParaRPr lang="de-DE" sz="1200" dirty="0"/>
          </a:p>
          <a:p>
            <a:pPr lvl="1">
              <a:spcBef>
                <a:spcPts val="0"/>
              </a:spcBef>
              <a:spcAft>
                <a:spcPts val="300"/>
              </a:spcAft>
              <a:buFont typeface="Courier New" panose="02070309020205020404" pitchFamily="49" charset="0"/>
              <a:buChar char="o"/>
            </a:pPr>
            <a:r>
              <a:rPr lang="de-DE" sz="1200" dirty="0" err="1" smtClean="0"/>
              <a:t>Sustainable</a:t>
            </a:r>
            <a:r>
              <a:rPr lang="de-DE" sz="1200" dirty="0" smtClean="0"/>
              <a:t> Value </a:t>
            </a:r>
            <a:r>
              <a:rPr lang="de-DE" sz="1200" dirty="0"/>
              <a:t>Proposition </a:t>
            </a:r>
            <a:r>
              <a:rPr lang="de-DE" sz="1200" dirty="0" smtClean="0"/>
              <a:t>Statement</a:t>
            </a:r>
          </a:p>
          <a:p>
            <a:pPr>
              <a:spcBef>
                <a:spcPts val="0"/>
              </a:spcBef>
              <a:spcAft>
                <a:spcPts val="300"/>
              </a:spcAft>
              <a:buFont typeface="+mj-lt"/>
              <a:buAutoNum type="arabicPeriod"/>
            </a:pPr>
            <a:r>
              <a:rPr lang="de-DE" sz="1600" dirty="0" smtClean="0"/>
              <a:t>Finaler Kurz-Pitch</a:t>
            </a:r>
          </a:p>
          <a:p>
            <a:pPr lvl="1">
              <a:spcAft>
                <a:spcPts val="300"/>
              </a:spcAft>
              <a:buClr>
                <a:srgbClr val="000000"/>
              </a:buClr>
              <a:buFont typeface="Courier New" panose="02070309020205020404" pitchFamily="49" charset="0"/>
              <a:buChar char="o"/>
            </a:pPr>
            <a:r>
              <a:rPr lang="de-DE" sz="1200" dirty="0" smtClean="0">
                <a:solidFill>
                  <a:srgbClr val="000000"/>
                </a:solidFill>
              </a:rPr>
              <a:t>Kurze Vorstellung der Kernerkenntnisse</a:t>
            </a:r>
            <a:endParaRPr lang="de-DE" sz="1200" dirty="0">
              <a:solidFill>
                <a:srgbClr val="000000"/>
              </a:solidFill>
            </a:endParaRPr>
          </a:p>
          <a:p>
            <a:pPr>
              <a:spcBef>
                <a:spcPts val="300"/>
              </a:spcBef>
              <a:spcAft>
                <a:spcPts val="1200"/>
              </a:spcAft>
              <a:buFont typeface="+mj-lt"/>
              <a:buAutoNum type="arabicPeriod"/>
            </a:pPr>
            <a:r>
              <a:rPr lang="de-DE" sz="1600" dirty="0" smtClean="0"/>
              <a:t>Checkliste &amp; nächste Schritte</a:t>
            </a:r>
          </a:p>
          <a:p>
            <a:pPr>
              <a:spcBef>
                <a:spcPts val="0"/>
              </a:spcBef>
              <a:spcAft>
                <a:spcPts val="0"/>
              </a:spcAft>
              <a:buSzPct val="200000"/>
              <a:buFont typeface="Calibri" panose="020F0502020204030204" pitchFamily="34" charset="0"/>
              <a:buChar char="₌"/>
            </a:pPr>
            <a:r>
              <a:rPr lang="de-DE" sz="2000" b="1" u="sng" dirty="0" smtClean="0">
                <a:solidFill>
                  <a:srgbClr val="9BBE3D"/>
                </a:solidFill>
              </a:rPr>
              <a:t>Sustainable Value Proposition</a:t>
            </a:r>
            <a:endParaRPr lang="de-DE" sz="2000" b="1" u="sng" dirty="0">
              <a:solidFill>
                <a:srgbClr val="9BBE3D"/>
              </a:solidFill>
            </a:endParaRPr>
          </a:p>
        </p:txBody>
      </p:sp>
    </p:spTree>
    <p:extLst>
      <p:ext uri="{BB962C8B-B14F-4D97-AF65-F5344CB8AC3E}">
        <p14:creationId xmlns:p14="http://schemas.microsoft.com/office/powerpoint/2010/main" val="2216865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Stakeholder Mapping Pfad B: Der </a:t>
            </a:r>
            <a:r>
              <a:rPr lang="de-DE" sz="2400" dirty="0" smtClean="0"/>
              <a:t>Stakeholder</a:t>
            </a:r>
            <a:br>
              <a:rPr lang="de-DE" sz="2400" dirty="0" smtClean="0"/>
            </a:br>
            <a:r>
              <a:rPr lang="de-DE" sz="2400" dirty="0"/>
              <a:t>Vorlage </a:t>
            </a:r>
            <a:r>
              <a:rPr lang="de-DE" sz="2400" dirty="0" err="1" smtClean="0"/>
              <a:t>Canvas</a:t>
            </a:r>
            <a:endParaRPr lang="de-DE" sz="2400" dirty="0"/>
          </a:p>
        </p:txBody>
      </p:sp>
      <p:grpSp>
        <p:nvGrpSpPr>
          <p:cNvPr id="3" name="Gruppieren 2"/>
          <p:cNvGrpSpPr/>
          <p:nvPr/>
        </p:nvGrpSpPr>
        <p:grpSpPr>
          <a:xfrm>
            <a:off x="3564630" y="902209"/>
            <a:ext cx="5492284" cy="5469561"/>
            <a:chOff x="3564630" y="902209"/>
            <a:chExt cx="5492284" cy="5469561"/>
          </a:xfrm>
        </p:grpSpPr>
        <p:grpSp>
          <p:nvGrpSpPr>
            <p:cNvPr id="77" name="Gruppieren 76"/>
            <p:cNvGrpSpPr/>
            <p:nvPr/>
          </p:nvGrpSpPr>
          <p:grpSpPr>
            <a:xfrm>
              <a:off x="3564630" y="902209"/>
              <a:ext cx="5492284" cy="5469561"/>
              <a:chOff x="3564630" y="902210"/>
              <a:chExt cx="5062740" cy="5053580"/>
            </a:xfrm>
          </p:grpSpPr>
          <p:grpSp>
            <p:nvGrpSpPr>
              <p:cNvPr id="78" name="Gruppieren 77"/>
              <p:cNvGrpSpPr/>
              <p:nvPr/>
            </p:nvGrpSpPr>
            <p:grpSpPr>
              <a:xfrm>
                <a:off x="3564630" y="902210"/>
                <a:ext cx="5062740" cy="5053580"/>
                <a:chOff x="3543457" y="925902"/>
                <a:chExt cx="5062740" cy="5053580"/>
              </a:xfrm>
            </p:grpSpPr>
            <p:sp>
              <p:nvSpPr>
                <p:cNvPr id="83" name="Ellipse 82"/>
                <p:cNvSpPr/>
                <p:nvPr/>
              </p:nvSpPr>
              <p:spPr bwMode="auto">
                <a:xfrm>
                  <a:off x="3548477" y="939482"/>
                  <a:ext cx="5040000" cy="5040000"/>
                </a:xfrm>
                <a:prstGeom prst="ellipse">
                  <a:avLst/>
                </a:prstGeom>
                <a:solidFill>
                  <a:srgbClr val="9BBE3D"/>
                </a:solidFill>
                <a:ln w="28575"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4" name="Ellipse 83"/>
                <p:cNvSpPr/>
                <p:nvPr/>
              </p:nvSpPr>
              <p:spPr bwMode="auto">
                <a:xfrm>
                  <a:off x="3818477" y="1209482"/>
                  <a:ext cx="4500000" cy="45000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5" name="Textfeld 84"/>
                <p:cNvSpPr txBox="1"/>
                <p:nvPr/>
              </p:nvSpPr>
              <p:spPr>
                <a:xfrm>
                  <a:off x="5514191" y="925902"/>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sp>
              <p:nvSpPr>
                <p:cNvPr id="86" name="Textfeld 85"/>
                <p:cNvSpPr txBox="1"/>
                <p:nvPr/>
              </p:nvSpPr>
              <p:spPr>
                <a:xfrm rot="5400000">
                  <a:off x="7913411" y="3320983"/>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sp>
              <p:nvSpPr>
                <p:cNvPr id="87" name="Textfeld 86"/>
                <p:cNvSpPr txBox="1"/>
                <p:nvPr/>
              </p:nvSpPr>
              <p:spPr>
                <a:xfrm rot="16200000">
                  <a:off x="3127670" y="3320983"/>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sp>
              <p:nvSpPr>
                <p:cNvPr id="88" name="Textfeld 87"/>
                <p:cNvSpPr txBox="1"/>
                <p:nvPr/>
              </p:nvSpPr>
              <p:spPr>
                <a:xfrm rot="10800000">
                  <a:off x="5514191" y="5702482"/>
                  <a:ext cx="1108573" cy="276999"/>
                </a:xfrm>
                <a:prstGeom prst="rect">
                  <a:avLst/>
                </a:prstGeom>
                <a:noFill/>
              </p:spPr>
              <p:txBody>
                <a:bodyPr wrap="none" rtlCol="0">
                  <a:spAutoFit/>
                </a:bodyPr>
                <a:lstStyle/>
                <a:p>
                  <a:pPr algn="l"/>
                  <a:r>
                    <a:rPr lang="de-DE" sz="1200" dirty="0" smtClean="0">
                      <a:solidFill>
                        <a:schemeClr val="bg1"/>
                      </a:solidFill>
                      <a:latin typeface="Calibri" panose="020F0502020204030204" pitchFamily="34" charset="0"/>
                      <a:cs typeface="Calibri" panose="020F0502020204030204" pitchFamily="34" charset="0"/>
                    </a:rPr>
                    <a:t>Nachhaltigkeit</a:t>
                  </a:r>
                  <a:endParaRPr lang="de-DE" sz="1200" dirty="0">
                    <a:solidFill>
                      <a:schemeClr val="bg1"/>
                    </a:solidFill>
                    <a:latin typeface="Calibri" panose="020F0502020204030204" pitchFamily="34" charset="0"/>
                    <a:cs typeface="Calibri" panose="020F0502020204030204" pitchFamily="34" charset="0"/>
                  </a:endParaRPr>
                </a:p>
              </p:txBody>
            </p:sp>
            <p:pic>
              <p:nvPicPr>
                <p:cNvPr id="91" name="Grafik 90" descr="C:\Users\Zorn\AppData\Local\Microsoft\Windows\INetCache\Content.Word\check-lis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0693" y="5402652"/>
                  <a:ext cx="252000" cy="252000"/>
                </a:xfrm>
                <a:prstGeom prst="rect">
                  <a:avLst/>
                </a:prstGeom>
                <a:noFill/>
                <a:ln>
                  <a:noFill/>
                </a:ln>
              </p:spPr>
            </p:pic>
            <p:cxnSp>
              <p:nvCxnSpPr>
                <p:cNvPr id="92" name="Gerader Verbinder 91"/>
                <p:cNvCxnSpPr>
                  <a:stCxn id="84" idx="0"/>
                </p:cNvCxnSpPr>
                <p:nvPr/>
              </p:nvCxnSpPr>
              <p:spPr bwMode="auto">
                <a:xfrm>
                  <a:off x="6068477" y="1209482"/>
                  <a:ext cx="0" cy="2250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79" name="Gerader Verbinder 78"/>
              <p:cNvCxnSpPr>
                <a:endCxn id="84" idx="5"/>
              </p:cNvCxnSpPr>
              <p:nvPr/>
            </p:nvCxnSpPr>
            <p:spPr bwMode="auto">
              <a:xfrm>
                <a:off x="6089650" y="3435790"/>
                <a:ext cx="1590990" cy="159099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0" name="Gerader Verbinder 79"/>
              <p:cNvCxnSpPr>
                <a:endCxn id="84" idx="3"/>
              </p:cNvCxnSpPr>
              <p:nvPr/>
            </p:nvCxnSpPr>
            <p:spPr bwMode="auto">
              <a:xfrm flipH="1">
                <a:off x="4498660" y="3435790"/>
                <a:ext cx="1590990" cy="159099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81" name="Rechteck 80"/>
              <p:cNvSpPr/>
              <p:nvPr/>
            </p:nvSpPr>
            <p:spPr bwMode="auto">
              <a:xfrm>
                <a:off x="5933848" y="3279988"/>
                <a:ext cx="311604" cy="31160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82" name="Grafik 81"/>
              <p:cNvPicPr>
                <a:picLocks noChangeAspect="1"/>
              </p:cNvPicPr>
              <p:nvPr/>
            </p:nvPicPr>
            <p:blipFill rotWithShape="1">
              <a:blip r:embed="rId3"/>
              <a:srcRect r="16657"/>
              <a:stretch/>
            </p:blipFill>
            <p:spPr>
              <a:xfrm>
                <a:off x="5948262" y="3293451"/>
                <a:ext cx="282776" cy="284678"/>
              </a:xfrm>
              <a:prstGeom prst="rect">
                <a:avLst/>
              </a:prstGeom>
            </p:spPr>
          </p:pic>
        </p:grpSp>
        <p:pic>
          <p:nvPicPr>
            <p:cNvPr id="20" name="Grafik 19" descr="C:\Users\Zorn\AppData\Local\Microsoft\Windows\INetCache\Content.Word\smile.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16000" y="3507967"/>
              <a:ext cx="273600" cy="273600"/>
            </a:xfrm>
            <a:prstGeom prst="rect">
              <a:avLst/>
            </a:prstGeom>
            <a:noFill/>
            <a:ln>
              <a:noFill/>
            </a:ln>
          </p:spPr>
        </p:pic>
        <p:pic>
          <p:nvPicPr>
            <p:cNvPr id="22" name="Grafik 21" descr="C:\Users\Zorn\AppData\Local\Microsoft\Windows\INetCache\Content.Word\sad(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4108" y="3507538"/>
              <a:ext cx="273600" cy="273600"/>
            </a:xfrm>
            <a:prstGeom prst="rect">
              <a:avLst/>
            </a:prstGeom>
            <a:noFill/>
            <a:ln>
              <a:noFill/>
            </a:ln>
          </p:spPr>
        </p:pic>
      </p:grpSp>
    </p:spTree>
    <p:extLst>
      <p:ext uri="{BB962C8B-B14F-4D97-AF65-F5344CB8AC3E}">
        <p14:creationId xmlns:p14="http://schemas.microsoft.com/office/powerpoint/2010/main" val="2374063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Sustainable Value Proposition </a:t>
            </a:r>
            <a:r>
              <a:rPr lang="de-DE" dirty="0" smtClean="0"/>
              <a:t>Design: Pfad B anderer Stakeholder</a:t>
            </a:r>
            <a:endParaRPr lang="de-DE" dirty="0"/>
          </a:p>
        </p:txBody>
      </p:sp>
      <p:grpSp>
        <p:nvGrpSpPr>
          <p:cNvPr id="3" name="Gruppieren 2"/>
          <p:cNvGrpSpPr/>
          <p:nvPr/>
        </p:nvGrpSpPr>
        <p:grpSpPr>
          <a:xfrm>
            <a:off x="404950" y="1439315"/>
            <a:ext cx="11397269" cy="4368578"/>
            <a:chOff x="404950" y="1439315"/>
            <a:chExt cx="11397269" cy="4368578"/>
          </a:xfrm>
        </p:grpSpPr>
        <p:sp>
          <p:nvSpPr>
            <p:cNvPr id="59" name="Pfeil nach rechts 58"/>
            <p:cNvSpPr/>
            <p:nvPr/>
          </p:nvSpPr>
          <p:spPr bwMode="auto">
            <a:xfrm>
              <a:off x="4438766" y="3136660"/>
              <a:ext cx="894302" cy="659203"/>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0" name="Pfeil nach rechts 59"/>
            <p:cNvSpPr/>
            <p:nvPr/>
          </p:nvSpPr>
          <p:spPr bwMode="auto">
            <a:xfrm flipH="1">
              <a:off x="6858932" y="3135911"/>
              <a:ext cx="894302" cy="659203"/>
            </a:xfrm>
            <a:prstGeom prst="rightArrow">
              <a:avLst/>
            </a:prstGeom>
            <a:solidFill>
              <a:schemeClr val="bg2">
                <a:lumMod val="20000"/>
                <a:lumOff val="80000"/>
                <a:alpha val="66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1" name="Ellipse 60"/>
            <p:cNvSpPr/>
            <p:nvPr/>
          </p:nvSpPr>
          <p:spPr bwMode="auto">
            <a:xfrm>
              <a:off x="5458508" y="2826235"/>
              <a:ext cx="1274984" cy="1274984"/>
            </a:xfrm>
            <a:prstGeom prst="ellipse">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2" name="Textfeld 61"/>
            <p:cNvSpPr txBox="1"/>
            <p:nvPr/>
          </p:nvSpPr>
          <p:spPr>
            <a:xfrm>
              <a:off x="5854312" y="3219329"/>
              <a:ext cx="508473" cy="461665"/>
            </a:xfrm>
            <a:prstGeom prst="rect">
              <a:avLst/>
            </a:prstGeom>
            <a:noFill/>
          </p:spPr>
          <p:txBody>
            <a:bodyPr wrap="none" rtlCol="0">
              <a:spAutoFit/>
            </a:bodyPr>
            <a:lstStyle/>
            <a:p>
              <a:pPr algn="l"/>
              <a:r>
                <a:rPr lang="de-DE" sz="2400" dirty="0" smtClean="0">
                  <a:latin typeface="Calibri" panose="020F0502020204030204" pitchFamily="34" charset="0"/>
                  <a:cs typeface="Calibri" panose="020F0502020204030204" pitchFamily="34" charset="0"/>
                </a:rPr>
                <a:t>Fit</a:t>
              </a:r>
              <a:endParaRPr lang="de-DE" sz="2400" dirty="0">
                <a:latin typeface="Calibri" panose="020F0502020204030204" pitchFamily="34" charset="0"/>
                <a:cs typeface="Calibri" panose="020F0502020204030204" pitchFamily="34" charset="0"/>
              </a:endParaRPr>
            </a:p>
          </p:txBody>
        </p:sp>
        <p:sp>
          <p:nvSpPr>
            <p:cNvPr id="64" name="Textfeld 63"/>
            <p:cNvSpPr txBox="1"/>
            <p:nvPr/>
          </p:nvSpPr>
          <p:spPr>
            <a:xfrm>
              <a:off x="1514752" y="5469339"/>
              <a:ext cx="1846275" cy="338554"/>
            </a:xfrm>
            <a:prstGeom prst="rect">
              <a:avLst/>
            </a:prstGeom>
            <a:noFill/>
          </p:spPr>
          <p:txBody>
            <a:bodyPr wrap="none" rtlCol="0">
              <a:spAutoFit/>
            </a:bodyPr>
            <a:lstStyle/>
            <a:p>
              <a:pPr algn="ctr"/>
              <a:r>
                <a:rPr lang="de-DE" sz="1600" dirty="0" smtClean="0">
                  <a:latin typeface="Calibri" panose="020F0502020204030204" pitchFamily="34" charset="0"/>
                  <a:cs typeface="Calibri" panose="020F0502020204030204" pitchFamily="34" charset="0"/>
                </a:rPr>
                <a:t>Stakeholder </a:t>
              </a:r>
              <a:r>
                <a:rPr lang="de-DE" sz="1600" dirty="0" err="1" smtClean="0">
                  <a:latin typeface="Calibri" panose="020F0502020204030204" pitchFamily="34" charset="0"/>
                  <a:cs typeface="Calibri" panose="020F0502020204030204" pitchFamily="34" charset="0"/>
                </a:rPr>
                <a:t>Canvas</a:t>
              </a:r>
              <a:endParaRPr lang="de-DE" sz="1600" dirty="0">
                <a:latin typeface="Calibri" panose="020F0502020204030204" pitchFamily="34" charset="0"/>
                <a:cs typeface="Calibri" panose="020F0502020204030204" pitchFamily="34" charset="0"/>
              </a:endParaRPr>
            </a:p>
          </p:txBody>
        </p:sp>
        <p:grpSp>
          <p:nvGrpSpPr>
            <p:cNvPr id="127" name="Gruppieren 126"/>
            <p:cNvGrpSpPr/>
            <p:nvPr/>
          </p:nvGrpSpPr>
          <p:grpSpPr>
            <a:xfrm>
              <a:off x="404950" y="1439315"/>
              <a:ext cx="3960000" cy="3960000"/>
              <a:chOff x="5550815" y="1312863"/>
              <a:chExt cx="3965111" cy="3960000"/>
            </a:xfrm>
          </p:grpSpPr>
          <p:sp>
            <p:nvSpPr>
              <p:cNvPr id="128" name="Ellipse 127"/>
              <p:cNvSpPr/>
              <p:nvPr/>
            </p:nvSpPr>
            <p:spPr bwMode="auto">
              <a:xfrm>
                <a:off x="5550815" y="1312863"/>
                <a:ext cx="3965111" cy="3960000"/>
              </a:xfrm>
              <a:prstGeom prst="ellipse">
                <a:avLst/>
              </a:prstGeom>
              <a:solidFill>
                <a:srgbClr val="9BBE3D"/>
              </a:solidFill>
              <a:ln w="28575" cap="flat" cmpd="sng" algn="ctr">
                <a:solidFill>
                  <a:srgbClr val="92D05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9" name="Ellipse 128"/>
              <p:cNvSpPr/>
              <p:nvPr/>
            </p:nvSpPr>
            <p:spPr bwMode="auto">
              <a:xfrm>
                <a:off x="5820815" y="1582863"/>
                <a:ext cx="3424414" cy="3420000"/>
              </a:xfrm>
              <a:prstGeom prst="ellips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130" name="Gerader Verbinder 129"/>
              <p:cNvCxnSpPr>
                <a:stCxn id="129" idx="0"/>
              </p:cNvCxnSpPr>
              <p:nvPr/>
            </p:nvCxnSpPr>
            <p:spPr bwMode="auto">
              <a:xfrm flipH="1">
                <a:off x="7530815" y="1582863"/>
                <a:ext cx="2207" cy="170956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1" name="Gerader Verbinder 130"/>
              <p:cNvCxnSpPr>
                <a:endCxn id="129" idx="5"/>
              </p:cNvCxnSpPr>
              <p:nvPr/>
            </p:nvCxnSpPr>
            <p:spPr bwMode="auto">
              <a:xfrm>
                <a:off x="7530814" y="3292426"/>
                <a:ext cx="1212921" cy="120959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Gerader Verbinder 131"/>
              <p:cNvCxnSpPr>
                <a:endCxn id="129" idx="3"/>
              </p:cNvCxnSpPr>
              <p:nvPr/>
            </p:nvCxnSpPr>
            <p:spPr bwMode="auto">
              <a:xfrm flipH="1">
                <a:off x="6322308" y="3292864"/>
                <a:ext cx="1208506" cy="1209152"/>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33" name="Rechteck 132"/>
              <p:cNvSpPr/>
              <p:nvPr/>
            </p:nvSpPr>
            <p:spPr bwMode="auto">
              <a:xfrm>
                <a:off x="7202203" y="2964251"/>
                <a:ext cx="657225" cy="6572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34" name="Grafik 133"/>
              <p:cNvPicPr>
                <a:picLocks noChangeAspect="1"/>
              </p:cNvPicPr>
              <p:nvPr/>
            </p:nvPicPr>
            <p:blipFill rotWithShape="1">
              <a:blip r:embed="rId2"/>
              <a:srcRect r="16657"/>
              <a:stretch/>
            </p:blipFill>
            <p:spPr>
              <a:xfrm>
                <a:off x="7224420" y="2984600"/>
                <a:ext cx="612790" cy="616115"/>
              </a:xfrm>
              <a:prstGeom prst="rect">
                <a:avLst/>
              </a:prstGeom>
            </p:spPr>
          </p:pic>
          <p:sp>
            <p:nvSpPr>
              <p:cNvPr id="135" name="Textfeld 134"/>
              <p:cNvSpPr txBox="1"/>
              <p:nvPr/>
            </p:nvSpPr>
            <p:spPr>
              <a:xfrm>
                <a:off x="6412073" y="2731177"/>
                <a:ext cx="864339"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Stakeholder-</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Gewinne</a:t>
                </a:r>
                <a:endParaRPr lang="de-DE" sz="1000" dirty="0">
                  <a:latin typeface="Calibri" panose="020F0502020204030204" pitchFamily="34" charset="0"/>
                  <a:cs typeface="Calibri" panose="020F0502020204030204" pitchFamily="34" charset="0"/>
                </a:endParaRPr>
              </a:p>
            </p:txBody>
          </p:sp>
          <p:sp>
            <p:nvSpPr>
              <p:cNvPr id="137" name="Textfeld 136"/>
              <p:cNvSpPr txBox="1"/>
              <p:nvPr/>
            </p:nvSpPr>
            <p:spPr>
              <a:xfrm>
                <a:off x="7852302" y="2728229"/>
                <a:ext cx="1013419"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Stakeholder-</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Problempunkte</a:t>
                </a:r>
                <a:endParaRPr lang="de-DE" sz="1000" dirty="0">
                  <a:latin typeface="Calibri" panose="020F0502020204030204" pitchFamily="34" charset="0"/>
                  <a:cs typeface="Calibri" panose="020F0502020204030204" pitchFamily="34" charset="0"/>
                </a:endParaRPr>
              </a:p>
            </p:txBody>
          </p:sp>
          <p:sp>
            <p:nvSpPr>
              <p:cNvPr id="139" name="Textfeld 138"/>
              <p:cNvSpPr txBox="1"/>
              <p:nvPr/>
            </p:nvSpPr>
            <p:spPr>
              <a:xfrm>
                <a:off x="7164580" y="4463538"/>
                <a:ext cx="864339"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Stakeholder-</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Aufgaben</a:t>
                </a:r>
                <a:endParaRPr lang="de-DE" sz="1000" dirty="0">
                  <a:latin typeface="Calibri" panose="020F0502020204030204" pitchFamily="34" charset="0"/>
                  <a:cs typeface="Calibri" panose="020F0502020204030204" pitchFamily="34" charset="0"/>
                </a:endParaRPr>
              </a:p>
            </p:txBody>
          </p:sp>
          <p:pic>
            <p:nvPicPr>
              <p:cNvPr id="140" name="Grafik 139" descr="C:\Users\Zorn\AppData\Local\Microsoft\Windows\INetCache\Content.Word\check-lis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7647" y="3850580"/>
                <a:ext cx="612000" cy="612000"/>
              </a:xfrm>
              <a:prstGeom prst="rect">
                <a:avLst/>
              </a:prstGeom>
              <a:noFill/>
              <a:ln>
                <a:noFill/>
              </a:ln>
            </p:spPr>
          </p:pic>
          <p:sp>
            <p:nvSpPr>
              <p:cNvPr id="141" name="Textfeld 140"/>
              <p:cNvSpPr txBox="1"/>
              <p:nvPr/>
            </p:nvSpPr>
            <p:spPr>
              <a:xfrm>
                <a:off x="7038834" y="1317642"/>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142" name="Textfeld 141"/>
              <p:cNvSpPr txBox="1"/>
              <p:nvPr/>
            </p:nvSpPr>
            <p:spPr>
              <a:xfrm rot="5400000">
                <a:off x="8891876" y="3165906"/>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143" name="Textfeld 142"/>
              <p:cNvSpPr txBox="1"/>
              <p:nvPr/>
            </p:nvSpPr>
            <p:spPr>
              <a:xfrm rot="16200000">
                <a:off x="5185792" y="3165906"/>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sp>
            <p:nvSpPr>
              <p:cNvPr id="144" name="Textfeld 143"/>
              <p:cNvSpPr txBox="1"/>
              <p:nvPr/>
            </p:nvSpPr>
            <p:spPr>
              <a:xfrm rot="10800000">
                <a:off x="7038835" y="5018947"/>
                <a:ext cx="994183" cy="253916"/>
              </a:xfrm>
              <a:prstGeom prst="rect">
                <a:avLst/>
              </a:prstGeom>
              <a:noFill/>
            </p:spPr>
            <p:txBody>
              <a:bodyPr wrap="none" rtlCol="0">
                <a:spAutoFit/>
              </a:bodyPr>
              <a:lstStyle/>
              <a:p>
                <a:pPr algn="l"/>
                <a:r>
                  <a:rPr lang="de-DE" sz="1050" dirty="0" smtClean="0">
                    <a:solidFill>
                      <a:schemeClr val="bg1"/>
                    </a:solidFill>
                    <a:latin typeface="Calibri" panose="020F0502020204030204" pitchFamily="34" charset="0"/>
                    <a:cs typeface="Calibri" panose="020F0502020204030204" pitchFamily="34" charset="0"/>
                  </a:rPr>
                  <a:t>Nachhaltigkeit</a:t>
                </a:r>
                <a:endParaRPr lang="de-DE" sz="1050" dirty="0">
                  <a:solidFill>
                    <a:schemeClr val="bg1"/>
                  </a:solidFill>
                  <a:latin typeface="Calibri" panose="020F0502020204030204" pitchFamily="34" charset="0"/>
                  <a:cs typeface="Calibri" panose="020F0502020204030204" pitchFamily="34" charset="0"/>
                </a:endParaRPr>
              </a:p>
            </p:txBody>
          </p:sp>
        </p:grpSp>
        <p:sp>
          <p:nvSpPr>
            <p:cNvPr id="145" name="Textfeld 144"/>
            <p:cNvSpPr txBox="1"/>
            <p:nvPr/>
          </p:nvSpPr>
          <p:spPr>
            <a:xfrm>
              <a:off x="8093065" y="5469339"/>
              <a:ext cx="3458308" cy="338554"/>
            </a:xfrm>
            <a:prstGeom prst="rect">
              <a:avLst/>
            </a:prstGeom>
            <a:noFill/>
          </p:spPr>
          <p:txBody>
            <a:bodyPr wrap="square" rtlCol="0">
              <a:spAutoFit/>
            </a:bodyPr>
            <a:lstStyle/>
            <a:p>
              <a:pPr algn="ctr"/>
              <a:r>
                <a:rPr lang="de-DE" sz="1600" dirty="0" smtClean="0">
                  <a:latin typeface="Calibri" panose="020F0502020204030204" pitchFamily="34" charset="0"/>
                  <a:cs typeface="Calibri" panose="020F0502020204030204" pitchFamily="34" charset="0"/>
                </a:rPr>
                <a:t>Value </a:t>
              </a:r>
              <a:r>
                <a:rPr lang="de-DE" sz="1600" dirty="0" err="1" smtClean="0">
                  <a:latin typeface="Calibri" panose="020F0502020204030204" pitchFamily="34" charset="0"/>
                  <a:cs typeface="Calibri" panose="020F0502020204030204" pitchFamily="34" charset="0"/>
                </a:rPr>
                <a:t>Map</a:t>
              </a:r>
              <a:r>
                <a:rPr lang="de-DE" sz="1600" dirty="0" smtClean="0">
                  <a:latin typeface="Calibri" panose="020F0502020204030204" pitchFamily="34" charset="0"/>
                  <a:cs typeface="Calibri" panose="020F0502020204030204" pitchFamily="34" charset="0"/>
                </a:rPr>
                <a:t> Canvas</a:t>
              </a:r>
              <a:endParaRPr lang="de-DE" sz="1600" dirty="0">
                <a:latin typeface="Calibri" panose="020F0502020204030204" pitchFamily="34" charset="0"/>
                <a:cs typeface="Calibri" panose="020F0502020204030204" pitchFamily="34" charset="0"/>
              </a:endParaRPr>
            </a:p>
          </p:txBody>
        </p:sp>
        <p:grpSp>
          <p:nvGrpSpPr>
            <p:cNvPr id="146" name="Gruppieren 145"/>
            <p:cNvGrpSpPr/>
            <p:nvPr/>
          </p:nvGrpSpPr>
          <p:grpSpPr>
            <a:xfrm>
              <a:off x="7842219" y="1449000"/>
              <a:ext cx="3960000" cy="3960001"/>
              <a:chOff x="5419725" y="1510911"/>
              <a:chExt cx="3960000" cy="3960001"/>
            </a:xfrm>
          </p:grpSpPr>
          <p:cxnSp>
            <p:nvCxnSpPr>
              <p:cNvPr id="147" name="Gerader Verbinder 146"/>
              <p:cNvCxnSpPr/>
              <p:nvPr/>
            </p:nvCxnSpPr>
            <p:spPr bwMode="auto">
              <a:xfrm>
                <a:off x="5419725" y="1510911"/>
                <a:ext cx="1980000" cy="1980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8" name="Gerader Verbinder 147"/>
              <p:cNvCxnSpPr/>
              <p:nvPr/>
            </p:nvCxnSpPr>
            <p:spPr bwMode="auto">
              <a:xfrm flipV="1">
                <a:off x="5419725" y="3490911"/>
                <a:ext cx="1980000" cy="19800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9" name="Gerader Verbinder 148"/>
              <p:cNvCxnSpPr/>
              <p:nvPr/>
            </p:nvCxnSpPr>
            <p:spPr bwMode="auto">
              <a:xfrm>
                <a:off x="7399725" y="3490911"/>
                <a:ext cx="198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0" name="Rechteck 149"/>
              <p:cNvSpPr/>
              <p:nvPr/>
            </p:nvSpPr>
            <p:spPr bwMode="auto">
              <a:xfrm>
                <a:off x="5419725" y="1510911"/>
                <a:ext cx="3960000" cy="3960000"/>
              </a:xfrm>
              <a:prstGeom prst="rect">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eaLnBrk="1" hangingPunct="1">
                  <a:buFont typeface="Times" charset="0"/>
                  <a:buNone/>
                </a:pPr>
                <a:endParaRPr lang="de-DE" dirty="0">
                  <a:latin typeface="Calibri" panose="020F0502020204030204" pitchFamily="34" charset="0"/>
                  <a:cs typeface="Calibri" panose="020F0502020204030204" pitchFamily="34" charset="0"/>
                </a:endParaRPr>
              </a:p>
            </p:txBody>
          </p:sp>
          <p:sp>
            <p:nvSpPr>
              <p:cNvPr id="151" name="Rechteck 150"/>
              <p:cNvSpPr/>
              <p:nvPr/>
            </p:nvSpPr>
            <p:spPr bwMode="auto">
              <a:xfrm>
                <a:off x="7075012" y="3162299"/>
                <a:ext cx="657225" cy="6572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152" name="Grafik 151" descr="C:\Users\Zorn\AppData\Local\Microsoft\Windows\INetCache\Content.Word\gift-box.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7624" y="3184911"/>
                <a:ext cx="612000" cy="612000"/>
              </a:xfrm>
              <a:prstGeom prst="rect">
                <a:avLst/>
              </a:prstGeom>
              <a:noFill/>
              <a:ln>
                <a:noFill/>
              </a:ln>
            </p:spPr>
          </p:pic>
          <p:pic>
            <p:nvPicPr>
              <p:cNvPr id="153" name="Grafik 152" descr="C:\Users\Zorn\AppData\Local\Microsoft\Windows\INetCache\Content.Word\drug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624" y="4058282"/>
                <a:ext cx="612000" cy="612000"/>
              </a:xfrm>
              <a:prstGeom prst="rect">
                <a:avLst/>
              </a:prstGeom>
              <a:noFill/>
              <a:ln>
                <a:noFill/>
              </a:ln>
            </p:spPr>
          </p:pic>
          <p:pic>
            <p:nvPicPr>
              <p:cNvPr id="154" name="Picture 2" descr="diagr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01624" y="2081835"/>
                <a:ext cx="612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5" name="Gruppieren 154"/>
              <p:cNvGrpSpPr/>
              <p:nvPr/>
            </p:nvGrpSpPr>
            <p:grpSpPr>
              <a:xfrm>
                <a:off x="5731792" y="3136683"/>
                <a:ext cx="612000" cy="706689"/>
                <a:chOff x="5483680" y="3042878"/>
                <a:chExt cx="612000" cy="706689"/>
              </a:xfrm>
            </p:grpSpPr>
            <p:pic>
              <p:nvPicPr>
                <p:cNvPr id="159" name="Grafik 158" descr="C:\Users\Zorn\AppData\Local\Microsoft\Windows\INetCache\Content.Word\shopping-cart.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3680" y="3137567"/>
                  <a:ext cx="612000" cy="612000"/>
                </a:xfrm>
                <a:prstGeom prst="rect">
                  <a:avLst/>
                </a:prstGeom>
                <a:noFill/>
                <a:ln>
                  <a:noFill/>
                </a:ln>
              </p:spPr>
            </p:pic>
            <p:pic>
              <p:nvPicPr>
                <p:cNvPr id="160" name="Grafik 159" descr="C:\Users\Zorn\AppData\Local\Microsoft\Windows\INetCache\Content.Word\tools.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42939" y="3042878"/>
                  <a:ext cx="382942" cy="382942"/>
                </a:xfrm>
                <a:prstGeom prst="rect">
                  <a:avLst/>
                </a:prstGeom>
                <a:noFill/>
                <a:ln>
                  <a:noFill/>
                </a:ln>
              </p:spPr>
            </p:pic>
          </p:grpSp>
          <p:sp>
            <p:nvSpPr>
              <p:cNvPr id="156" name="Textfeld 155"/>
              <p:cNvSpPr txBox="1"/>
              <p:nvPr/>
            </p:nvSpPr>
            <p:spPr>
              <a:xfrm>
                <a:off x="7815294" y="2745919"/>
                <a:ext cx="1127813" cy="253916"/>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Gewinnerzeuger</a:t>
                </a:r>
                <a:endParaRPr lang="de-DE" sz="700" dirty="0">
                  <a:latin typeface="Calibri" panose="020F0502020204030204" pitchFamily="34" charset="0"/>
                  <a:cs typeface="Calibri" panose="020F0502020204030204" pitchFamily="34" charset="0"/>
                </a:endParaRPr>
              </a:p>
            </p:txBody>
          </p:sp>
          <p:sp>
            <p:nvSpPr>
              <p:cNvPr id="157" name="Textfeld 156"/>
              <p:cNvSpPr txBox="1"/>
              <p:nvPr/>
            </p:nvSpPr>
            <p:spPr>
              <a:xfrm>
                <a:off x="7930198" y="4728100"/>
                <a:ext cx="898003"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Problemlöser</a:t>
                </a:r>
                <a:endParaRPr lang="de-DE" sz="1000" dirty="0">
                  <a:latin typeface="Calibri" panose="020F0502020204030204" pitchFamily="34" charset="0"/>
                  <a:cs typeface="Calibri" panose="020F0502020204030204" pitchFamily="34" charset="0"/>
                </a:endParaRPr>
              </a:p>
            </p:txBody>
          </p:sp>
          <p:sp>
            <p:nvSpPr>
              <p:cNvPr id="158" name="Textfeld 157"/>
              <p:cNvSpPr txBox="1"/>
              <p:nvPr/>
            </p:nvSpPr>
            <p:spPr>
              <a:xfrm>
                <a:off x="5685618" y="3848846"/>
                <a:ext cx="793807"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Produkte &amp;</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Services</a:t>
                </a:r>
                <a:endParaRPr lang="de-DE" sz="1000" dirty="0">
                  <a:latin typeface="Calibri" panose="020F0502020204030204" pitchFamily="34" charset="0"/>
                  <a:cs typeface="Calibri" panose="020F0502020204030204" pitchFamily="34" charset="0"/>
                </a:endParaRPr>
              </a:p>
            </p:txBody>
          </p:sp>
        </p:grpSp>
        <p:pic>
          <p:nvPicPr>
            <p:cNvPr id="43" name="Grafik 42" descr="C:\Users\Zorn\AppData\Local\Microsoft\Windows\INetCache\Content.Word\smile.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84905" y="2256144"/>
              <a:ext cx="612000" cy="612000"/>
            </a:xfrm>
            <a:prstGeom prst="rect">
              <a:avLst/>
            </a:prstGeom>
            <a:noFill/>
            <a:ln>
              <a:noFill/>
            </a:ln>
          </p:spPr>
        </p:pic>
        <p:pic>
          <p:nvPicPr>
            <p:cNvPr id="47" name="Grafik 46" descr="C:\Users\Zorn\AppData\Local\Microsoft\Windows\INetCache\Content.Word\sad(2).pn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3525" y="2258096"/>
              <a:ext cx="612000" cy="612000"/>
            </a:xfrm>
            <a:prstGeom prst="rect">
              <a:avLst/>
            </a:prstGeom>
            <a:noFill/>
            <a:ln>
              <a:noFill/>
            </a:ln>
          </p:spPr>
        </p:pic>
      </p:grpSp>
    </p:spTree>
    <p:extLst>
      <p:ext uri="{BB962C8B-B14F-4D97-AF65-F5344CB8AC3E}">
        <p14:creationId xmlns:p14="http://schemas.microsoft.com/office/powerpoint/2010/main" val="451734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963084" y="4057453"/>
            <a:ext cx="10363200" cy="2240083"/>
          </a:xfrm>
        </p:spPr>
        <p:txBody>
          <a:bodyPr/>
          <a:lstStyle/>
          <a:p>
            <a:r>
              <a:rPr lang="de-DE" dirty="0" smtClean="0"/>
              <a:t>Value Mapping</a:t>
            </a:r>
            <a:br>
              <a:rPr lang="de-DE" dirty="0" smtClean="0"/>
            </a:br>
            <a:r>
              <a:rPr lang="de-DE" sz="2000" dirty="0" smtClean="0"/>
              <a:t>Value </a:t>
            </a:r>
            <a:r>
              <a:rPr lang="de-DE" sz="2000" dirty="0" err="1" smtClean="0"/>
              <a:t>Map</a:t>
            </a:r>
            <a:r>
              <a:rPr lang="de-DE" sz="2000" dirty="0" smtClean="0"/>
              <a:t> Canvas</a:t>
            </a:r>
            <a:br>
              <a:rPr lang="de-DE" sz="2000" dirty="0" smtClean="0"/>
            </a:br>
            <a:r>
              <a:rPr lang="de-DE" sz="2000" dirty="0" err="1" smtClean="0"/>
              <a:t>Sustainable</a:t>
            </a:r>
            <a:r>
              <a:rPr lang="de-DE" sz="2000" dirty="0" smtClean="0"/>
              <a:t> Value </a:t>
            </a:r>
            <a:r>
              <a:rPr lang="de-DE" sz="2000" dirty="0" err="1" smtClean="0"/>
              <a:t>proposition</a:t>
            </a:r>
            <a:r>
              <a:rPr lang="de-DE" sz="2000" dirty="0" smtClean="0"/>
              <a:t> </a:t>
            </a:r>
            <a:r>
              <a:rPr lang="de-DE" sz="2000" dirty="0" err="1" smtClean="0"/>
              <a:t>statement</a:t>
            </a:r>
            <a:r>
              <a:rPr lang="de-DE" dirty="0" smtClean="0"/>
              <a:t/>
            </a:r>
            <a:br>
              <a:rPr lang="de-DE" dirty="0" smtClean="0"/>
            </a:br>
            <a:r>
              <a:rPr lang="de-DE" dirty="0" smtClean="0"/>
              <a:t> </a:t>
            </a:r>
            <a:endParaRPr lang="de-DE" dirty="0"/>
          </a:p>
        </p:txBody>
      </p:sp>
    </p:spTree>
    <p:extLst>
      <p:ext uri="{BB962C8B-B14F-4D97-AF65-F5344CB8AC3E}">
        <p14:creationId xmlns:p14="http://schemas.microsoft.com/office/powerpoint/2010/main" val="2245045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Value Mapping </a:t>
            </a:r>
            <a:br>
              <a:rPr lang="de-DE" sz="2400" dirty="0"/>
            </a:br>
            <a:r>
              <a:rPr lang="de-DE" sz="2400" dirty="0"/>
              <a:t>Value </a:t>
            </a:r>
            <a:r>
              <a:rPr lang="de-DE" sz="2400" dirty="0" err="1"/>
              <a:t>Map</a:t>
            </a:r>
            <a:r>
              <a:rPr lang="de-DE" sz="2400" dirty="0"/>
              <a:t> </a:t>
            </a:r>
            <a:r>
              <a:rPr lang="de-DE" sz="2400" dirty="0" err="1"/>
              <a:t>Canvas</a:t>
            </a:r>
            <a:endParaRPr lang="de-DE" sz="2400" dirty="0"/>
          </a:p>
        </p:txBody>
      </p:sp>
      <p:sp>
        <p:nvSpPr>
          <p:cNvPr id="26" name="Textfeld 25"/>
          <p:cNvSpPr txBox="1"/>
          <p:nvPr/>
        </p:nvSpPr>
        <p:spPr>
          <a:xfrm>
            <a:off x="4382728" y="5645625"/>
            <a:ext cx="3426545" cy="338554"/>
          </a:xfrm>
          <a:prstGeom prst="rect">
            <a:avLst/>
          </a:prstGeom>
          <a:noFill/>
        </p:spPr>
        <p:txBody>
          <a:bodyPr wrap="square" rtlCol="0">
            <a:spAutoFit/>
          </a:bodyPr>
          <a:lstStyle/>
          <a:p>
            <a:pPr algn="ctr"/>
            <a:r>
              <a:rPr lang="de-DE" sz="1600" dirty="0" smtClean="0">
                <a:latin typeface="Calibri" panose="020F0502020204030204" pitchFamily="34" charset="0"/>
                <a:cs typeface="Calibri" panose="020F0502020204030204" pitchFamily="34" charset="0"/>
              </a:rPr>
              <a:t>Value </a:t>
            </a:r>
            <a:r>
              <a:rPr lang="de-DE" sz="1600" dirty="0" err="1" smtClean="0">
                <a:latin typeface="Calibri" panose="020F0502020204030204" pitchFamily="34" charset="0"/>
                <a:cs typeface="Calibri" panose="020F0502020204030204" pitchFamily="34" charset="0"/>
              </a:rPr>
              <a:t>Map</a:t>
            </a:r>
            <a:r>
              <a:rPr lang="de-DE" sz="1600" dirty="0" smtClean="0">
                <a:latin typeface="Calibri" panose="020F0502020204030204" pitchFamily="34" charset="0"/>
                <a:cs typeface="Calibri" panose="020F0502020204030204" pitchFamily="34" charset="0"/>
              </a:rPr>
              <a:t> Canvas</a:t>
            </a:r>
            <a:endParaRPr lang="de-DE" sz="1600" dirty="0">
              <a:latin typeface="Calibri" panose="020F0502020204030204" pitchFamily="34" charset="0"/>
              <a:cs typeface="Calibri" panose="020F0502020204030204" pitchFamily="34" charset="0"/>
            </a:endParaRPr>
          </a:p>
        </p:txBody>
      </p:sp>
      <p:grpSp>
        <p:nvGrpSpPr>
          <p:cNvPr id="29" name="Gruppieren 28"/>
          <p:cNvGrpSpPr/>
          <p:nvPr/>
        </p:nvGrpSpPr>
        <p:grpSpPr>
          <a:xfrm>
            <a:off x="4116000" y="1449000"/>
            <a:ext cx="3960000" cy="3960001"/>
            <a:chOff x="5419725" y="1510911"/>
            <a:chExt cx="3960000" cy="3960001"/>
          </a:xfrm>
        </p:grpSpPr>
        <p:cxnSp>
          <p:nvCxnSpPr>
            <p:cNvPr id="30" name="Gerader Verbinder 29"/>
            <p:cNvCxnSpPr/>
            <p:nvPr/>
          </p:nvCxnSpPr>
          <p:spPr bwMode="auto">
            <a:xfrm>
              <a:off x="5419725" y="1510911"/>
              <a:ext cx="1980000" cy="1980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2" name="Gerader Verbinder 31"/>
            <p:cNvCxnSpPr/>
            <p:nvPr/>
          </p:nvCxnSpPr>
          <p:spPr bwMode="auto">
            <a:xfrm flipV="1">
              <a:off x="5419725" y="3490911"/>
              <a:ext cx="1980000" cy="19800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3" name="Gerader Verbinder 32"/>
            <p:cNvCxnSpPr/>
            <p:nvPr/>
          </p:nvCxnSpPr>
          <p:spPr bwMode="auto">
            <a:xfrm>
              <a:off x="7399725" y="3490911"/>
              <a:ext cx="1980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34" name="Rechteck 33"/>
            <p:cNvSpPr/>
            <p:nvPr/>
          </p:nvSpPr>
          <p:spPr bwMode="auto">
            <a:xfrm>
              <a:off x="5419725" y="1510911"/>
              <a:ext cx="3960000" cy="3960000"/>
            </a:xfrm>
            <a:prstGeom prst="rect">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eaLnBrk="1" hangingPunct="1">
                <a:buFont typeface="Times" charset="0"/>
                <a:buNone/>
              </a:pPr>
              <a:endParaRPr lang="de-DE" dirty="0">
                <a:latin typeface="Calibri" panose="020F0502020204030204" pitchFamily="34" charset="0"/>
                <a:cs typeface="Calibri" panose="020F0502020204030204" pitchFamily="34" charset="0"/>
              </a:endParaRPr>
            </a:p>
          </p:txBody>
        </p:sp>
        <p:sp>
          <p:nvSpPr>
            <p:cNvPr id="35" name="Rechteck 34"/>
            <p:cNvSpPr/>
            <p:nvPr/>
          </p:nvSpPr>
          <p:spPr bwMode="auto">
            <a:xfrm>
              <a:off x="7075012" y="3162299"/>
              <a:ext cx="657225" cy="6572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36" name="Grafik 35" descr="C:\Users\Zorn\AppData\Local\Microsoft\Windows\INetCache\Content.Word\gift-box.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7624" y="3184911"/>
              <a:ext cx="612000" cy="612000"/>
            </a:xfrm>
            <a:prstGeom prst="rect">
              <a:avLst/>
            </a:prstGeom>
            <a:noFill/>
            <a:ln>
              <a:noFill/>
            </a:ln>
          </p:spPr>
        </p:pic>
        <p:pic>
          <p:nvPicPr>
            <p:cNvPr id="37" name="Grafik 36" descr="C:\Users\Zorn\AppData\Local\Microsoft\Windows\INetCache\Content.Word\drug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624" y="4058282"/>
              <a:ext cx="612000" cy="612000"/>
            </a:xfrm>
            <a:prstGeom prst="rect">
              <a:avLst/>
            </a:prstGeom>
            <a:noFill/>
            <a:ln>
              <a:noFill/>
            </a:ln>
          </p:spPr>
        </p:pic>
        <p:pic>
          <p:nvPicPr>
            <p:cNvPr id="38" name="Picture 2" descr="diagra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1624" y="2081835"/>
              <a:ext cx="612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Gruppieren 38"/>
            <p:cNvGrpSpPr/>
            <p:nvPr/>
          </p:nvGrpSpPr>
          <p:grpSpPr>
            <a:xfrm>
              <a:off x="5731792" y="3136683"/>
              <a:ext cx="612000" cy="706689"/>
              <a:chOff x="5483680" y="3042878"/>
              <a:chExt cx="612000" cy="706689"/>
            </a:xfrm>
          </p:grpSpPr>
          <p:pic>
            <p:nvPicPr>
              <p:cNvPr id="43" name="Grafik 42" descr="C:\Users\Zorn\AppData\Local\Microsoft\Windows\INetCache\Content.Word\shopping-cart.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3680" y="3137567"/>
                <a:ext cx="612000" cy="612000"/>
              </a:xfrm>
              <a:prstGeom prst="rect">
                <a:avLst/>
              </a:prstGeom>
              <a:noFill/>
              <a:ln>
                <a:noFill/>
              </a:ln>
            </p:spPr>
          </p:pic>
          <p:pic>
            <p:nvPicPr>
              <p:cNvPr id="44" name="Grafik 43" descr="C:\Users\Zorn\AppData\Local\Microsoft\Windows\INetCache\Content.Word\tools.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42939" y="3042878"/>
                <a:ext cx="382942" cy="382942"/>
              </a:xfrm>
              <a:prstGeom prst="rect">
                <a:avLst/>
              </a:prstGeom>
              <a:noFill/>
              <a:ln>
                <a:noFill/>
              </a:ln>
            </p:spPr>
          </p:pic>
        </p:grpSp>
        <p:sp>
          <p:nvSpPr>
            <p:cNvPr id="40" name="Textfeld 39"/>
            <p:cNvSpPr txBox="1"/>
            <p:nvPr/>
          </p:nvSpPr>
          <p:spPr>
            <a:xfrm>
              <a:off x="7815294" y="2745919"/>
              <a:ext cx="1127813" cy="253916"/>
            </a:xfrm>
            <a:prstGeom prst="rect">
              <a:avLst/>
            </a:prstGeom>
            <a:noFill/>
          </p:spPr>
          <p:txBody>
            <a:bodyPr wrap="square" rtlCol="0">
              <a:spAutoFit/>
            </a:bodyPr>
            <a:lstStyle/>
            <a:p>
              <a:r>
                <a:rPr lang="de-DE" sz="1000" dirty="0">
                  <a:latin typeface="Calibri" panose="020F0502020204030204" pitchFamily="34" charset="0"/>
                  <a:cs typeface="Calibri" panose="020F0502020204030204" pitchFamily="34" charset="0"/>
                </a:rPr>
                <a:t>Gewinnerzeuger</a:t>
              </a:r>
              <a:endParaRPr lang="de-DE" sz="700" dirty="0">
                <a:latin typeface="Calibri" panose="020F0502020204030204" pitchFamily="34" charset="0"/>
                <a:cs typeface="Calibri" panose="020F0502020204030204" pitchFamily="34" charset="0"/>
              </a:endParaRPr>
            </a:p>
          </p:txBody>
        </p:sp>
        <p:sp>
          <p:nvSpPr>
            <p:cNvPr id="41" name="Textfeld 40"/>
            <p:cNvSpPr txBox="1"/>
            <p:nvPr/>
          </p:nvSpPr>
          <p:spPr>
            <a:xfrm>
              <a:off x="7930198" y="4728100"/>
              <a:ext cx="898003" cy="246221"/>
            </a:xfrm>
            <a:prstGeom prst="rect">
              <a:avLst/>
            </a:prstGeom>
            <a:noFill/>
          </p:spPr>
          <p:txBody>
            <a:bodyPr wrap="none" rtlCol="0">
              <a:spAutoFit/>
            </a:bodyPr>
            <a:lstStyle/>
            <a:p>
              <a:pPr algn="l"/>
              <a:r>
                <a:rPr lang="de-DE" sz="1000" dirty="0" smtClean="0">
                  <a:latin typeface="Calibri" panose="020F0502020204030204" pitchFamily="34" charset="0"/>
                  <a:cs typeface="Calibri" panose="020F0502020204030204" pitchFamily="34" charset="0"/>
                </a:rPr>
                <a:t>Problemlöser</a:t>
              </a:r>
              <a:endParaRPr lang="de-DE" sz="1000" dirty="0">
                <a:latin typeface="Calibri" panose="020F0502020204030204" pitchFamily="34" charset="0"/>
                <a:cs typeface="Calibri" panose="020F0502020204030204" pitchFamily="34" charset="0"/>
              </a:endParaRPr>
            </a:p>
          </p:txBody>
        </p:sp>
        <p:sp>
          <p:nvSpPr>
            <p:cNvPr id="42" name="Textfeld 41"/>
            <p:cNvSpPr txBox="1"/>
            <p:nvPr/>
          </p:nvSpPr>
          <p:spPr>
            <a:xfrm>
              <a:off x="5685618" y="3848846"/>
              <a:ext cx="793807" cy="400110"/>
            </a:xfrm>
            <a:prstGeom prst="rect">
              <a:avLst/>
            </a:prstGeom>
            <a:noFill/>
          </p:spPr>
          <p:txBody>
            <a:bodyPr wrap="none" rtlCol="0">
              <a:spAutoFit/>
            </a:bodyPr>
            <a:lstStyle/>
            <a:p>
              <a:pPr algn="ctr"/>
              <a:r>
                <a:rPr lang="de-DE" sz="1000" dirty="0" smtClean="0">
                  <a:latin typeface="Calibri" panose="020F0502020204030204" pitchFamily="34" charset="0"/>
                  <a:cs typeface="Calibri" panose="020F0502020204030204" pitchFamily="34" charset="0"/>
                </a:rPr>
                <a:t>Produkte &amp;</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Services</a:t>
              </a:r>
              <a:endParaRPr lang="de-DE" sz="1000"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73839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20700" y="1312864"/>
            <a:ext cx="11350811" cy="5807878"/>
          </a:xfrm>
        </p:spPr>
        <p:txBody>
          <a:bodyPr/>
          <a:lstStyle/>
          <a:p>
            <a:pPr marL="0" indent="0" algn="just">
              <a:spcAft>
                <a:spcPts val="300"/>
              </a:spcAft>
              <a:buNone/>
            </a:pPr>
            <a:r>
              <a:rPr lang="de-DE" sz="1300" b="1" dirty="0" smtClean="0"/>
              <a:t>Aufgabe: </a:t>
            </a:r>
            <a:r>
              <a:rPr lang="de-DE" sz="1300" dirty="0" smtClean="0"/>
              <a:t>Führen Sie alle </a:t>
            </a:r>
            <a:r>
              <a:rPr lang="de-DE" sz="1300" b="1" dirty="0" smtClean="0"/>
              <a:t>Produkte und Services </a:t>
            </a:r>
            <a:r>
              <a:rPr lang="de-DE" sz="1300" dirty="0" smtClean="0"/>
              <a:t>(P&amp;S) auf, um die herum Ihre </a:t>
            </a:r>
            <a:r>
              <a:rPr lang="de-DE" sz="1300" b="1" dirty="0" smtClean="0"/>
              <a:t>Value Proposition </a:t>
            </a:r>
            <a:r>
              <a:rPr lang="de-DE" sz="1300" dirty="0" smtClean="0"/>
              <a:t>(Nutzenversprechen) aufgebaut ist. Welche Produkte oder Services bieten Sie an, die Ihren Kunden dabei helfen entweder einen funktionellen, sozialen oder emotionalen Job zu erfüllen, bzw. ein grundlegendes Bedürfnis zu stillen?</a:t>
            </a:r>
          </a:p>
          <a:p>
            <a:pPr marL="0" indent="0">
              <a:spcAft>
                <a:spcPts val="300"/>
              </a:spcAft>
              <a:buNone/>
            </a:pPr>
            <a:r>
              <a:rPr lang="de-DE" sz="1300" dirty="0" smtClean="0"/>
              <a:t>P&amp;S können </a:t>
            </a:r>
            <a:r>
              <a:rPr lang="de-DE" sz="1300" i="1" dirty="0" smtClean="0"/>
              <a:t>greifbar/fühlbar</a:t>
            </a:r>
            <a:r>
              <a:rPr lang="de-DE" sz="1300" dirty="0" smtClean="0"/>
              <a:t> sein (gefertigte Ware oder face-</a:t>
            </a:r>
            <a:r>
              <a:rPr lang="de-DE" sz="1300" dirty="0" err="1" smtClean="0"/>
              <a:t>to</a:t>
            </a:r>
            <a:r>
              <a:rPr lang="de-DE" sz="1300" dirty="0" smtClean="0"/>
              <a:t>-face Kundenservice), </a:t>
            </a:r>
            <a:r>
              <a:rPr lang="de-DE" sz="1300" i="1" dirty="0" smtClean="0"/>
              <a:t>digital/virtuell </a:t>
            </a:r>
            <a:r>
              <a:rPr lang="de-DE" sz="1300" dirty="0" smtClean="0"/>
              <a:t>sein (Downloads, Online-Empfehlungen), </a:t>
            </a:r>
            <a:r>
              <a:rPr lang="de-DE" sz="1300" i="1" dirty="0" smtClean="0"/>
              <a:t>immateriell</a:t>
            </a:r>
            <a:r>
              <a:rPr lang="de-DE" sz="1300" dirty="0" smtClean="0"/>
              <a:t> sein (Copyrights, Qualitätssicherungen) oder </a:t>
            </a:r>
            <a:r>
              <a:rPr lang="de-DE" sz="1300" i="1" dirty="0" smtClean="0"/>
              <a:t>finanziell</a:t>
            </a:r>
            <a:r>
              <a:rPr lang="de-DE" sz="1300" dirty="0" smtClean="0"/>
              <a:t> (Investmentfonds, Finanzierungsdienstleistungen</a:t>
            </a:r>
            <a:r>
              <a:rPr lang="de-DE" sz="1300" dirty="0"/>
              <a:t>) </a:t>
            </a:r>
            <a:r>
              <a:rPr lang="de-DE" sz="1300" dirty="0" smtClean="0"/>
              <a:t>sein.</a:t>
            </a:r>
          </a:p>
          <a:p>
            <a:pPr marL="0" indent="0">
              <a:spcAft>
                <a:spcPts val="300"/>
              </a:spcAft>
              <a:buNone/>
            </a:pPr>
            <a:r>
              <a:rPr lang="de-DE" sz="1300" b="1" dirty="0" smtClean="0"/>
              <a:t>Welche Ihrer P&amp;S sind eher Nebenprodukte bzw. -services (NPS), die insbesondere Ihren Kunden dabei helfen eine dieser drei Rollen wahrzunehmen:</a:t>
            </a:r>
          </a:p>
          <a:p>
            <a:r>
              <a:rPr lang="de-DE" sz="1300" i="1" dirty="0" err="1" smtClean="0"/>
              <a:t>Buyer</a:t>
            </a:r>
            <a:r>
              <a:rPr lang="de-DE" sz="1300" b="1" dirty="0" smtClean="0"/>
              <a:t>:</a:t>
            </a:r>
            <a:r>
              <a:rPr lang="de-DE" sz="1300" dirty="0" smtClean="0"/>
              <a:t> NPS, die Ihren Stakeholdern dabei helfen, Angebote zu </a:t>
            </a:r>
            <a:r>
              <a:rPr lang="de-DE" sz="1300" dirty="0"/>
              <a:t>vergleichen, eine </a:t>
            </a:r>
            <a:r>
              <a:rPr lang="de-DE" sz="1300" dirty="0" smtClean="0"/>
              <a:t>(nachhaltigere) Kauf- </a:t>
            </a:r>
            <a:r>
              <a:rPr lang="de-DE" sz="1300" dirty="0"/>
              <a:t>bzw. </a:t>
            </a:r>
            <a:r>
              <a:rPr lang="de-DE" sz="1300" dirty="0" smtClean="0"/>
              <a:t>Investitionsentscheidung zu </a:t>
            </a:r>
            <a:r>
              <a:rPr lang="de-DE" sz="1300" dirty="0"/>
              <a:t>treffen, einen Kauf bzw. Investition </a:t>
            </a:r>
            <a:r>
              <a:rPr lang="de-DE" sz="1300" dirty="0" smtClean="0"/>
              <a:t>zu tätigen</a:t>
            </a:r>
            <a:r>
              <a:rPr lang="de-DE" sz="1300" dirty="0"/>
              <a:t>, eine neue Lösung </a:t>
            </a:r>
            <a:r>
              <a:rPr lang="de-DE" sz="1300" dirty="0" smtClean="0"/>
              <a:t>zu implementieren </a:t>
            </a:r>
            <a:r>
              <a:rPr lang="de-DE" sz="1300" dirty="0"/>
              <a:t>oder eine gelieferte Ware </a:t>
            </a:r>
            <a:r>
              <a:rPr lang="de-DE" sz="1300" dirty="0" smtClean="0"/>
              <a:t>entgegenzunehmen, usw.</a:t>
            </a:r>
          </a:p>
          <a:p>
            <a:r>
              <a:rPr lang="de-DE" sz="1300" i="1" dirty="0" smtClean="0"/>
              <a:t>Co-</a:t>
            </a:r>
            <a:r>
              <a:rPr lang="de-DE" sz="1300" i="1" dirty="0" err="1" smtClean="0"/>
              <a:t>Creator</a:t>
            </a:r>
            <a:r>
              <a:rPr lang="de-DE" sz="1300" i="1" dirty="0" smtClean="0"/>
              <a:t>:</a:t>
            </a:r>
            <a:r>
              <a:rPr lang="de-DE" sz="1300" dirty="0" smtClean="0"/>
              <a:t> NPS</a:t>
            </a:r>
            <a:r>
              <a:rPr lang="de-DE" sz="1300" dirty="0"/>
              <a:t>, die Ihren Stakeholdern </a:t>
            </a:r>
            <a:r>
              <a:rPr lang="de-DE" sz="1300" dirty="0" smtClean="0"/>
              <a:t>ermöglichen, im Co-Design das Nutzenversprechen zu gestalten, bzw. anderweitig einen Wert beizutragen, usw.</a:t>
            </a:r>
          </a:p>
          <a:p>
            <a:pPr>
              <a:spcAft>
                <a:spcPts val="300"/>
              </a:spcAft>
            </a:pPr>
            <a:r>
              <a:rPr lang="de-DE" sz="1300" i="1" dirty="0" err="1" smtClean="0"/>
              <a:t>Transferrer</a:t>
            </a:r>
            <a:r>
              <a:rPr lang="de-DE" sz="1300" i="1" dirty="0"/>
              <a:t>:</a:t>
            </a:r>
            <a:r>
              <a:rPr lang="de-DE" sz="1300" i="1" dirty="0" smtClean="0"/>
              <a:t> </a:t>
            </a:r>
            <a:r>
              <a:rPr lang="de-DE" sz="1300" dirty="0" smtClean="0"/>
              <a:t>NPS</a:t>
            </a:r>
            <a:r>
              <a:rPr lang="de-DE" sz="1300" dirty="0"/>
              <a:t>, die Ihren Stakeholdern </a:t>
            </a:r>
            <a:r>
              <a:rPr lang="de-DE" sz="1300" dirty="0" smtClean="0"/>
              <a:t>dabei helfen, ein Produkt zu entsorgen, weiterzuverkaufen, am Ende des Lebenszyklus einen Wert zu schaffen, usw.</a:t>
            </a:r>
          </a:p>
          <a:p>
            <a:pPr marL="0" indent="0">
              <a:spcAft>
                <a:spcPts val="300"/>
              </a:spcAft>
              <a:buNone/>
            </a:pPr>
            <a:r>
              <a:rPr lang="de-DE" sz="1300" b="1" dirty="0" smtClean="0">
                <a:solidFill>
                  <a:srgbClr val="006600"/>
                </a:solidFill>
              </a:rPr>
              <a:t>Nachhaltigkeit:</a:t>
            </a:r>
            <a:endParaRPr lang="de-DE" sz="1300" dirty="0" smtClean="0">
              <a:solidFill>
                <a:srgbClr val="006600"/>
              </a:solidFill>
            </a:endParaRPr>
          </a:p>
          <a:p>
            <a:pPr>
              <a:spcAft>
                <a:spcPts val="0"/>
              </a:spcAft>
            </a:pPr>
            <a:r>
              <a:rPr lang="de-DE" sz="1300" dirty="0" smtClean="0">
                <a:solidFill>
                  <a:srgbClr val="006600"/>
                </a:solidFill>
              </a:rPr>
              <a:t>Was </a:t>
            </a:r>
            <a:r>
              <a:rPr lang="de-DE" sz="1300" dirty="0">
                <a:solidFill>
                  <a:srgbClr val="006600"/>
                </a:solidFill>
              </a:rPr>
              <a:t>ist an </a:t>
            </a:r>
            <a:r>
              <a:rPr lang="de-DE" sz="1300" dirty="0" smtClean="0">
                <a:solidFill>
                  <a:srgbClr val="006600"/>
                </a:solidFill>
              </a:rPr>
              <a:t>Ihren P&amp;S nachhaltig bzw. kann nachhaltig gestaltet werden und welche Konsequenzen hat das für Ihr Nutzenversprechen?</a:t>
            </a:r>
          </a:p>
          <a:p>
            <a:pPr>
              <a:spcAft>
                <a:spcPts val="0"/>
              </a:spcAft>
            </a:pPr>
            <a:r>
              <a:rPr lang="de-DE" sz="1300" dirty="0" smtClean="0">
                <a:solidFill>
                  <a:srgbClr val="006600"/>
                </a:solidFill>
              </a:rPr>
              <a:t>Was wären positive sowie negative Auswirkungen </a:t>
            </a:r>
            <a:r>
              <a:rPr lang="de-DE" sz="1300" dirty="0">
                <a:solidFill>
                  <a:srgbClr val="006600"/>
                </a:solidFill>
              </a:rPr>
              <a:t>ökonomischer, sozialer oder ökologischer </a:t>
            </a:r>
            <a:r>
              <a:rPr lang="de-DE" sz="1300" dirty="0" smtClean="0">
                <a:solidFill>
                  <a:srgbClr val="006600"/>
                </a:solidFill>
              </a:rPr>
              <a:t>Nachhaltigkeit, wenn Sie Aspekte der Nachhaltigkeit entlang Ihrer Wertschöpfung berücksichtigen</a:t>
            </a:r>
            <a:r>
              <a:rPr lang="de-DE" sz="1300" dirty="0">
                <a:solidFill>
                  <a:srgbClr val="006600"/>
                </a:solidFill>
              </a:rPr>
              <a:t>? </a:t>
            </a:r>
            <a:endParaRPr lang="de-DE" sz="1300" dirty="0" smtClean="0">
              <a:solidFill>
                <a:srgbClr val="006600"/>
              </a:solidFill>
            </a:endParaRPr>
          </a:p>
          <a:p>
            <a:pPr marL="0" indent="0">
              <a:buNone/>
            </a:pPr>
            <a:r>
              <a:rPr lang="de-DE" sz="1300" b="1" dirty="0" smtClean="0"/>
              <a:t>Aufgabe 2:</a:t>
            </a:r>
            <a:r>
              <a:rPr lang="de-DE" sz="1300" b="1" dirty="0" smtClean="0">
                <a:solidFill>
                  <a:srgbClr val="006600"/>
                </a:solidFill>
              </a:rPr>
              <a:t> </a:t>
            </a:r>
            <a:r>
              <a:rPr lang="de-DE" sz="1300" dirty="0" smtClean="0"/>
              <a:t>Priorisieren Sie alle Ihre P&amp;S nach der Bedeutung für die jeweiligen Kundenaufgaben bzw. -jobs. Sind sie entscheidend oder eher optional?</a:t>
            </a:r>
          </a:p>
        </p:txBody>
      </p:sp>
      <p:sp>
        <p:nvSpPr>
          <p:cNvPr id="2" name="Titel 1"/>
          <p:cNvSpPr>
            <a:spLocks noGrp="1"/>
          </p:cNvSpPr>
          <p:nvPr>
            <p:ph type="title"/>
          </p:nvPr>
        </p:nvSpPr>
        <p:spPr/>
        <p:txBody>
          <a:bodyPr/>
          <a:lstStyle/>
          <a:p>
            <a:r>
              <a:rPr lang="de-DE" sz="2400" dirty="0"/>
              <a:t>Value Mapping</a:t>
            </a:r>
            <a:r>
              <a:rPr lang="de-DE" sz="2400" dirty="0" smtClean="0"/>
              <a:t/>
            </a:r>
            <a:br>
              <a:rPr lang="de-DE" sz="2400" dirty="0" smtClean="0"/>
            </a:br>
            <a:r>
              <a:rPr lang="de-DE" sz="2400" dirty="0"/>
              <a:t>Ihre Produkte </a:t>
            </a:r>
            <a:r>
              <a:rPr lang="de-DE" sz="2400" dirty="0" smtClean="0">
                <a:solidFill>
                  <a:schemeClr val="tx1"/>
                </a:solidFill>
              </a:rPr>
              <a:t>und Services für Kunden</a:t>
            </a:r>
            <a:endParaRPr lang="de-DE" sz="2400" dirty="0">
              <a:solidFill>
                <a:schemeClr val="tx1"/>
              </a:solidFill>
            </a:endParaRPr>
          </a:p>
        </p:txBody>
      </p:sp>
      <p:grpSp>
        <p:nvGrpSpPr>
          <p:cNvPr id="7" name="Gruppieren 6"/>
          <p:cNvGrpSpPr/>
          <p:nvPr/>
        </p:nvGrpSpPr>
        <p:grpSpPr>
          <a:xfrm>
            <a:off x="11143050" y="288397"/>
            <a:ext cx="612000" cy="706689"/>
            <a:chOff x="10034734" y="319650"/>
            <a:chExt cx="612000" cy="706689"/>
          </a:xfrm>
        </p:grpSpPr>
        <p:pic>
          <p:nvPicPr>
            <p:cNvPr id="10" name="Grafik 9" descr="C:\Users\Zorn\AppData\Local\Microsoft\Windows\INetCache\Content.Word\shopping-car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4734" y="414339"/>
              <a:ext cx="612000" cy="612000"/>
            </a:xfrm>
            <a:prstGeom prst="rect">
              <a:avLst/>
            </a:prstGeom>
            <a:noFill/>
            <a:ln>
              <a:noFill/>
            </a:ln>
          </p:spPr>
        </p:pic>
        <p:pic>
          <p:nvPicPr>
            <p:cNvPr id="11" name="Grafik 10" descr="C:\Users\Zorn\AppData\Local\Microsoft\Windows\INetCache\Content.Word\tool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3993" y="319650"/>
              <a:ext cx="382942" cy="382942"/>
            </a:xfrm>
            <a:prstGeom prst="rect">
              <a:avLst/>
            </a:prstGeom>
            <a:noFill/>
            <a:ln>
              <a:noFill/>
            </a:ln>
          </p:spPr>
        </p:pic>
      </p:grpSp>
    </p:spTree>
    <p:extLst>
      <p:ext uri="{BB962C8B-B14F-4D97-AF65-F5344CB8AC3E}">
        <p14:creationId xmlns:p14="http://schemas.microsoft.com/office/powerpoint/2010/main" val="2375330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20700" y="1312864"/>
            <a:ext cx="11350811" cy="5807878"/>
          </a:xfrm>
        </p:spPr>
        <p:txBody>
          <a:bodyPr/>
          <a:lstStyle/>
          <a:p>
            <a:pPr marL="0" indent="0" algn="just">
              <a:spcAft>
                <a:spcPts val="300"/>
              </a:spcAft>
              <a:buNone/>
            </a:pPr>
            <a:r>
              <a:rPr lang="de-DE" sz="1300" b="1" dirty="0" smtClean="0"/>
              <a:t>Aufgabe: </a:t>
            </a:r>
            <a:r>
              <a:rPr lang="de-DE" sz="1300" dirty="0" smtClean="0"/>
              <a:t>Führen Sie alle </a:t>
            </a:r>
            <a:r>
              <a:rPr lang="de-DE" sz="1300" b="1" dirty="0" smtClean="0"/>
              <a:t>Produkte und Services (P&amp;S) </a:t>
            </a:r>
            <a:r>
              <a:rPr lang="de-DE" sz="1300" dirty="0" smtClean="0"/>
              <a:t>auf, um die herum Ihre </a:t>
            </a:r>
            <a:r>
              <a:rPr lang="de-DE" sz="1300" b="1" dirty="0" smtClean="0"/>
              <a:t>Value Proposition </a:t>
            </a:r>
            <a:r>
              <a:rPr lang="de-DE" sz="1300" dirty="0" smtClean="0"/>
              <a:t>(Nutzenversprechen) aufgebaut ist. Welche Produkte oder Services bieten Sie an, die Ihren zuvor gewählten Stakeholdern dabei helfen, entweder einen funktionellen, institutionellen, sozialen oder emotionalen Job zu erfüllen, bzw. ein grundlegendes Bedürfnis zu stillen?</a:t>
            </a:r>
          </a:p>
          <a:p>
            <a:pPr marL="0" indent="0">
              <a:spcAft>
                <a:spcPts val="300"/>
              </a:spcAft>
              <a:buNone/>
            </a:pPr>
            <a:r>
              <a:rPr lang="de-DE" sz="1300" dirty="0" smtClean="0"/>
              <a:t>P&amp;S können </a:t>
            </a:r>
            <a:r>
              <a:rPr lang="de-DE" sz="1300" i="1" dirty="0" smtClean="0"/>
              <a:t>greifbar/fühlbar</a:t>
            </a:r>
            <a:r>
              <a:rPr lang="de-DE" sz="1300" dirty="0" smtClean="0"/>
              <a:t> sein (gefertigte Ware oder face-</a:t>
            </a:r>
            <a:r>
              <a:rPr lang="de-DE" sz="1300" dirty="0" err="1" smtClean="0"/>
              <a:t>to</a:t>
            </a:r>
            <a:r>
              <a:rPr lang="de-DE" sz="1300" dirty="0" smtClean="0"/>
              <a:t>-face Kundenservice), </a:t>
            </a:r>
            <a:r>
              <a:rPr lang="de-DE" sz="1300" i="1" dirty="0" smtClean="0"/>
              <a:t>digital/virtuell </a:t>
            </a:r>
            <a:r>
              <a:rPr lang="de-DE" sz="1300" dirty="0" smtClean="0"/>
              <a:t>sein (Downloads, Online-Empfehlungen), </a:t>
            </a:r>
            <a:r>
              <a:rPr lang="de-DE" sz="1300" i="1" dirty="0" smtClean="0"/>
              <a:t>immateriell</a:t>
            </a:r>
            <a:r>
              <a:rPr lang="de-DE" sz="1300" dirty="0" smtClean="0"/>
              <a:t> sein (Copyrights, Qualitätssicherungen) oder </a:t>
            </a:r>
            <a:r>
              <a:rPr lang="de-DE" sz="1300" i="1" dirty="0" smtClean="0"/>
              <a:t>finanziell</a:t>
            </a:r>
            <a:r>
              <a:rPr lang="de-DE" sz="1300" dirty="0" smtClean="0"/>
              <a:t> (Investmentfonds, Finanzierungsdienstleistungen</a:t>
            </a:r>
            <a:r>
              <a:rPr lang="de-DE" sz="1300" dirty="0"/>
              <a:t>) </a:t>
            </a:r>
            <a:r>
              <a:rPr lang="de-DE" sz="1300" dirty="0" smtClean="0"/>
              <a:t>sein.</a:t>
            </a:r>
          </a:p>
          <a:p>
            <a:pPr marL="0" indent="0">
              <a:spcAft>
                <a:spcPts val="300"/>
              </a:spcAft>
              <a:buNone/>
            </a:pPr>
            <a:r>
              <a:rPr lang="de-DE" sz="1300" b="1" dirty="0" smtClean="0">
                <a:solidFill>
                  <a:srgbClr val="006600"/>
                </a:solidFill>
              </a:rPr>
              <a:t>Nachhaltigkeit:</a:t>
            </a:r>
            <a:endParaRPr lang="de-DE" sz="1300" dirty="0" smtClean="0">
              <a:solidFill>
                <a:srgbClr val="006600"/>
              </a:solidFill>
            </a:endParaRPr>
          </a:p>
          <a:p>
            <a:pPr>
              <a:spcAft>
                <a:spcPts val="0"/>
              </a:spcAft>
            </a:pPr>
            <a:r>
              <a:rPr lang="de-DE" sz="1300" dirty="0">
                <a:solidFill>
                  <a:srgbClr val="006600"/>
                </a:solidFill>
              </a:rPr>
              <a:t>Was ist an Ihren P&amp;S nachhaltig bzw. kann nachhaltig gestaltet werden und welche Konsequenzen hat das für Ihr Nutzenversprechen?</a:t>
            </a:r>
          </a:p>
          <a:p>
            <a:pPr>
              <a:spcAft>
                <a:spcPts val="0"/>
              </a:spcAft>
            </a:pPr>
            <a:r>
              <a:rPr lang="de-DE" sz="1300" dirty="0">
                <a:solidFill>
                  <a:srgbClr val="006600"/>
                </a:solidFill>
              </a:rPr>
              <a:t>Was wären positive sowie negative </a:t>
            </a:r>
            <a:r>
              <a:rPr lang="de-DE" sz="1300" dirty="0" smtClean="0">
                <a:solidFill>
                  <a:srgbClr val="006600"/>
                </a:solidFill>
              </a:rPr>
              <a:t>Auswirkungen von ökonomischer, sozialer oder ökologischer Nachhaltigkeit, </a:t>
            </a:r>
            <a:r>
              <a:rPr lang="de-DE" sz="1300" dirty="0">
                <a:solidFill>
                  <a:srgbClr val="006600"/>
                </a:solidFill>
              </a:rPr>
              <a:t>wenn Sie Aspekte der Nachhaltigkeit entlang Ihrer Wertschöpfung berücksichtigen? </a:t>
            </a:r>
            <a:endParaRPr lang="de-DE" sz="1300" dirty="0" smtClean="0">
              <a:solidFill>
                <a:srgbClr val="006600"/>
              </a:solidFill>
            </a:endParaRPr>
          </a:p>
          <a:p>
            <a:pPr marL="0" indent="0">
              <a:spcAft>
                <a:spcPts val="300"/>
              </a:spcAft>
              <a:buNone/>
            </a:pPr>
            <a:r>
              <a:rPr lang="de-DE" sz="1300" b="1" dirty="0" smtClean="0"/>
              <a:t>Aufgabe 2:</a:t>
            </a:r>
            <a:r>
              <a:rPr lang="de-DE" sz="1300" b="1" dirty="0" smtClean="0">
                <a:solidFill>
                  <a:srgbClr val="006600"/>
                </a:solidFill>
              </a:rPr>
              <a:t> </a:t>
            </a:r>
            <a:r>
              <a:rPr lang="de-DE" sz="1300" dirty="0" smtClean="0"/>
              <a:t>Priorisieren Sie alle Ihre P&amp;S nach der Bedeutung für die jeweiligen Stakeholder. Sind sie entscheidend oder eher optional für Ihre jeweiligen Stakeholder?</a:t>
            </a:r>
          </a:p>
        </p:txBody>
      </p:sp>
      <p:sp>
        <p:nvSpPr>
          <p:cNvPr id="2" name="Titel 1"/>
          <p:cNvSpPr>
            <a:spLocks noGrp="1"/>
          </p:cNvSpPr>
          <p:nvPr>
            <p:ph type="title"/>
          </p:nvPr>
        </p:nvSpPr>
        <p:spPr/>
        <p:txBody>
          <a:bodyPr/>
          <a:lstStyle/>
          <a:p>
            <a:r>
              <a:rPr lang="de-DE" sz="2400" dirty="0"/>
              <a:t>Value Mapping</a:t>
            </a:r>
            <a:r>
              <a:rPr lang="de-DE" sz="2400" dirty="0" smtClean="0"/>
              <a:t/>
            </a:r>
            <a:br>
              <a:rPr lang="de-DE" sz="2400" dirty="0" smtClean="0"/>
            </a:br>
            <a:r>
              <a:rPr lang="de-DE" sz="2400" dirty="0"/>
              <a:t>Ihre Produkte </a:t>
            </a:r>
            <a:r>
              <a:rPr lang="de-DE" sz="2400" dirty="0" smtClean="0">
                <a:solidFill>
                  <a:schemeClr val="tx1"/>
                </a:solidFill>
              </a:rPr>
              <a:t>und Services für andere Stakeholder</a:t>
            </a:r>
            <a:endParaRPr lang="de-DE" sz="2400" dirty="0">
              <a:solidFill>
                <a:schemeClr val="tx1"/>
              </a:solidFill>
            </a:endParaRPr>
          </a:p>
        </p:txBody>
      </p:sp>
      <p:grpSp>
        <p:nvGrpSpPr>
          <p:cNvPr id="7" name="Gruppieren 6"/>
          <p:cNvGrpSpPr/>
          <p:nvPr/>
        </p:nvGrpSpPr>
        <p:grpSpPr>
          <a:xfrm>
            <a:off x="11143050" y="288397"/>
            <a:ext cx="612000" cy="706689"/>
            <a:chOff x="10034734" y="319650"/>
            <a:chExt cx="612000" cy="706689"/>
          </a:xfrm>
        </p:grpSpPr>
        <p:pic>
          <p:nvPicPr>
            <p:cNvPr id="10" name="Grafik 9" descr="C:\Users\Zorn\AppData\Local\Microsoft\Windows\INetCache\Content.Word\shopping-cart.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4734" y="414339"/>
              <a:ext cx="612000" cy="612000"/>
            </a:xfrm>
            <a:prstGeom prst="rect">
              <a:avLst/>
            </a:prstGeom>
            <a:noFill/>
            <a:ln>
              <a:noFill/>
            </a:ln>
          </p:spPr>
        </p:pic>
        <p:pic>
          <p:nvPicPr>
            <p:cNvPr id="11" name="Grafik 10" descr="C:\Users\Zorn\AppData\Local\Microsoft\Windows\INetCache\Content.Word\tools.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93993" y="319650"/>
              <a:ext cx="382942" cy="382942"/>
            </a:xfrm>
            <a:prstGeom prst="rect">
              <a:avLst/>
            </a:prstGeom>
            <a:noFill/>
            <a:ln>
              <a:noFill/>
            </a:ln>
          </p:spPr>
        </p:pic>
      </p:grpSp>
    </p:spTree>
    <p:extLst>
      <p:ext uri="{BB962C8B-B14F-4D97-AF65-F5344CB8AC3E}">
        <p14:creationId xmlns:p14="http://schemas.microsoft.com/office/powerpoint/2010/main" val="41229304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Value Mapping</a:t>
            </a:r>
            <a:r>
              <a:rPr lang="de-DE" sz="2400" dirty="0" smtClean="0"/>
              <a:t/>
            </a:r>
            <a:br>
              <a:rPr lang="de-DE" sz="2400" dirty="0" smtClean="0"/>
            </a:br>
            <a:r>
              <a:rPr lang="de-DE" sz="2400" dirty="0"/>
              <a:t>Ihre Gewinnerzeuger</a:t>
            </a:r>
          </a:p>
        </p:txBody>
      </p:sp>
      <p:sp>
        <p:nvSpPr>
          <p:cNvPr id="3" name="Inhaltsplatzhalter 2"/>
          <p:cNvSpPr>
            <a:spLocks noGrp="1"/>
          </p:cNvSpPr>
          <p:nvPr>
            <p:ph idx="1"/>
          </p:nvPr>
        </p:nvSpPr>
        <p:spPr>
          <a:xfrm>
            <a:off x="520700" y="1312864"/>
            <a:ext cx="11034184" cy="4864099"/>
          </a:xfrm>
        </p:spPr>
        <p:txBody>
          <a:bodyPr/>
          <a:lstStyle/>
          <a:p>
            <a:pPr marL="0" indent="0" algn="just">
              <a:buNone/>
            </a:pPr>
            <a:r>
              <a:rPr lang="de-DE" sz="1300" b="1" dirty="0" smtClean="0"/>
              <a:t>Aufgabe: </a:t>
            </a:r>
            <a:r>
              <a:rPr lang="de-DE" sz="1300" dirty="0" smtClean="0"/>
              <a:t>Beschreiben Sie, wie Ihre </a:t>
            </a:r>
            <a:r>
              <a:rPr lang="de-DE" sz="1300" b="1" dirty="0" smtClean="0"/>
              <a:t>P&amp;S Stakeholder-Gewinne </a:t>
            </a:r>
            <a:r>
              <a:rPr lang="de-DE" sz="1300" dirty="0" smtClean="0"/>
              <a:t>erzeugen. Wie schaffen sie einen Mehrwert, den Ihre gewählten Stakeholder erwarten, sich wünschen, von überrascht wären, inklusive der Zweckmäßigkeit/des funktionellen Nutzens, soziale Gewinne, positive Emotionen und Kostenersparnisse. Konzentrieren Sie sich dabei auf jene Gewinne, die für Ihre Stakeholder relevant sind und worauf Ihre P&amp;S Einfluss nehmen können.</a:t>
            </a:r>
          </a:p>
          <a:p>
            <a:pPr marL="0" indent="0">
              <a:spcAft>
                <a:spcPts val="300"/>
              </a:spcAft>
              <a:buNone/>
            </a:pPr>
            <a:r>
              <a:rPr lang="de-DE" sz="1300" b="1" dirty="0" smtClean="0"/>
              <a:t>Können sie…</a:t>
            </a:r>
          </a:p>
          <a:p>
            <a:r>
              <a:rPr lang="de-DE" sz="1300" dirty="0" smtClean="0"/>
              <a:t>…Einsparungen </a:t>
            </a:r>
            <a:r>
              <a:rPr lang="de-DE" sz="1300" dirty="0"/>
              <a:t>(Zeit, Geld, Mühe) erzielen, die Ihren </a:t>
            </a:r>
            <a:r>
              <a:rPr lang="de-DE" sz="1300" dirty="0" smtClean="0"/>
              <a:t>Stakeholdern </a:t>
            </a:r>
            <a:r>
              <a:rPr lang="de-DE" sz="1300" dirty="0"/>
              <a:t>gefallen?</a:t>
            </a:r>
          </a:p>
          <a:p>
            <a:r>
              <a:rPr lang="de-DE" sz="1300" dirty="0" smtClean="0"/>
              <a:t>…im </a:t>
            </a:r>
            <a:r>
              <a:rPr lang="de-DE" sz="1300" dirty="0"/>
              <a:t>Hinblick auf Zeit, Geld oder Mühe Ergebnisse hervorrufen, die Ihre Stakeholder erwarten oder die ihre Erwartungen (z.B. Qualität) übersteigen?</a:t>
            </a:r>
          </a:p>
          <a:p>
            <a:r>
              <a:rPr lang="de-DE" sz="1300" dirty="0" smtClean="0"/>
              <a:t>…durch </a:t>
            </a:r>
            <a:r>
              <a:rPr lang="de-DE" sz="1300" dirty="0"/>
              <a:t>das Angebot von Qualitätsebenen, durch ein Mehr oder Weniger von etwas (Qualität, Leistung, </a:t>
            </a:r>
            <a:r>
              <a:rPr lang="de-DE" sz="1300" dirty="0" smtClean="0"/>
              <a:t>(spezielle-) </a:t>
            </a:r>
            <a:r>
              <a:rPr lang="de-DE" sz="1300" dirty="0"/>
              <a:t>Merkmale</a:t>
            </a:r>
            <a:r>
              <a:rPr lang="de-DE" sz="1300" dirty="0" smtClean="0"/>
              <a:t>)) </a:t>
            </a:r>
            <a:r>
              <a:rPr lang="de-DE" sz="1300" dirty="0"/>
              <a:t>aktuelle Nutzenversprechen übertreffen und Ihre Stakeholder erfreuen?</a:t>
            </a:r>
          </a:p>
          <a:p>
            <a:r>
              <a:rPr lang="de-DE" sz="1300" dirty="0" smtClean="0"/>
              <a:t>…im </a:t>
            </a:r>
            <a:r>
              <a:rPr lang="de-DE" sz="1300" dirty="0"/>
              <a:t>Hinblick auf spezielle Merkmale, Leistung oder Qualität die Arbeit oder den Alltag Ihrer Stakeholder erleichtern? (durch bessere Anwendbarkeit, Verfügbarkeit, mehr </a:t>
            </a:r>
            <a:r>
              <a:rPr lang="de-DE" sz="1300" dirty="0" smtClean="0"/>
              <a:t>Service, geringere Gesamtbetriebskosten, </a:t>
            </a:r>
            <a:r>
              <a:rPr lang="de-DE" sz="1300" dirty="0"/>
              <a:t>etc.)</a:t>
            </a:r>
          </a:p>
          <a:p>
            <a:r>
              <a:rPr lang="de-DE" sz="1300" dirty="0" smtClean="0"/>
              <a:t>…positive </a:t>
            </a:r>
            <a:r>
              <a:rPr lang="de-DE" sz="1300" dirty="0"/>
              <a:t>soziale Konsequenzen erzeugen, z.B. indem Sie Ihre Stakeholder gut dastehen lassen oder einen Zugewinn an Macht oder Status bieten?</a:t>
            </a:r>
          </a:p>
          <a:p>
            <a:r>
              <a:rPr lang="de-DE" sz="1300" dirty="0" smtClean="0"/>
              <a:t>…etwas </a:t>
            </a:r>
            <a:r>
              <a:rPr lang="de-DE" sz="1300" dirty="0"/>
              <a:t>Spezifisches leisten, wonach die Stakeholder suchen? (Gutes Design, Garantien, besondere oder mehr spezielle </a:t>
            </a:r>
            <a:r>
              <a:rPr lang="de-DE" sz="1300" dirty="0" smtClean="0"/>
              <a:t>Produkteigenschaften, </a:t>
            </a:r>
            <a:r>
              <a:rPr lang="de-DE" sz="1300" dirty="0"/>
              <a:t>etc.)</a:t>
            </a:r>
          </a:p>
          <a:p>
            <a:r>
              <a:rPr lang="de-DE" sz="1300" dirty="0" smtClean="0"/>
              <a:t>…einen </a:t>
            </a:r>
            <a:r>
              <a:rPr lang="de-DE" sz="1300" dirty="0"/>
              <a:t>Traum der Stakeholder erfüllen, indem Sie ihnen helfen, ihre Ziele zu erreichen, Erleichterung schaffen oder indem Sie eine Widrigkeit beseitigen?</a:t>
            </a:r>
          </a:p>
          <a:p>
            <a:r>
              <a:rPr lang="de-DE" sz="1300" dirty="0" smtClean="0"/>
              <a:t>…positive </a:t>
            </a:r>
            <a:r>
              <a:rPr lang="de-DE" sz="1300" dirty="0"/>
              <a:t>Ergebnisse erzielen, welche die Kriterien Ihrer Stakeholder für Erfolg und Scheitern erfüllen? (z. B. bessere Leistung oder geringere Kosten)</a:t>
            </a:r>
          </a:p>
          <a:p>
            <a:pPr>
              <a:spcAft>
                <a:spcPts val="300"/>
              </a:spcAft>
            </a:pPr>
            <a:r>
              <a:rPr lang="de-DE" sz="1300" dirty="0" smtClean="0"/>
              <a:t>…helfen</a:t>
            </a:r>
            <a:r>
              <a:rPr lang="de-DE" sz="1300" dirty="0"/>
              <a:t>, die Annahme/Übernahme leichter zu machen? (z. B. geringere Kosten, weniger Investitionen, niedrigere Risiken, bessere Qualität, Leistung oder Design)</a:t>
            </a:r>
          </a:p>
          <a:p>
            <a:pPr marL="0" indent="0">
              <a:spcAft>
                <a:spcPts val="300"/>
              </a:spcAft>
              <a:buNone/>
            </a:pPr>
            <a:r>
              <a:rPr lang="de-DE" sz="1300" b="1" dirty="0" smtClean="0">
                <a:solidFill>
                  <a:srgbClr val="006600"/>
                </a:solidFill>
              </a:rPr>
              <a:t>Nachhaltigkeit:</a:t>
            </a:r>
          </a:p>
          <a:p>
            <a:pPr>
              <a:spcAft>
                <a:spcPts val="0"/>
              </a:spcAft>
            </a:pPr>
            <a:r>
              <a:rPr lang="de-DE" sz="1300" dirty="0" smtClean="0">
                <a:solidFill>
                  <a:srgbClr val="006600"/>
                </a:solidFill>
              </a:rPr>
              <a:t>Wie sehr führt ein konventionell orientiertes Nutzenversprechen im Vergleich zu einem nachhaltig orientierten zu einem potentiellen Risiko hinsichtlich der Gewinnerzeuger Ihres Produkts und Services?</a:t>
            </a:r>
          </a:p>
          <a:p>
            <a:pPr>
              <a:spcAft>
                <a:spcPts val="300"/>
              </a:spcAft>
            </a:pPr>
            <a:r>
              <a:rPr lang="de-DE" sz="1300" dirty="0" smtClean="0">
                <a:solidFill>
                  <a:srgbClr val="006600"/>
                </a:solidFill>
              </a:rPr>
              <a:t>Welche </a:t>
            </a:r>
            <a:r>
              <a:rPr lang="de-DE" sz="1300" i="1" dirty="0" smtClean="0">
                <a:solidFill>
                  <a:srgbClr val="006600"/>
                </a:solidFill>
              </a:rPr>
              <a:t>zusätzlichen</a:t>
            </a:r>
            <a:r>
              <a:rPr lang="de-DE" sz="1300" dirty="0" smtClean="0">
                <a:solidFill>
                  <a:srgbClr val="006600"/>
                </a:solidFill>
              </a:rPr>
              <a:t> Nachhaltigkeitsaspekte steigern den Mehrwert Ihres Nutzenversprechens für Ihre identifizierten Stakeholder-Gewinne?</a:t>
            </a:r>
          </a:p>
          <a:p>
            <a:pPr marL="0" indent="0">
              <a:buNone/>
            </a:pPr>
            <a:r>
              <a:rPr lang="de-DE" sz="1300" b="1" dirty="0" smtClean="0"/>
              <a:t>Aufgabe 2: </a:t>
            </a:r>
            <a:r>
              <a:rPr lang="de-DE" sz="1300" dirty="0" smtClean="0"/>
              <a:t>Priorisieren </a:t>
            </a:r>
            <a:r>
              <a:rPr lang="de-DE" sz="1300" dirty="0"/>
              <a:t>Sie </a:t>
            </a:r>
            <a:r>
              <a:rPr lang="de-DE" sz="1300" dirty="0" smtClean="0"/>
              <a:t>jeden Gewinn Ihrer P&amp;S relativ zur Bedeutung für Ihre jeweiligen Stakeholder. Sind sie wesentlich oder optional? </a:t>
            </a:r>
            <a:endParaRPr lang="de-DE" sz="1300" dirty="0"/>
          </a:p>
        </p:txBody>
      </p:sp>
      <p:pic>
        <p:nvPicPr>
          <p:cNvPr id="5" name="Picture 2" descr="dia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16097"/>
            <a:ext cx="612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8215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Value Mapping</a:t>
            </a:r>
            <a:r>
              <a:rPr lang="de-DE" sz="2400" dirty="0" smtClean="0"/>
              <a:t/>
            </a:r>
            <a:br>
              <a:rPr lang="de-DE" sz="2400" dirty="0" smtClean="0"/>
            </a:br>
            <a:r>
              <a:rPr lang="de-DE" sz="2400" dirty="0" smtClean="0"/>
              <a:t>Ihre Problemlöser</a:t>
            </a:r>
            <a:endParaRPr lang="de-DE" sz="2400" dirty="0"/>
          </a:p>
        </p:txBody>
      </p:sp>
      <p:sp>
        <p:nvSpPr>
          <p:cNvPr id="3" name="Inhaltsplatzhalter 2"/>
          <p:cNvSpPr>
            <a:spLocks noGrp="1"/>
          </p:cNvSpPr>
          <p:nvPr>
            <p:ph idx="1"/>
          </p:nvPr>
        </p:nvSpPr>
        <p:spPr>
          <a:xfrm>
            <a:off x="520700" y="1312863"/>
            <a:ext cx="11340355" cy="4800599"/>
          </a:xfrm>
        </p:spPr>
        <p:txBody>
          <a:bodyPr/>
          <a:lstStyle/>
          <a:p>
            <a:pPr marL="0" indent="0">
              <a:buNone/>
            </a:pPr>
            <a:r>
              <a:rPr lang="de-DE" sz="1250" b="1" dirty="0" smtClean="0"/>
              <a:t>Aufgabe: </a:t>
            </a:r>
            <a:r>
              <a:rPr lang="de-DE" sz="1250" dirty="0" smtClean="0"/>
              <a:t>Beschreiben Sie, </a:t>
            </a:r>
            <a:r>
              <a:rPr lang="de-DE" sz="1250" dirty="0"/>
              <a:t>wie Ihre </a:t>
            </a:r>
            <a:r>
              <a:rPr lang="de-DE" sz="1250" b="1" dirty="0"/>
              <a:t>P&amp;S </a:t>
            </a:r>
            <a:r>
              <a:rPr lang="de-DE" sz="1250" b="1" dirty="0" smtClean="0"/>
              <a:t>die Stakeholder-Problempunkte </a:t>
            </a:r>
            <a:r>
              <a:rPr lang="de-DE" sz="1250" dirty="0" smtClean="0"/>
              <a:t>Ihrer gewählten </a:t>
            </a:r>
            <a:r>
              <a:rPr lang="de-DE" sz="1250" b="1" dirty="0" smtClean="0"/>
              <a:t>Stakeholder</a:t>
            </a:r>
            <a:r>
              <a:rPr lang="de-DE" sz="1250" dirty="0" smtClean="0"/>
              <a:t> lindern. Wie beseitigen oder reduzieren sie negative Emotionen, unerwünschte Kosten und Situationen sowie Risiken, die Ihre Stakeholder erfahren bzw. vor, während oder nach dem Erledigen einer ihrer Jobs erfahren haben oder gar davon von Beginn an abhalten? Konzentrieren </a:t>
            </a:r>
            <a:r>
              <a:rPr lang="de-DE" sz="1250" dirty="0"/>
              <a:t>Sie sich dabei auf jene </a:t>
            </a:r>
            <a:r>
              <a:rPr lang="de-DE" sz="1250" dirty="0" smtClean="0"/>
              <a:t>Probleme, </a:t>
            </a:r>
            <a:r>
              <a:rPr lang="de-DE" sz="1250" dirty="0"/>
              <a:t>die für Ihre </a:t>
            </a:r>
            <a:r>
              <a:rPr lang="de-DE" sz="1250" dirty="0" smtClean="0"/>
              <a:t>Stakeholder relevant </a:t>
            </a:r>
            <a:r>
              <a:rPr lang="de-DE" sz="1250" dirty="0"/>
              <a:t>sind und </a:t>
            </a:r>
            <a:r>
              <a:rPr lang="de-DE" sz="1250" dirty="0" smtClean="0"/>
              <a:t>worauf Ihre </a:t>
            </a:r>
            <a:r>
              <a:rPr lang="de-DE" sz="1250" dirty="0"/>
              <a:t>P&amp;S Einfluss nehmen können</a:t>
            </a:r>
            <a:r>
              <a:rPr lang="de-DE" sz="1250" dirty="0" smtClean="0"/>
              <a:t>.</a:t>
            </a:r>
          </a:p>
          <a:p>
            <a:pPr marL="0" indent="0">
              <a:buNone/>
            </a:pPr>
            <a:r>
              <a:rPr lang="de-DE" sz="1250" b="1" dirty="0" smtClean="0"/>
              <a:t>Können </a:t>
            </a:r>
            <a:r>
              <a:rPr lang="de-DE" sz="1250" b="1" dirty="0"/>
              <a:t>sie…</a:t>
            </a:r>
          </a:p>
          <a:p>
            <a:r>
              <a:rPr lang="de-DE" sz="1250" dirty="0" smtClean="0"/>
              <a:t>…Einsparungen </a:t>
            </a:r>
            <a:r>
              <a:rPr lang="de-DE" sz="1250" dirty="0"/>
              <a:t>erzielen? Das gilt für Zeit, Geld oder Mühe.</a:t>
            </a:r>
          </a:p>
          <a:p>
            <a:r>
              <a:rPr lang="de-DE" sz="1250" dirty="0" smtClean="0"/>
              <a:t>…Ihren Stakeholdern </a:t>
            </a:r>
            <a:r>
              <a:rPr lang="de-DE" sz="1250" dirty="0"/>
              <a:t>ein besseres Gefühl vermitteln? Durch die Eliminierung von Frustrationen, Ärgernissen, Dingen, die Ihren </a:t>
            </a:r>
            <a:r>
              <a:rPr lang="de-DE" sz="1250" dirty="0" smtClean="0"/>
              <a:t>Stakeholdern </a:t>
            </a:r>
            <a:r>
              <a:rPr lang="de-DE" sz="1250" dirty="0"/>
              <a:t>Kopfschmerzen bereiten.</a:t>
            </a:r>
          </a:p>
          <a:p>
            <a:r>
              <a:rPr lang="de-DE" sz="1250" dirty="0" smtClean="0"/>
              <a:t>…leistungsschwache </a:t>
            </a:r>
            <a:r>
              <a:rPr lang="de-DE" sz="1250" dirty="0"/>
              <a:t>Lösungen verbessern? Durch die Einführung neuer spezieller Merkmale, bessere Leistung oder gesteigerte Qualität.</a:t>
            </a:r>
          </a:p>
          <a:p>
            <a:r>
              <a:rPr lang="de-DE" sz="1250" dirty="0" smtClean="0"/>
              <a:t>…Schwierigkeiten </a:t>
            </a:r>
            <a:r>
              <a:rPr lang="de-DE" sz="1250" dirty="0"/>
              <a:t>und Herausforderungen beenden, denen Ihre Stakeholder gegenüberstehen? Durch Erleichterungen oder die Beseitigung von Hindernissen.</a:t>
            </a:r>
          </a:p>
          <a:p>
            <a:r>
              <a:rPr lang="de-DE" sz="1250" dirty="0" smtClean="0"/>
              <a:t>…negative </a:t>
            </a:r>
            <a:r>
              <a:rPr lang="de-DE" sz="1250" dirty="0"/>
              <a:t>soziale Folgen beseitigen, die Ihre Stakeholder erleben oder befürchten? In Bezug auf Gesichtsverlust, Verlust von Macht, Vertrauen oder Status.</a:t>
            </a:r>
          </a:p>
          <a:p>
            <a:r>
              <a:rPr lang="de-DE" sz="1250" dirty="0" smtClean="0"/>
              <a:t>…Risiken </a:t>
            </a:r>
            <a:r>
              <a:rPr lang="de-DE" sz="1250" i="1" dirty="0"/>
              <a:t>beseitigen</a:t>
            </a:r>
            <a:r>
              <a:rPr lang="de-DE" sz="1250" dirty="0"/>
              <a:t>, die Ihre Stakeholder befürchten? Finanzielle, soziale, technische Risiken oder Dinge, die potentiell </a:t>
            </a:r>
            <a:r>
              <a:rPr lang="de-DE" sz="1250" dirty="0" smtClean="0"/>
              <a:t>schiefgehen </a:t>
            </a:r>
            <a:r>
              <a:rPr lang="de-DE" sz="1250" dirty="0"/>
              <a:t>könnten.</a:t>
            </a:r>
          </a:p>
          <a:p>
            <a:r>
              <a:rPr lang="de-DE" sz="1250" dirty="0" smtClean="0"/>
              <a:t>…Ihren Stakeholdern </a:t>
            </a:r>
            <a:r>
              <a:rPr lang="de-DE" sz="1250" dirty="0"/>
              <a:t>dabei helfen, nachts besser zu schlafen? Durch die Klärung bedeutsamer Themen, die Verringerung von Sorgen oder die Beseitigung von Bedenken.</a:t>
            </a:r>
          </a:p>
          <a:p>
            <a:r>
              <a:rPr lang="de-DE" sz="1250" dirty="0" smtClean="0"/>
              <a:t>…häufig </a:t>
            </a:r>
            <a:r>
              <a:rPr lang="de-DE" sz="1250" dirty="0"/>
              <a:t>von </a:t>
            </a:r>
            <a:r>
              <a:rPr lang="de-DE" sz="1250" dirty="0" smtClean="0"/>
              <a:t>Stakeholdern </a:t>
            </a:r>
            <a:r>
              <a:rPr lang="de-DE" sz="1250" dirty="0"/>
              <a:t>gemachte Fehler begrenzen oder ausschließen? Indem Sie helfen, eine Lösung richtig anzuwenden.</a:t>
            </a:r>
          </a:p>
          <a:p>
            <a:pPr>
              <a:spcAft>
                <a:spcPts val="300"/>
              </a:spcAft>
            </a:pPr>
            <a:r>
              <a:rPr lang="de-DE" sz="1250" dirty="0" smtClean="0"/>
              <a:t>…Barrieren </a:t>
            </a:r>
            <a:r>
              <a:rPr lang="de-DE" sz="1250" dirty="0"/>
              <a:t>beseitigen, die Ihre Stakeholder davon abhalten, das </a:t>
            </a:r>
            <a:r>
              <a:rPr lang="de-DE" sz="1250" dirty="0" smtClean="0"/>
              <a:t>Nutzenversprechen </a:t>
            </a:r>
            <a:r>
              <a:rPr lang="de-DE" sz="1250" dirty="0"/>
              <a:t>anzunehmen? Durch geringere oder keine im Voraus aufkommenden Investitionskosten, eine flachere Lernkurve oder die Beseitigung anderer Hindernisse, welche die Annahme verhindern </a:t>
            </a:r>
            <a:endParaRPr lang="de-DE" sz="1250" dirty="0" smtClean="0"/>
          </a:p>
          <a:p>
            <a:pPr marL="0" indent="0">
              <a:spcAft>
                <a:spcPts val="300"/>
              </a:spcAft>
              <a:buNone/>
            </a:pPr>
            <a:r>
              <a:rPr lang="de-DE" sz="1250" b="1" dirty="0" smtClean="0">
                <a:solidFill>
                  <a:srgbClr val="006600"/>
                </a:solidFill>
              </a:rPr>
              <a:t>Nachhaltigkeit:</a:t>
            </a:r>
          </a:p>
          <a:p>
            <a:pPr>
              <a:spcAft>
                <a:spcPts val="0"/>
              </a:spcAft>
            </a:pPr>
            <a:r>
              <a:rPr lang="de-DE" sz="1250" dirty="0">
                <a:solidFill>
                  <a:srgbClr val="006600"/>
                </a:solidFill>
              </a:rPr>
              <a:t>Wie sehr führt ein konventionell orientiertes Nutzenversprechen im Vergleich zu einem nachhaltig orientierten zu einem potentiellen Risiko hinsichtlich der </a:t>
            </a:r>
            <a:r>
              <a:rPr lang="de-DE" sz="1250" dirty="0" smtClean="0">
                <a:solidFill>
                  <a:srgbClr val="006600"/>
                </a:solidFill>
              </a:rPr>
              <a:t>Problemlöser Ihres P&amp;S?</a:t>
            </a:r>
            <a:endParaRPr lang="de-DE" sz="1250" dirty="0">
              <a:solidFill>
                <a:srgbClr val="006600"/>
              </a:solidFill>
            </a:endParaRPr>
          </a:p>
          <a:p>
            <a:pPr>
              <a:spcAft>
                <a:spcPts val="300"/>
              </a:spcAft>
            </a:pPr>
            <a:r>
              <a:rPr lang="de-DE" sz="1250" dirty="0">
                <a:solidFill>
                  <a:srgbClr val="006600"/>
                </a:solidFill>
              </a:rPr>
              <a:t>Welche </a:t>
            </a:r>
            <a:r>
              <a:rPr lang="de-DE" sz="1250" i="1" dirty="0">
                <a:solidFill>
                  <a:srgbClr val="006600"/>
                </a:solidFill>
              </a:rPr>
              <a:t>zusätzlichen</a:t>
            </a:r>
            <a:r>
              <a:rPr lang="de-DE" sz="1250" dirty="0">
                <a:solidFill>
                  <a:srgbClr val="006600"/>
                </a:solidFill>
              </a:rPr>
              <a:t> Nachhaltigkeitsaspekte steigern den Mehrwert Ihres Nutzenversprechens </a:t>
            </a:r>
            <a:r>
              <a:rPr lang="de-DE" sz="1250" dirty="0" smtClean="0">
                <a:solidFill>
                  <a:srgbClr val="006600"/>
                </a:solidFill>
              </a:rPr>
              <a:t>zur Linderung Ihrer identifizierten Stakeholder-Problempunkte?</a:t>
            </a:r>
            <a:endParaRPr lang="de-DE" sz="1250" dirty="0">
              <a:solidFill>
                <a:srgbClr val="006600"/>
              </a:solidFill>
            </a:endParaRPr>
          </a:p>
          <a:p>
            <a:pPr marL="0" indent="0">
              <a:buNone/>
            </a:pPr>
            <a:r>
              <a:rPr lang="de-DE" sz="1250" b="1" dirty="0" smtClean="0"/>
              <a:t>Aufgabe 2: </a:t>
            </a:r>
            <a:r>
              <a:rPr lang="de-DE" sz="1250" dirty="0" smtClean="0"/>
              <a:t>Priorisieren </a:t>
            </a:r>
            <a:r>
              <a:rPr lang="de-DE" sz="1250" dirty="0"/>
              <a:t>Sie jeden </a:t>
            </a:r>
            <a:r>
              <a:rPr lang="de-DE" sz="1250" dirty="0" smtClean="0"/>
              <a:t>beseitigten bzw. gelinderten Schmerz durch Ihre </a:t>
            </a:r>
            <a:r>
              <a:rPr lang="de-DE" sz="1250" dirty="0"/>
              <a:t>P&amp;S relativ zur Bedeutung für die jeweiligen Stakeholder</a:t>
            </a:r>
            <a:r>
              <a:rPr lang="de-DE" sz="1250" dirty="0" smtClean="0"/>
              <a:t>.</a:t>
            </a:r>
            <a:r>
              <a:rPr lang="de-DE" sz="1250" dirty="0"/>
              <a:t> </a:t>
            </a:r>
            <a:r>
              <a:rPr lang="de-DE" sz="1250" dirty="0" smtClean="0"/>
              <a:t>Sind </a:t>
            </a:r>
            <a:r>
              <a:rPr lang="de-DE" sz="1250" dirty="0"/>
              <a:t>sie wesentlich oder optional? </a:t>
            </a:r>
          </a:p>
        </p:txBody>
      </p:sp>
      <p:pic>
        <p:nvPicPr>
          <p:cNvPr id="5" name="Grafik 4" descr="C:\Users\Zorn\AppData\Local\Microsoft\Windows\INetCache\Content.Word\drug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43050" y="380952"/>
            <a:ext cx="612000" cy="612000"/>
          </a:xfrm>
          <a:prstGeom prst="rect">
            <a:avLst/>
          </a:prstGeom>
          <a:noFill/>
          <a:ln>
            <a:noFill/>
          </a:ln>
        </p:spPr>
      </p:pic>
    </p:spTree>
    <p:extLst>
      <p:ext uri="{BB962C8B-B14F-4D97-AF65-F5344CB8AC3E}">
        <p14:creationId xmlns:p14="http://schemas.microsoft.com/office/powerpoint/2010/main" val="41149547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Value Mapping </a:t>
            </a:r>
            <a:br>
              <a:rPr lang="de-DE" sz="2400" dirty="0" smtClean="0"/>
            </a:br>
            <a:r>
              <a:rPr lang="de-DE" sz="2400" dirty="0" smtClean="0"/>
              <a:t>Vorlage </a:t>
            </a:r>
            <a:r>
              <a:rPr lang="de-DE" sz="2400" dirty="0" err="1" smtClean="0"/>
              <a:t>Canvas</a:t>
            </a:r>
            <a:endParaRPr lang="de-DE" sz="2400" dirty="0"/>
          </a:p>
        </p:txBody>
      </p:sp>
      <p:grpSp>
        <p:nvGrpSpPr>
          <p:cNvPr id="25" name="Gruppieren 24"/>
          <p:cNvGrpSpPr/>
          <p:nvPr/>
        </p:nvGrpSpPr>
        <p:grpSpPr>
          <a:xfrm>
            <a:off x="3396000" y="729000"/>
            <a:ext cx="5400000" cy="5400000"/>
            <a:chOff x="3396000" y="729000"/>
            <a:chExt cx="5400000" cy="5400000"/>
          </a:xfrm>
        </p:grpSpPr>
        <p:pic>
          <p:nvPicPr>
            <p:cNvPr id="26" name="Grafik 25" descr="C:\Users\Zorn\AppData\Local\Microsoft\Windows\INetCache\Content.Word\drug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57782" y="5791866"/>
              <a:ext cx="252000" cy="252000"/>
            </a:xfrm>
            <a:prstGeom prst="rect">
              <a:avLst/>
            </a:prstGeom>
            <a:noFill/>
            <a:ln>
              <a:noFill/>
            </a:ln>
          </p:spPr>
        </p:pic>
        <p:pic>
          <p:nvPicPr>
            <p:cNvPr id="27" name="Picture 2" descr="dia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7782" y="801183"/>
              <a:ext cx="252000"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uppieren 27"/>
            <p:cNvGrpSpPr/>
            <p:nvPr/>
          </p:nvGrpSpPr>
          <p:grpSpPr>
            <a:xfrm>
              <a:off x="3481725" y="3276000"/>
              <a:ext cx="306000" cy="306000"/>
              <a:chOff x="5483680" y="3042878"/>
              <a:chExt cx="612000" cy="706689"/>
            </a:xfrm>
          </p:grpSpPr>
          <p:pic>
            <p:nvPicPr>
              <p:cNvPr id="43" name="Grafik 42" descr="C:\Users\Zorn\AppData\Local\Microsoft\Windows\INetCache\Content.Word\shopping-cart.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3680" y="3137567"/>
                <a:ext cx="612000" cy="612000"/>
              </a:xfrm>
              <a:prstGeom prst="rect">
                <a:avLst/>
              </a:prstGeom>
              <a:noFill/>
              <a:ln>
                <a:noFill/>
              </a:ln>
            </p:spPr>
          </p:pic>
          <p:pic>
            <p:nvPicPr>
              <p:cNvPr id="44" name="Grafik 43" descr="C:\Users\Zorn\AppData\Local\Microsoft\Windows\INetCache\Content.Word\tools.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2939" y="3042878"/>
                <a:ext cx="382942" cy="382942"/>
              </a:xfrm>
              <a:prstGeom prst="rect">
                <a:avLst/>
              </a:prstGeom>
              <a:noFill/>
              <a:ln>
                <a:noFill/>
              </a:ln>
            </p:spPr>
          </p:pic>
        </p:grpSp>
        <p:cxnSp>
          <p:nvCxnSpPr>
            <p:cNvPr id="37" name="Gerader Verbinder 36"/>
            <p:cNvCxnSpPr/>
            <p:nvPr/>
          </p:nvCxnSpPr>
          <p:spPr bwMode="auto">
            <a:xfrm>
              <a:off x="3396000" y="729000"/>
              <a:ext cx="2706618" cy="2707687"/>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8" name="Gerader Verbinder 37"/>
            <p:cNvCxnSpPr/>
            <p:nvPr/>
          </p:nvCxnSpPr>
          <p:spPr bwMode="auto">
            <a:xfrm flipH="1">
              <a:off x="3396000" y="3436687"/>
              <a:ext cx="2706618" cy="2692313"/>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9" name="Gerader Verbinder 38"/>
            <p:cNvCxnSpPr>
              <a:endCxn id="40" idx="3"/>
            </p:cNvCxnSpPr>
            <p:nvPr/>
          </p:nvCxnSpPr>
          <p:spPr bwMode="auto">
            <a:xfrm flipV="1">
              <a:off x="6102618" y="3429000"/>
              <a:ext cx="2693382" cy="7688"/>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40" name="Rechteck 39"/>
            <p:cNvSpPr/>
            <p:nvPr/>
          </p:nvSpPr>
          <p:spPr bwMode="auto">
            <a:xfrm>
              <a:off x="3396000" y="729000"/>
              <a:ext cx="5400000" cy="5400000"/>
            </a:xfrm>
            <a:prstGeom prst="rect">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indent="-342900" algn="ctr" eaLnBrk="1" hangingPunct="1">
                <a:buFont typeface="Times" charset="0"/>
                <a:buNone/>
              </a:pPr>
              <a:endParaRPr lang="de-DE" dirty="0">
                <a:latin typeface="Calibri" panose="020F0502020204030204" pitchFamily="34" charset="0"/>
                <a:cs typeface="Calibri" panose="020F0502020204030204" pitchFamily="34" charset="0"/>
              </a:endParaRPr>
            </a:p>
          </p:txBody>
        </p:sp>
        <p:sp>
          <p:nvSpPr>
            <p:cNvPr id="41" name="Rechteck 40"/>
            <p:cNvSpPr/>
            <p:nvPr/>
          </p:nvSpPr>
          <p:spPr bwMode="auto">
            <a:xfrm>
              <a:off x="5943000" y="3276000"/>
              <a:ext cx="306000" cy="306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pic>
          <p:nvPicPr>
            <p:cNvPr id="42" name="Grafik 41" descr="C:\Users\Zorn\AppData\Local\Microsoft\Windows\INetCache\Content.Word\gift-box.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2000" y="3285000"/>
              <a:ext cx="288000" cy="288000"/>
            </a:xfrm>
            <a:prstGeom prst="rect">
              <a:avLst/>
            </a:prstGeom>
            <a:noFill/>
            <a:ln>
              <a:noFill/>
            </a:ln>
          </p:spPr>
        </p:pic>
      </p:grpSp>
    </p:spTree>
    <p:extLst>
      <p:ext uri="{BB962C8B-B14F-4D97-AF65-F5344CB8AC3E}">
        <p14:creationId xmlns:p14="http://schemas.microsoft.com/office/powerpoint/2010/main" val="8041512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Finales </a:t>
            </a:r>
            <a:r>
              <a:rPr lang="de-DE" sz="2400" dirty="0" err="1"/>
              <a:t>Sustainable</a:t>
            </a:r>
            <a:r>
              <a:rPr lang="de-DE" sz="2400" dirty="0"/>
              <a:t> Value Proposition Statement</a:t>
            </a:r>
          </a:p>
        </p:txBody>
      </p:sp>
      <p:sp>
        <p:nvSpPr>
          <p:cNvPr id="23" name="Rechteck 22"/>
          <p:cNvSpPr/>
          <p:nvPr/>
        </p:nvSpPr>
        <p:spPr>
          <a:xfrm>
            <a:off x="529038" y="2217926"/>
            <a:ext cx="828561" cy="307777"/>
          </a:xfrm>
          <a:prstGeom prst="rect">
            <a:avLst/>
          </a:prstGeom>
        </p:spPr>
        <p:txBody>
          <a:bodyPr wrap="none">
            <a:spAutoFit/>
          </a:bodyPr>
          <a:lstStyle/>
          <a:p>
            <a:r>
              <a:rPr lang="de-DE" dirty="0" smtClean="0"/>
              <a:t>Vorlage</a:t>
            </a:r>
            <a:endParaRPr lang="de-DE" dirty="0"/>
          </a:p>
        </p:txBody>
      </p:sp>
      <p:sp>
        <p:nvSpPr>
          <p:cNvPr id="24" name="Rechteck 23"/>
          <p:cNvSpPr/>
          <p:nvPr/>
        </p:nvSpPr>
        <p:spPr>
          <a:xfrm>
            <a:off x="506922" y="4603012"/>
            <a:ext cx="870752" cy="307777"/>
          </a:xfrm>
          <a:prstGeom prst="rect">
            <a:avLst/>
          </a:prstGeom>
        </p:spPr>
        <p:txBody>
          <a:bodyPr wrap="none">
            <a:spAutoFit/>
          </a:bodyPr>
          <a:lstStyle/>
          <a:p>
            <a:r>
              <a:rPr lang="de-DE" dirty="0" smtClean="0"/>
              <a:t>Beispiel</a:t>
            </a:r>
            <a:endParaRPr lang="de-DE" dirty="0"/>
          </a:p>
        </p:txBody>
      </p:sp>
      <p:grpSp>
        <p:nvGrpSpPr>
          <p:cNvPr id="62" name="Gruppieren 61"/>
          <p:cNvGrpSpPr/>
          <p:nvPr/>
        </p:nvGrpSpPr>
        <p:grpSpPr>
          <a:xfrm>
            <a:off x="1558721" y="1451052"/>
            <a:ext cx="9899650" cy="2151099"/>
            <a:chOff x="482600" y="1331823"/>
            <a:chExt cx="9899650" cy="2151099"/>
          </a:xfrm>
        </p:grpSpPr>
        <p:sp>
          <p:nvSpPr>
            <p:cNvPr id="63" name="Rechteck 62"/>
            <p:cNvSpPr/>
            <p:nvPr/>
          </p:nvSpPr>
          <p:spPr bwMode="auto">
            <a:xfrm>
              <a:off x="482600" y="1331823"/>
              <a:ext cx="9623386" cy="2151099"/>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4" name="Textfeld 63"/>
            <p:cNvSpPr txBox="1"/>
            <p:nvPr/>
          </p:nvSpPr>
          <p:spPr>
            <a:xfrm>
              <a:off x="813453" y="1374702"/>
              <a:ext cx="9568797" cy="1892826"/>
            </a:xfrm>
            <a:prstGeom prst="rect">
              <a:avLst/>
            </a:prstGeom>
            <a:noFill/>
          </p:spPr>
          <p:txBody>
            <a:bodyPr wrap="square" rtlCol="0">
              <a:spAutoFit/>
            </a:bodyPr>
            <a:lstStyle/>
            <a:p>
              <a:pPr algn="l">
                <a:spcAft>
                  <a:spcPts val="600"/>
                </a:spcAft>
              </a:pPr>
              <a:r>
                <a:rPr lang="de-DE" sz="1600" dirty="0" smtClean="0">
                  <a:latin typeface="Calibri" panose="020F0502020204030204" pitchFamily="34" charset="0"/>
                  <a:cs typeface="Calibri" panose="020F0502020204030204" pitchFamily="34" charset="0"/>
                </a:rPr>
                <a:t>Unser ________________ </a:t>
              </a:r>
              <a:r>
                <a:rPr lang="de-DE" sz="1600" dirty="0" err="1" smtClean="0">
                  <a:latin typeface="Calibri" panose="020F0502020204030204" pitchFamily="34" charset="0"/>
                  <a:cs typeface="Calibri" panose="020F0502020204030204" pitchFamily="34" charset="0"/>
                </a:rPr>
                <a:t>hilft____________________,die</a:t>
              </a:r>
              <a:r>
                <a:rPr lang="de-DE" sz="1600" dirty="0" smtClean="0">
                  <a:latin typeface="Calibri" panose="020F0502020204030204" pitchFamily="34" charset="0"/>
                  <a:cs typeface="Calibri" panose="020F0502020204030204" pitchFamily="34" charset="0"/>
                </a:rPr>
                <a:t> ______________________________möchten,</a:t>
              </a:r>
              <a:r>
                <a:rPr lang="de-DE" sz="1600" dirty="0">
                  <a:latin typeface="Calibri" panose="020F0502020204030204" pitchFamily="34" charset="0"/>
                  <a:cs typeface="Calibri" panose="020F0502020204030204" pitchFamily="34" charset="0"/>
                </a:rPr>
                <a:t/>
              </a:r>
              <a:br>
                <a:rPr lang="de-DE" sz="1600" dirty="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indem es/er______________________,________________und_________________________.  </a:t>
              </a:r>
            </a:p>
            <a:p>
              <a:pPr algn="l"/>
              <a:endParaRPr lang="de-DE" sz="1600" dirty="0" smtClean="0">
                <a:latin typeface="Calibri" panose="020F0502020204030204" pitchFamily="34" charset="0"/>
                <a:cs typeface="Calibri" panose="020F0502020204030204" pitchFamily="34" charset="0"/>
              </a:endParaRPr>
            </a:p>
            <a:p>
              <a:pPr algn="l"/>
              <a:r>
                <a:rPr lang="de-DE" sz="1600" dirty="0" smtClean="0">
                  <a:latin typeface="Calibri" panose="020F0502020204030204" pitchFamily="34" charset="0"/>
                  <a:cs typeface="Calibri" panose="020F0502020204030204" pitchFamily="34" charset="0"/>
                </a:rPr>
                <a:t>Anders als___________________________. </a:t>
              </a:r>
              <a:endParaRPr lang="de-DE" sz="1600" dirty="0">
                <a:latin typeface="Calibri" panose="020F0502020204030204" pitchFamily="34" charset="0"/>
                <a:cs typeface="Calibri" panose="020F0502020204030204" pitchFamily="34" charset="0"/>
              </a:endParaRPr>
            </a:p>
          </p:txBody>
        </p:sp>
        <p:sp>
          <p:nvSpPr>
            <p:cNvPr id="65" name="Textfeld 64"/>
            <p:cNvSpPr txBox="1"/>
            <p:nvPr/>
          </p:nvSpPr>
          <p:spPr>
            <a:xfrm>
              <a:off x="1485880" y="1670298"/>
              <a:ext cx="1414170"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(Ihr Produkt/Service)</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66" name="Textfeld 65"/>
            <p:cNvSpPr txBox="1"/>
            <p:nvPr/>
          </p:nvSpPr>
          <p:spPr>
            <a:xfrm>
              <a:off x="4032523" y="1670298"/>
              <a:ext cx="976549"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(Stakeholder)</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67" name="Textfeld 66"/>
            <p:cNvSpPr txBox="1"/>
            <p:nvPr/>
          </p:nvSpPr>
          <p:spPr>
            <a:xfrm>
              <a:off x="1841439" y="2651035"/>
              <a:ext cx="6260047"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(Die Leistung Ihres Nutzenversprechen. Denken Sie daran Ihre Nachhaltigkeitsaspekte einzubringen.)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68" name="Textfeld 67"/>
            <p:cNvSpPr txBox="1"/>
            <p:nvPr/>
          </p:nvSpPr>
          <p:spPr>
            <a:xfrm>
              <a:off x="6442114" y="1677822"/>
              <a:ext cx="1917513"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(zu erfüllende/r Aufgabe/Job)</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69" name="Textfeld 68"/>
            <p:cNvSpPr txBox="1"/>
            <p:nvPr/>
          </p:nvSpPr>
          <p:spPr>
            <a:xfrm>
              <a:off x="1693253" y="3199560"/>
              <a:ext cx="3021621" cy="261610"/>
            </a:xfrm>
            <a:prstGeom prst="rect">
              <a:avLst/>
            </a:prstGeom>
            <a:noFill/>
          </p:spPr>
          <p:txBody>
            <a:bodyPr wrap="squar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(optional: konkurrierendes Nutzenversprechen)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grpSp>
      <p:sp>
        <p:nvSpPr>
          <p:cNvPr id="29" name="Rechteck 28"/>
          <p:cNvSpPr/>
          <p:nvPr/>
        </p:nvSpPr>
        <p:spPr>
          <a:xfrm>
            <a:off x="7791450" y="6423187"/>
            <a:ext cx="4403559" cy="276999"/>
          </a:xfrm>
          <a:prstGeom prst="rect">
            <a:avLst/>
          </a:prstGeom>
          <a:ln>
            <a:solidFill>
              <a:srgbClr val="9BBE3D"/>
            </a:solidFill>
          </a:ln>
        </p:spPr>
        <p:txBody>
          <a:bodyPr wrap="square">
            <a:spAutoFit/>
          </a:bodyPr>
          <a:lstStyle/>
          <a:p>
            <a:r>
              <a:rPr lang="de-DE" sz="1200" dirty="0" smtClean="0">
                <a:latin typeface="Calibri" panose="020F0502020204030204" pitchFamily="34" charset="0"/>
              </a:rPr>
              <a:t>Gerne auch eigenständig formulierbar. Ziel ist ein prägnanter Satz.</a:t>
            </a:r>
          </a:p>
        </p:txBody>
      </p:sp>
      <p:grpSp>
        <p:nvGrpSpPr>
          <p:cNvPr id="78" name="Gruppieren 77"/>
          <p:cNvGrpSpPr/>
          <p:nvPr/>
        </p:nvGrpSpPr>
        <p:grpSpPr>
          <a:xfrm>
            <a:off x="1558721" y="3787180"/>
            <a:ext cx="9899650" cy="2186497"/>
            <a:chOff x="482600" y="1331823"/>
            <a:chExt cx="9899650" cy="2186497"/>
          </a:xfrm>
        </p:grpSpPr>
        <p:sp>
          <p:nvSpPr>
            <p:cNvPr id="79" name="Rechteck 78"/>
            <p:cNvSpPr/>
            <p:nvPr/>
          </p:nvSpPr>
          <p:spPr bwMode="auto">
            <a:xfrm>
              <a:off x="482600" y="1331823"/>
              <a:ext cx="9623386" cy="2186497"/>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0" name="Textfeld 79"/>
            <p:cNvSpPr txBox="1"/>
            <p:nvPr/>
          </p:nvSpPr>
          <p:spPr>
            <a:xfrm>
              <a:off x="813453" y="1374702"/>
              <a:ext cx="9568797" cy="1969770"/>
            </a:xfrm>
            <a:prstGeom prst="rect">
              <a:avLst/>
            </a:prstGeom>
            <a:noFill/>
          </p:spPr>
          <p:txBody>
            <a:bodyPr wrap="square" rtlCol="0">
              <a:spAutoFit/>
            </a:bodyPr>
            <a:lstStyle/>
            <a:p>
              <a:pPr algn="l">
                <a:spcAft>
                  <a:spcPts val="1200"/>
                </a:spcAft>
              </a:pPr>
              <a:r>
                <a:rPr lang="de-DE" sz="1600" dirty="0" smtClean="0">
                  <a:latin typeface="Calibri" panose="020F0502020204030204" pitchFamily="34" charset="0"/>
                  <a:cs typeface="Calibri" panose="020F0502020204030204" pitchFamily="34" charset="0"/>
                </a:rPr>
                <a:t>Unser ________________ </a:t>
              </a:r>
              <a:r>
                <a:rPr lang="de-DE" sz="1600" dirty="0" err="1" smtClean="0">
                  <a:latin typeface="Calibri" panose="020F0502020204030204" pitchFamily="34" charset="0"/>
                  <a:cs typeface="Calibri" panose="020F0502020204030204" pitchFamily="34" charset="0"/>
                </a:rPr>
                <a:t>hilft____________________,die</a:t>
              </a:r>
              <a:r>
                <a:rPr lang="de-DE" sz="1600" dirty="0" smtClean="0">
                  <a:latin typeface="Calibri" panose="020F0502020204030204" pitchFamily="34" charset="0"/>
                  <a:cs typeface="Calibri" panose="020F0502020204030204" pitchFamily="34" charset="0"/>
                </a:rPr>
                <a:t> ______________________________möchten,</a:t>
              </a:r>
              <a:r>
                <a:rPr lang="de-DE" sz="1600" dirty="0">
                  <a:latin typeface="Calibri" panose="020F0502020204030204" pitchFamily="34" charset="0"/>
                  <a:cs typeface="Calibri" panose="020F0502020204030204" pitchFamily="34" charset="0"/>
                </a:rPr>
                <a:t/>
              </a:r>
              <a:br>
                <a:rPr lang="de-DE" sz="1600" dirty="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
              </a:r>
              <a:br>
                <a:rPr lang="de-DE" sz="1600" dirty="0" smtClean="0">
                  <a:latin typeface="Calibri" panose="020F0502020204030204" pitchFamily="34" charset="0"/>
                  <a:cs typeface="Calibri" panose="020F0502020204030204" pitchFamily="34" charset="0"/>
                </a:rPr>
              </a:br>
              <a:r>
                <a:rPr lang="de-DE" sz="1600" dirty="0" smtClean="0">
                  <a:latin typeface="Calibri" panose="020F0502020204030204" pitchFamily="34" charset="0"/>
                  <a:cs typeface="Calibri" panose="020F0502020204030204" pitchFamily="34" charset="0"/>
                </a:rPr>
                <a:t>indem er/es______________________,________________und_________________________.  </a:t>
              </a:r>
            </a:p>
            <a:p>
              <a:pPr algn="l"/>
              <a:endParaRPr lang="de-DE" sz="1600" dirty="0" smtClean="0">
                <a:latin typeface="Calibri" panose="020F0502020204030204" pitchFamily="34" charset="0"/>
                <a:cs typeface="Calibri" panose="020F0502020204030204" pitchFamily="34" charset="0"/>
              </a:endParaRPr>
            </a:p>
            <a:p>
              <a:pPr algn="l"/>
              <a:r>
                <a:rPr lang="de-DE" sz="1600" dirty="0" smtClean="0">
                  <a:latin typeface="Calibri" panose="020F0502020204030204" pitchFamily="34" charset="0"/>
                  <a:cs typeface="Calibri" panose="020F0502020204030204" pitchFamily="34" charset="0"/>
                </a:rPr>
                <a:t>Anders als___________________________. </a:t>
              </a:r>
              <a:endParaRPr lang="de-DE" sz="1600" dirty="0">
                <a:latin typeface="Calibri" panose="020F0502020204030204" pitchFamily="34" charset="0"/>
                <a:cs typeface="Calibri" panose="020F0502020204030204" pitchFamily="34" charset="0"/>
              </a:endParaRPr>
            </a:p>
          </p:txBody>
        </p:sp>
        <p:sp>
          <p:nvSpPr>
            <p:cNvPr id="81" name="Textfeld 80"/>
            <p:cNvSpPr txBox="1"/>
            <p:nvPr/>
          </p:nvSpPr>
          <p:spPr>
            <a:xfrm>
              <a:off x="1485880" y="1670298"/>
              <a:ext cx="1414170"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(Ihr Produkt/Service)</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82" name="Textfeld 81"/>
            <p:cNvSpPr txBox="1"/>
            <p:nvPr/>
          </p:nvSpPr>
          <p:spPr>
            <a:xfrm>
              <a:off x="4032523" y="1670298"/>
              <a:ext cx="976549"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(Stakeholder)</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83" name="Textfeld 82"/>
            <p:cNvSpPr txBox="1"/>
            <p:nvPr/>
          </p:nvSpPr>
          <p:spPr>
            <a:xfrm>
              <a:off x="966502" y="2651035"/>
              <a:ext cx="7712368"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(Ihr eigenen Verben, wie z.B. reduzieren, verhindern, steigern oder ermöglichen. Denken Sie hier an Ihre Nachhaltigkeitsaspekte.)</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84" name="Textfeld 83"/>
            <p:cNvSpPr txBox="1"/>
            <p:nvPr/>
          </p:nvSpPr>
          <p:spPr>
            <a:xfrm>
              <a:off x="6442114" y="1677822"/>
              <a:ext cx="1917513" cy="261610"/>
            </a:xfrm>
            <a:prstGeom prst="rect">
              <a:avLst/>
            </a:prstGeom>
            <a:noFill/>
          </p:spPr>
          <p:txBody>
            <a:bodyPr wrap="non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(zu erfüllende/r Aufgabe/Job)</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sp>
          <p:nvSpPr>
            <p:cNvPr id="85" name="Textfeld 84"/>
            <p:cNvSpPr txBox="1"/>
            <p:nvPr/>
          </p:nvSpPr>
          <p:spPr>
            <a:xfrm>
              <a:off x="1693253" y="3256710"/>
              <a:ext cx="3021621" cy="261610"/>
            </a:xfrm>
            <a:prstGeom prst="rect">
              <a:avLst/>
            </a:prstGeom>
            <a:noFill/>
          </p:spPr>
          <p:txBody>
            <a:bodyPr wrap="square" rtlCol="0">
              <a:spAutoFit/>
            </a:bodyPr>
            <a:lstStyle/>
            <a:p>
              <a:pPr algn="l"/>
              <a:r>
                <a:rPr lang="de-DE" sz="1100" i="1" dirty="0" smtClean="0">
                  <a:solidFill>
                    <a:schemeClr val="bg2">
                      <a:lumMod val="75000"/>
                    </a:schemeClr>
                  </a:solidFill>
                  <a:latin typeface="Calibri" panose="020F0502020204030204" pitchFamily="34" charset="0"/>
                  <a:cs typeface="Calibri" panose="020F0502020204030204" pitchFamily="34" charset="0"/>
                </a:rPr>
                <a:t>(optional: konkurrierendes Nutzenversprechen)</a:t>
              </a:r>
              <a:endParaRPr lang="de-DE" sz="1100" i="1" dirty="0">
                <a:solidFill>
                  <a:schemeClr val="bg2">
                    <a:lumMod val="75000"/>
                  </a:schemeClr>
                </a:solidFill>
                <a:latin typeface="Calibri" panose="020F0502020204030204" pitchFamily="34" charset="0"/>
                <a:cs typeface="Calibri" panose="020F0502020204030204" pitchFamily="34" charset="0"/>
              </a:endParaRPr>
            </a:p>
          </p:txBody>
        </p:sp>
      </p:grpSp>
      <p:sp>
        <p:nvSpPr>
          <p:cNvPr id="86" name="Textfeld 85"/>
          <p:cNvSpPr txBox="1"/>
          <p:nvPr/>
        </p:nvSpPr>
        <p:spPr>
          <a:xfrm>
            <a:off x="2789455" y="3854978"/>
            <a:ext cx="1129540" cy="276999"/>
          </a:xfrm>
          <a:prstGeom prst="rect">
            <a:avLst/>
          </a:prstGeom>
          <a:noFill/>
        </p:spPr>
        <p:txBody>
          <a:bodyPr wrap="none" rtlCol="0">
            <a:spAutoFit/>
          </a:bodyPr>
          <a:lstStyle/>
          <a:p>
            <a:pPr algn="l"/>
            <a:r>
              <a:rPr lang="de-DE" sz="1200" dirty="0" smtClean="0">
                <a:solidFill>
                  <a:schemeClr val="accent1">
                    <a:lumMod val="50000"/>
                  </a:schemeClr>
                </a:solidFill>
                <a:latin typeface="Calibri" panose="020F0502020204030204" pitchFamily="34" charset="0"/>
                <a:cs typeface="Calibri" panose="020F0502020204030204" pitchFamily="34" charset="0"/>
              </a:rPr>
              <a:t>SVP-Workshop</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87" name="Textfeld 86"/>
          <p:cNvSpPr txBox="1"/>
          <p:nvPr/>
        </p:nvSpPr>
        <p:spPr>
          <a:xfrm>
            <a:off x="4772685" y="3854978"/>
            <a:ext cx="1596847" cy="276999"/>
          </a:xfrm>
          <a:prstGeom prst="rect">
            <a:avLst/>
          </a:prstGeom>
          <a:noFill/>
        </p:spPr>
        <p:txBody>
          <a:bodyPr wrap="none" rtlCol="0">
            <a:spAutoFit/>
          </a:bodyPr>
          <a:lstStyle/>
          <a:p>
            <a:pPr algn="l"/>
            <a:r>
              <a:rPr lang="de-DE" sz="1200" dirty="0" smtClean="0">
                <a:solidFill>
                  <a:schemeClr val="accent1">
                    <a:lumMod val="50000"/>
                  </a:schemeClr>
                </a:solidFill>
                <a:latin typeface="Calibri" panose="020F0502020204030204" pitchFamily="34" charset="0"/>
                <a:cs typeface="Calibri" panose="020F0502020204030204" pitchFamily="34" charset="0"/>
              </a:rPr>
              <a:t>jungen </a:t>
            </a:r>
            <a:r>
              <a:rPr lang="de-DE" sz="1200" dirty="0" err="1" smtClean="0">
                <a:solidFill>
                  <a:schemeClr val="accent1">
                    <a:lumMod val="50000"/>
                  </a:schemeClr>
                </a:solidFill>
                <a:latin typeface="Calibri" panose="020F0502020204030204" pitchFamily="34" charset="0"/>
                <a:cs typeface="Calibri" panose="020F0502020204030204" pitchFamily="34" charset="0"/>
              </a:rPr>
              <a:t>GründerInnen</a:t>
            </a:r>
            <a:r>
              <a:rPr lang="de-DE" sz="1200" dirty="0" smtClean="0">
                <a:solidFill>
                  <a:schemeClr val="accent1">
                    <a:lumMod val="50000"/>
                  </a:schemeClr>
                </a:solidFill>
                <a:latin typeface="Calibri" panose="020F0502020204030204" pitchFamily="34" charset="0"/>
                <a:cs typeface="Calibri" panose="020F0502020204030204" pitchFamily="34" charset="0"/>
              </a:rPr>
              <a:t> </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88" name="Textfeld 87"/>
          <p:cNvSpPr txBox="1"/>
          <p:nvPr/>
        </p:nvSpPr>
        <p:spPr>
          <a:xfrm>
            <a:off x="5294431" y="4813860"/>
            <a:ext cx="1656221" cy="276999"/>
          </a:xfrm>
          <a:prstGeom prst="rect">
            <a:avLst/>
          </a:prstGeom>
          <a:noFill/>
        </p:spPr>
        <p:txBody>
          <a:bodyPr wrap="squar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Stakeholder priorisiert</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89" name="Textfeld 88"/>
          <p:cNvSpPr txBox="1"/>
          <p:nvPr/>
        </p:nvSpPr>
        <p:spPr>
          <a:xfrm>
            <a:off x="2963044" y="4637989"/>
            <a:ext cx="2298860" cy="461665"/>
          </a:xfrm>
          <a:prstGeom prst="rect">
            <a:avLst/>
          </a:prstGeom>
          <a:noFill/>
        </p:spPr>
        <p:txBody>
          <a:bodyPr wrap="squar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einen </a:t>
            </a:r>
            <a:r>
              <a:rPr lang="de-DE" sz="1200" dirty="0" err="1" smtClean="0">
                <a:solidFill>
                  <a:schemeClr val="accent1">
                    <a:lumMod val="50000"/>
                  </a:schemeClr>
                </a:solidFill>
                <a:latin typeface="Calibri" panose="020F0502020204030204" pitchFamily="34" charset="0"/>
                <a:cs typeface="Calibri" panose="020F0502020204030204" pitchFamily="34" charset="0"/>
              </a:rPr>
              <a:t>Deep</a:t>
            </a:r>
            <a:r>
              <a:rPr lang="de-DE" sz="1200" dirty="0" smtClean="0">
                <a:solidFill>
                  <a:schemeClr val="accent1">
                    <a:lumMod val="50000"/>
                  </a:schemeClr>
                </a:solidFill>
                <a:latin typeface="Calibri" panose="020F0502020204030204" pitchFamily="34" charset="0"/>
                <a:cs typeface="Calibri" panose="020F0502020204030204" pitchFamily="34" charset="0"/>
              </a:rPr>
              <a:t> </a:t>
            </a:r>
            <a:r>
              <a:rPr lang="de-DE" sz="1200" dirty="0" err="1" smtClean="0">
                <a:solidFill>
                  <a:schemeClr val="accent1">
                    <a:lumMod val="50000"/>
                  </a:schemeClr>
                </a:solidFill>
                <a:latin typeface="Calibri" panose="020F0502020204030204" pitchFamily="34" charset="0"/>
                <a:cs typeface="Calibri" panose="020F0502020204030204" pitchFamily="34" charset="0"/>
              </a:rPr>
              <a:t>Dive</a:t>
            </a:r>
            <a:r>
              <a:rPr lang="de-DE" sz="1200" dirty="0" smtClean="0">
                <a:solidFill>
                  <a:schemeClr val="accent1">
                    <a:lumMod val="50000"/>
                  </a:schemeClr>
                </a:solidFill>
                <a:latin typeface="Calibri" panose="020F0502020204030204" pitchFamily="34" charset="0"/>
                <a:cs typeface="Calibri" panose="020F0502020204030204" pitchFamily="34" charset="0"/>
              </a:rPr>
              <a:t> in das </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Thema Value </a:t>
            </a:r>
            <a:r>
              <a:rPr lang="de-DE" sz="1200" dirty="0" err="1" smtClean="0">
                <a:solidFill>
                  <a:schemeClr val="accent1">
                    <a:lumMod val="50000"/>
                  </a:schemeClr>
                </a:solidFill>
                <a:latin typeface="Calibri" panose="020F0502020204030204" pitchFamily="34" charset="0"/>
                <a:cs typeface="Calibri" panose="020F0502020204030204" pitchFamily="34" charset="0"/>
              </a:rPr>
              <a:t>Propositon</a:t>
            </a:r>
            <a:r>
              <a:rPr lang="de-DE" sz="1200" dirty="0" smtClean="0">
                <a:solidFill>
                  <a:schemeClr val="accent1">
                    <a:lumMod val="50000"/>
                  </a:schemeClr>
                </a:solidFill>
                <a:latin typeface="Calibri" panose="020F0502020204030204" pitchFamily="34" charset="0"/>
                <a:cs typeface="Calibri" panose="020F0502020204030204" pitchFamily="34" charset="0"/>
              </a:rPr>
              <a:t> bietet</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90" name="Textfeld 89"/>
          <p:cNvSpPr txBox="1"/>
          <p:nvPr/>
        </p:nvSpPr>
        <p:spPr>
          <a:xfrm>
            <a:off x="6946700" y="3849718"/>
            <a:ext cx="2661241" cy="276999"/>
          </a:xfrm>
          <a:prstGeom prst="rect">
            <a:avLst/>
          </a:prstGeom>
          <a:noFill/>
        </p:spPr>
        <p:txBody>
          <a:bodyPr wrap="none" rtlCol="0">
            <a:spAutoFit/>
          </a:bodyPr>
          <a:lstStyle/>
          <a:p>
            <a:r>
              <a:rPr lang="de-DE" sz="1200" dirty="0" smtClean="0">
                <a:solidFill>
                  <a:schemeClr val="accent1">
                    <a:lumMod val="50000"/>
                  </a:schemeClr>
                </a:solidFill>
                <a:latin typeface="Calibri" panose="020F0502020204030204" pitchFamily="34" charset="0"/>
                <a:cs typeface="Calibri" panose="020F0502020204030204" pitchFamily="34" charset="0"/>
              </a:rPr>
              <a:t>Nachhaltig ein </a:t>
            </a:r>
            <a:r>
              <a:rPr lang="de-DE" sz="1200" dirty="0">
                <a:solidFill>
                  <a:schemeClr val="accent1">
                    <a:lumMod val="50000"/>
                  </a:schemeClr>
                </a:solidFill>
                <a:latin typeface="Calibri" panose="020F0502020204030204" pitchFamily="34" charset="0"/>
                <a:cs typeface="Calibri" panose="020F0502020204030204" pitchFamily="34" charset="0"/>
              </a:rPr>
              <a:t>Unternehmen </a:t>
            </a:r>
            <a:r>
              <a:rPr lang="de-DE" sz="1200" dirty="0" smtClean="0">
                <a:solidFill>
                  <a:schemeClr val="accent1">
                    <a:lumMod val="50000"/>
                  </a:schemeClr>
                </a:solidFill>
                <a:latin typeface="Calibri" panose="020F0502020204030204" pitchFamily="34" charset="0"/>
                <a:cs typeface="Calibri" panose="020F0502020204030204" pitchFamily="34" charset="0"/>
              </a:rPr>
              <a:t>aufbauen</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91" name="Textfeld 90"/>
          <p:cNvSpPr txBox="1"/>
          <p:nvPr/>
        </p:nvSpPr>
        <p:spPr>
          <a:xfrm>
            <a:off x="3018055" y="5272191"/>
            <a:ext cx="2727637" cy="461665"/>
          </a:xfrm>
          <a:prstGeom prst="rect">
            <a:avLst/>
          </a:prstGeom>
          <a:noFill/>
        </p:spPr>
        <p:txBody>
          <a:bodyPr wrap="square" rtlCol="0">
            <a:spAutoFit/>
          </a:bodyPr>
          <a:lstStyle/>
          <a:p>
            <a:pPr algn="l"/>
            <a:r>
              <a:rPr lang="de-DE" sz="1200" dirty="0" smtClean="0">
                <a:solidFill>
                  <a:schemeClr val="accent1">
                    <a:lumMod val="50000"/>
                  </a:schemeClr>
                </a:solidFill>
                <a:latin typeface="Calibri" panose="020F0502020204030204" pitchFamily="34" charset="0"/>
                <a:cs typeface="Calibri" panose="020F0502020204030204" pitchFamily="34" charset="0"/>
              </a:rPr>
              <a:t>herkömmliche Business-Bücher, </a:t>
            </a:r>
            <a:br>
              <a:rPr lang="de-DE" sz="1200" dirty="0" smtClean="0">
                <a:solidFill>
                  <a:schemeClr val="accent1">
                    <a:lumMod val="50000"/>
                  </a:schemeClr>
                </a:solidFill>
                <a:latin typeface="Calibri" panose="020F0502020204030204" pitchFamily="34" charset="0"/>
                <a:cs typeface="Calibri" panose="020F0502020204030204" pitchFamily="34" charset="0"/>
              </a:rPr>
            </a:br>
            <a:r>
              <a:rPr lang="de-DE" sz="1200" dirty="0" smtClean="0">
                <a:solidFill>
                  <a:schemeClr val="accent1">
                    <a:lumMod val="50000"/>
                  </a:schemeClr>
                </a:solidFill>
                <a:latin typeface="Calibri" panose="020F0502020204030204" pitchFamily="34" charset="0"/>
                <a:cs typeface="Calibri" panose="020F0502020204030204" pitchFamily="34" charset="0"/>
              </a:rPr>
              <a:t>die keine Anwendungsanleitung geben</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
        <p:nvSpPr>
          <p:cNvPr id="92" name="Textfeld 91"/>
          <p:cNvSpPr txBox="1"/>
          <p:nvPr/>
        </p:nvSpPr>
        <p:spPr>
          <a:xfrm>
            <a:off x="7349112" y="4634123"/>
            <a:ext cx="2405879" cy="461665"/>
          </a:xfrm>
          <a:prstGeom prst="rect">
            <a:avLst/>
          </a:prstGeom>
          <a:noFill/>
        </p:spPr>
        <p:txBody>
          <a:bodyPr wrap="square" rtlCol="0">
            <a:spAutoFit/>
          </a:bodyPr>
          <a:lstStyle/>
          <a:p>
            <a:pPr algn="ctr"/>
            <a:r>
              <a:rPr lang="de-DE" sz="1200" dirty="0" smtClean="0">
                <a:solidFill>
                  <a:schemeClr val="accent1">
                    <a:lumMod val="50000"/>
                  </a:schemeClr>
                </a:solidFill>
                <a:latin typeface="Calibri" panose="020F0502020204030204" pitchFamily="34" charset="0"/>
                <a:cs typeface="Calibri" panose="020F0502020204030204" pitchFamily="34" charset="0"/>
              </a:rPr>
              <a:t>konstant den Nachhaltigkeitsgedanken integriert</a:t>
            </a:r>
            <a:endParaRPr lang="de-DE" sz="12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9070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Sustainability Basics </a:t>
            </a:r>
            <a:r>
              <a:rPr lang="de-DE" sz="2400" dirty="0"/>
              <a:t>- Kurzvorstellung der Grundlagen</a:t>
            </a:r>
          </a:p>
        </p:txBody>
      </p:sp>
      <p:grpSp>
        <p:nvGrpSpPr>
          <p:cNvPr id="13" name="Gruppieren 12"/>
          <p:cNvGrpSpPr/>
          <p:nvPr/>
        </p:nvGrpSpPr>
        <p:grpSpPr>
          <a:xfrm>
            <a:off x="2612574" y="2020276"/>
            <a:ext cx="6924198" cy="2219215"/>
            <a:chOff x="2612574" y="2020276"/>
            <a:chExt cx="6924198" cy="2219215"/>
          </a:xfrm>
        </p:grpSpPr>
        <p:sp>
          <p:nvSpPr>
            <p:cNvPr id="15" name="Rechteck 14"/>
            <p:cNvSpPr/>
            <p:nvPr/>
          </p:nvSpPr>
          <p:spPr bwMode="auto">
            <a:xfrm>
              <a:off x="2629292" y="2481941"/>
              <a:ext cx="1971304" cy="1757549"/>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8" name="Rechteck 17"/>
            <p:cNvSpPr/>
            <p:nvPr/>
          </p:nvSpPr>
          <p:spPr bwMode="auto">
            <a:xfrm>
              <a:off x="5097380" y="2481942"/>
              <a:ext cx="1971304" cy="1757549"/>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9" name="Rechteck 18"/>
            <p:cNvSpPr/>
            <p:nvPr/>
          </p:nvSpPr>
          <p:spPr bwMode="auto">
            <a:xfrm>
              <a:off x="7565468" y="2481941"/>
              <a:ext cx="1971304" cy="1757549"/>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1" name="Textfeld 20"/>
            <p:cNvSpPr txBox="1"/>
            <p:nvPr/>
          </p:nvSpPr>
          <p:spPr>
            <a:xfrm>
              <a:off x="2612574" y="2883662"/>
              <a:ext cx="2075110" cy="954107"/>
            </a:xfrm>
            <a:prstGeom prst="rect">
              <a:avLst/>
            </a:prstGeom>
            <a:noFill/>
          </p:spPr>
          <p:txBody>
            <a:bodyPr wrap="square" rtlCol="0">
              <a:spAutoFit/>
            </a:bodyPr>
            <a:lstStyle/>
            <a:p>
              <a:pPr algn="ctr"/>
              <a:r>
                <a:rPr lang="de-DE" dirty="0" smtClean="0">
                  <a:latin typeface="Calibri" panose="020F0502020204030204" pitchFamily="34" charset="0"/>
                  <a:cs typeface="Calibri" panose="020F0502020204030204" pitchFamily="34" charset="0"/>
                </a:rPr>
                <a:t>Ansätze zur nachhaltigen Entwicklung, </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Prinzipien </a:t>
              </a:r>
              <a:r>
                <a:rPr lang="de-DE" dirty="0">
                  <a:latin typeface="Calibri" panose="020F0502020204030204" pitchFamily="34" charset="0"/>
                  <a:cs typeface="Calibri" panose="020F0502020204030204" pitchFamily="34" charset="0"/>
                </a:rPr>
                <a:t>nachhaltigen </a:t>
              </a:r>
              <a:r>
                <a:rPr lang="de-DE" dirty="0" smtClean="0">
                  <a:latin typeface="Calibri" panose="020F0502020204030204" pitchFamily="34" charset="0"/>
                  <a:cs typeface="Calibri" panose="020F0502020204030204" pitchFamily="34" charset="0"/>
                </a:rPr>
                <a:t>Wirtschaftens &amp; SDGs</a:t>
              </a:r>
              <a:endParaRPr lang="de-DE" dirty="0">
                <a:latin typeface="Calibri" panose="020F0502020204030204" pitchFamily="34" charset="0"/>
                <a:cs typeface="Calibri" panose="020F0502020204030204" pitchFamily="34" charset="0"/>
              </a:endParaRPr>
            </a:p>
          </p:txBody>
        </p:sp>
        <p:sp>
          <p:nvSpPr>
            <p:cNvPr id="22" name="Textfeld 21"/>
            <p:cNvSpPr txBox="1"/>
            <p:nvPr/>
          </p:nvSpPr>
          <p:spPr>
            <a:xfrm>
              <a:off x="5097379" y="2775941"/>
              <a:ext cx="1971305" cy="1169551"/>
            </a:xfrm>
            <a:prstGeom prst="rect">
              <a:avLst/>
            </a:prstGeom>
            <a:noFill/>
          </p:spPr>
          <p:txBody>
            <a:bodyPr wrap="square" rtlCol="0">
              <a:spAutoFit/>
            </a:bodyPr>
            <a:lstStyle/>
            <a:p>
              <a:pPr algn="ctr"/>
              <a:r>
                <a:rPr lang="de-DE" dirty="0" smtClean="0">
                  <a:latin typeface="Calibri" panose="020F0502020204030204" pitchFamily="34" charset="0"/>
                  <a:cs typeface="Calibri" panose="020F0502020204030204" pitchFamily="34" charset="0"/>
                </a:rPr>
                <a:t>Vorstellung </a:t>
              </a:r>
              <a:r>
                <a:rPr lang="de-DE" dirty="0">
                  <a:latin typeface="Calibri" panose="020F0502020204030204" pitchFamily="34" charset="0"/>
                  <a:cs typeface="Calibri" panose="020F0502020204030204" pitchFamily="34" charset="0"/>
                </a:rPr>
                <a:t>des </a:t>
              </a:r>
              <a:r>
                <a:rPr lang="de-DE" dirty="0" smtClean="0">
                  <a:latin typeface="Calibri" panose="020F0502020204030204" pitchFamily="34" charset="0"/>
                  <a:cs typeface="Calibri" panose="020F0502020204030204" pitchFamily="34" charset="0"/>
                </a:rPr>
                <a:t>SBCs (Schwerpunkt: </a:t>
              </a:r>
              <a:br>
                <a:rPr lang="de-DE" dirty="0" smtClean="0">
                  <a:latin typeface="Calibri" panose="020F0502020204030204" pitchFamily="34" charset="0"/>
                  <a:cs typeface="Calibri" panose="020F0502020204030204" pitchFamily="34" charset="0"/>
                </a:rPr>
              </a:br>
              <a:r>
                <a:rPr lang="de-DE" dirty="0" smtClean="0">
                  <a:latin typeface="Calibri" panose="020F0502020204030204" pitchFamily="34" charset="0"/>
                  <a:cs typeface="Calibri" panose="020F0502020204030204" pitchFamily="34" charset="0"/>
                </a:rPr>
                <a:t>Mission &amp;Vision, Nutzenversprechen &amp;</a:t>
              </a:r>
              <a:endParaRPr lang="de-DE" dirty="0">
                <a:latin typeface="Calibri" panose="020F0502020204030204" pitchFamily="34" charset="0"/>
                <a:cs typeface="Calibri" panose="020F0502020204030204" pitchFamily="34" charset="0"/>
              </a:endParaRPr>
            </a:p>
            <a:p>
              <a:pPr algn="ctr"/>
              <a:r>
                <a:rPr lang="de-DE" dirty="0" smtClean="0">
                  <a:latin typeface="Calibri" panose="020F0502020204030204" pitchFamily="34" charset="0"/>
                  <a:cs typeface="Calibri" panose="020F0502020204030204" pitchFamily="34" charset="0"/>
                </a:rPr>
                <a:t>Nachhaltigkeit)</a:t>
              </a:r>
              <a:endParaRPr lang="de-DE" dirty="0">
                <a:latin typeface="Calibri" panose="020F0502020204030204" pitchFamily="34" charset="0"/>
                <a:cs typeface="Calibri" panose="020F0502020204030204" pitchFamily="34" charset="0"/>
              </a:endParaRPr>
            </a:p>
          </p:txBody>
        </p:sp>
        <p:sp>
          <p:nvSpPr>
            <p:cNvPr id="23" name="Textfeld 22"/>
            <p:cNvSpPr txBox="1"/>
            <p:nvPr/>
          </p:nvSpPr>
          <p:spPr>
            <a:xfrm>
              <a:off x="7565468" y="3099106"/>
              <a:ext cx="1971304" cy="523220"/>
            </a:xfrm>
            <a:prstGeom prst="rect">
              <a:avLst/>
            </a:prstGeom>
            <a:noFill/>
          </p:spPr>
          <p:txBody>
            <a:bodyPr wrap="square" rtlCol="0" anchor="ctr">
              <a:spAutoFit/>
            </a:bodyPr>
            <a:lstStyle/>
            <a:p>
              <a:pPr algn="ctr"/>
              <a:r>
                <a:rPr lang="de-DE" dirty="0" smtClean="0">
                  <a:latin typeface="Calibri" panose="020F0502020204030204" pitchFamily="34" charset="0"/>
                  <a:cs typeface="Calibri" panose="020F0502020204030204" pitchFamily="34" charset="0"/>
                </a:rPr>
                <a:t>Kurze Vorstellung der Teilnehmenden</a:t>
              </a:r>
              <a:endParaRPr lang="de-DE" dirty="0">
                <a:latin typeface="Calibri" panose="020F0502020204030204" pitchFamily="34" charset="0"/>
                <a:cs typeface="Calibri" panose="020F0502020204030204" pitchFamily="34" charset="0"/>
              </a:endParaRPr>
            </a:p>
          </p:txBody>
        </p:sp>
        <p:sp>
          <p:nvSpPr>
            <p:cNvPr id="24" name="Textfeld 23"/>
            <p:cNvSpPr txBox="1"/>
            <p:nvPr/>
          </p:nvSpPr>
          <p:spPr>
            <a:xfrm>
              <a:off x="4056288" y="2020276"/>
              <a:ext cx="535724" cy="923330"/>
            </a:xfrm>
            <a:prstGeom prst="rect">
              <a:avLst/>
            </a:prstGeom>
            <a:noFill/>
          </p:spPr>
          <p:txBody>
            <a:bodyPr wrap="none" rtlCol="0">
              <a:spAutoFit/>
            </a:bodyPr>
            <a:lstStyle/>
            <a:p>
              <a:pPr algn="l"/>
              <a:r>
                <a:rPr lang="de-DE" sz="54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1</a:t>
              </a:r>
              <a:endParaRPr lang="de-DE" sz="54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
          <p:nvSpPr>
            <p:cNvPr id="25" name="Textfeld 24"/>
            <p:cNvSpPr txBox="1"/>
            <p:nvPr/>
          </p:nvSpPr>
          <p:spPr>
            <a:xfrm>
              <a:off x="6532960" y="2020276"/>
              <a:ext cx="535724" cy="923330"/>
            </a:xfrm>
            <a:prstGeom prst="rect">
              <a:avLst/>
            </a:prstGeom>
            <a:noFill/>
          </p:spPr>
          <p:txBody>
            <a:bodyPr wrap="none" rtlCol="0">
              <a:spAutoFit/>
            </a:bodyPr>
            <a:lstStyle/>
            <a:p>
              <a:pPr algn="l"/>
              <a:r>
                <a:rPr lang="de-DE" sz="54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2</a:t>
              </a:r>
            </a:p>
          </p:txBody>
        </p:sp>
        <p:sp>
          <p:nvSpPr>
            <p:cNvPr id="26" name="Textfeld 25"/>
            <p:cNvSpPr txBox="1"/>
            <p:nvPr/>
          </p:nvSpPr>
          <p:spPr>
            <a:xfrm>
              <a:off x="9001048" y="2020276"/>
              <a:ext cx="535724" cy="923330"/>
            </a:xfrm>
            <a:prstGeom prst="rect">
              <a:avLst/>
            </a:prstGeom>
            <a:noFill/>
          </p:spPr>
          <p:txBody>
            <a:bodyPr wrap="none" rtlCol="0">
              <a:spAutoFit/>
            </a:bodyPr>
            <a:lstStyle/>
            <a:p>
              <a:pPr algn="l"/>
              <a:r>
                <a:rPr lang="de-DE" sz="5400" dirty="0" smtClean="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3</a:t>
              </a:r>
              <a:endParaRPr lang="de-DE" sz="5400" dirty="0">
                <a:solidFill>
                  <a:schemeClr val="accent3">
                    <a:lumMod val="65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39142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963084" y="4057453"/>
            <a:ext cx="10363200" cy="2240083"/>
          </a:xfrm>
        </p:spPr>
        <p:txBody>
          <a:bodyPr/>
          <a:lstStyle/>
          <a:p>
            <a:r>
              <a:rPr lang="de-DE" dirty="0" smtClean="0"/>
              <a:t>Finaler Pitch</a:t>
            </a:r>
            <a:br>
              <a:rPr lang="de-DE" dirty="0" smtClean="0"/>
            </a:br>
            <a:r>
              <a:rPr lang="de-DE" sz="2000" dirty="0"/>
              <a:t>Kurze </a:t>
            </a:r>
            <a:r>
              <a:rPr lang="de-DE" sz="2000" dirty="0" smtClean="0"/>
              <a:t>Vorstellung der Kernerkenntnisse des Workshops </a:t>
            </a:r>
            <a:endParaRPr lang="de-DE" dirty="0"/>
          </a:p>
        </p:txBody>
      </p:sp>
    </p:spTree>
    <p:extLst>
      <p:ext uri="{BB962C8B-B14F-4D97-AF65-F5344CB8AC3E}">
        <p14:creationId xmlns:p14="http://schemas.microsoft.com/office/powerpoint/2010/main" val="1084308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Sustainability Basics – das Intro zum </a:t>
            </a:r>
            <a:r>
              <a:rPr lang="de-DE" sz="2400" dirty="0" smtClean="0"/>
              <a:t>Workshop</a:t>
            </a:r>
            <a:br>
              <a:rPr lang="de-DE" sz="2400" dirty="0" smtClean="0"/>
            </a:br>
            <a:r>
              <a:rPr lang="de-DE" sz="2400" dirty="0" smtClean="0"/>
              <a:t>Pitch</a:t>
            </a:r>
            <a:endParaRPr lang="de-DE" sz="2400"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t="11025" b="4012"/>
          <a:stretch/>
        </p:blipFill>
        <p:spPr>
          <a:xfrm>
            <a:off x="0" y="-6731"/>
            <a:ext cx="12192000" cy="6864731"/>
          </a:xfrm>
          <a:prstGeom prst="rect">
            <a:avLst/>
          </a:prstGeom>
          <a:ln>
            <a:solidFill>
              <a:schemeClr val="bg1">
                <a:lumMod val="75000"/>
              </a:schemeClr>
            </a:solidFill>
          </a:ln>
        </p:spPr>
      </p:pic>
      <p:grpSp>
        <p:nvGrpSpPr>
          <p:cNvPr id="3" name="Gruppieren 2"/>
          <p:cNvGrpSpPr/>
          <p:nvPr/>
        </p:nvGrpSpPr>
        <p:grpSpPr>
          <a:xfrm>
            <a:off x="2767501" y="4535835"/>
            <a:ext cx="6656999" cy="1431880"/>
            <a:chOff x="2375708" y="4535835"/>
            <a:chExt cx="6656999" cy="1431880"/>
          </a:xfrm>
        </p:grpSpPr>
        <p:sp>
          <p:nvSpPr>
            <p:cNvPr id="9" name="Rechteck 8"/>
            <p:cNvSpPr/>
            <p:nvPr/>
          </p:nvSpPr>
          <p:spPr bwMode="auto">
            <a:xfrm>
              <a:off x="2375708" y="4535835"/>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buFont typeface="Times" charset="0"/>
                <a:buNone/>
              </a:pPr>
              <a:r>
                <a:rPr lang="de-DE" sz="2400" dirty="0" smtClean="0">
                  <a:solidFill>
                    <a:srgbClr val="000000"/>
                  </a:solidFill>
                  <a:latin typeface="Calibri" panose="020F0502020204030204" pitchFamily="34" charset="0"/>
                  <a:cs typeface="Calibri" panose="020F0502020204030204" pitchFamily="34" charset="0"/>
                </a:rPr>
                <a:t>Drei Minuten</a:t>
              </a:r>
              <a:endParaRPr lang="de-DE" sz="2400" dirty="0">
                <a:solidFill>
                  <a:srgbClr val="000000"/>
                </a:solidFill>
                <a:latin typeface="Calibri" panose="020F0502020204030204" pitchFamily="34" charset="0"/>
                <a:cs typeface="Calibri" panose="020F0502020204030204" pitchFamily="34" charset="0"/>
              </a:endParaRPr>
            </a:p>
          </p:txBody>
        </p:sp>
        <p:sp>
          <p:nvSpPr>
            <p:cNvPr id="10" name="Rechteck 9"/>
            <p:cNvSpPr/>
            <p:nvPr/>
          </p:nvSpPr>
          <p:spPr bwMode="auto">
            <a:xfrm>
              <a:off x="4901194" y="4535835"/>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de-DE" sz="2100" dirty="0" smtClean="0">
                  <a:solidFill>
                    <a:srgbClr val="000000"/>
                  </a:solidFill>
                  <a:latin typeface="Calibri" panose="020F0502020204030204" pitchFamily="34" charset="0"/>
                  <a:cs typeface="Calibri" panose="020F0502020204030204" pitchFamily="34" charset="0"/>
                </a:rPr>
                <a:t>Zwei Kern-aussagen zu Ihrer SVP</a:t>
              </a:r>
              <a:endParaRPr lang="de-DE" sz="2100" dirty="0">
                <a:solidFill>
                  <a:srgbClr val="000000"/>
                </a:solidFill>
                <a:latin typeface="Calibri" panose="020F0502020204030204" pitchFamily="34" charset="0"/>
                <a:cs typeface="Calibri" panose="020F0502020204030204" pitchFamily="34" charset="0"/>
              </a:endParaRPr>
            </a:p>
          </p:txBody>
        </p:sp>
        <p:sp>
          <p:nvSpPr>
            <p:cNvPr id="11" name="Rechteck 10"/>
            <p:cNvSpPr/>
            <p:nvPr/>
          </p:nvSpPr>
          <p:spPr bwMode="auto">
            <a:xfrm>
              <a:off x="7426680" y="4535835"/>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de-DE" sz="2100" dirty="0" smtClean="0">
                  <a:solidFill>
                    <a:srgbClr val="000000"/>
                  </a:solidFill>
                  <a:latin typeface="Calibri" panose="020F0502020204030204" pitchFamily="34" charset="0"/>
                  <a:cs typeface="Calibri" panose="020F0502020204030204" pitchFamily="34" charset="0"/>
                </a:rPr>
                <a:t>Ihre größte Erkenntnis und das SVP Statement </a:t>
              </a:r>
              <a:endParaRPr lang="de-DE" sz="2100" dirty="0">
                <a:solidFill>
                  <a:srgbClr val="000000"/>
                </a:solidFill>
                <a:latin typeface="Calibri" panose="020F0502020204030204" pitchFamily="34" charset="0"/>
                <a:cs typeface="Calibri" panose="020F0502020204030204" pitchFamily="34" charset="0"/>
              </a:endParaRPr>
            </a:p>
          </p:txBody>
        </p:sp>
      </p:grpSp>
      <p:sp>
        <p:nvSpPr>
          <p:cNvPr id="12" name="Textfeld 11"/>
          <p:cNvSpPr txBox="1"/>
          <p:nvPr/>
        </p:nvSpPr>
        <p:spPr>
          <a:xfrm>
            <a:off x="3177284" y="347162"/>
            <a:ext cx="5837432" cy="1200329"/>
          </a:xfrm>
          <a:prstGeom prst="rect">
            <a:avLst/>
          </a:prstGeom>
          <a:noFill/>
        </p:spPr>
        <p:txBody>
          <a:bodyPr wrap="none" rtlCol="0">
            <a:spAutoFit/>
          </a:bodyPr>
          <a:lstStyle/>
          <a:p>
            <a:r>
              <a:rPr lang="de-DE" sz="7200" dirty="0" smtClean="0">
                <a:solidFill>
                  <a:srgbClr val="C4D44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FINALER PITCH</a:t>
            </a:r>
            <a:endParaRPr lang="de-DE" sz="7200" dirty="0">
              <a:solidFill>
                <a:srgbClr val="C4D44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1672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9"/>
            <a:ext cx="11034184" cy="398461"/>
          </a:xfrm>
        </p:spPr>
        <p:txBody>
          <a:bodyPr/>
          <a:lstStyle/>
          <a:p>
            <a:r>
              <a:rPr lang="de-DE" sz="2400" dirty="0" smtClean="0"/>
              <a:t>Ihre Schritt-für-Schritt-Checkliste zur Erstellung Ihrer Sustainable Value Proposition</a:t>
            </a:r>
            <a:endParaRPr lang="de-DE" sz="2400" dirty="0"/>
          </a:p>
        </p:txBody>
      </p:sp>
      <p:sp>
        <p:nvSpPr>
          <p:cNvPr id="3" name="Inhaltsplatzhalter 2"/>
          <p:cNvSpPr>
            <a:spLocks noGrp="1"/>
          </p:cNvSpPr>
          <p:nvPr>
            <p:ph idx="1"/>
          </p:nvPr>
        </p:nvSpPr>
        <p:spPr>
          <a:xfrm>
            <a:off x="773118" y="985779"/>
            <a:ext cx="9170982" cy="4957821"/>
          </a:xfrm>
        </p:spPr>
        <p:txBody>
          <a:bodyPr/>
          <a:lstStyle/>
          <a:p>
            <a:pPr marL="0" indent="0">
              <a:buNone/>
            </a:pPr>
            <a:r>
              <a:rPr lang="de-DE" b="1" dirty="0" smtClean="0"/>
              <a:t>Haben Sie…</a:t>
            </a:r>
          </a:p>
          <a:p>
            <a:pPr marL="0" indent="0">
              <a:buNone/>
            </a:pPr>
            <a:r>
              <a:rPr lang="de-DE" sz="1200" dirty="0" smtClean="0"/>
              <a:t>…stichpunktartig das Sustainable Business Model beantwortet?</a:t>
            </a:r>
          </a:p>
          <a:p>
            <a:pPr marL="0" indent="0">
              <a:buNone/>
            </a:pPr>
            <a:r>
              <a:rPr lang="de-DE" sz="1200" dirty="0" smtClean="0"/>
              <a:t>…eine Liste mit allen für Sie relevanten Stakeholdern erstellt?</a:t>
            </a:r>
          </a:p>
          <a:p>
            <a:pPr marL="0" indent="0">
              <a:buNone/>
            </a:pPr>
            <a:r>
              <a:rPr lang="de-DE" sz="1200" dirty="0" smtClean="0"/>
              <a:t>…eine Priorisierung Ihrer Stakeholder vorgenommen und den </a:t>
            </a:r>
            <a:r>
              <a:rPr lang="de-DE" sz="1200" b="1" dirty="0" smtClean="0"/>
              <a:t>wichtigsten</a:t>
            </a:r>
            <a:r>
              <a:rPr lang="de-DE" sz="1200" dirty="0" smtClean="0"/>
              <a:t> etwas näher beleuchtet?</a:t>
            </a:r>
          </a:p>
          <a:p>
            <a:pPr marL="0" indent="0">
              <a:buNone/>
            </a:pPr>
            <a:r>
              <a:rPr lang="de-DE" sz="1200" dirty="0" smtClean="0"/>
              <a:t>…die Beziehung des Stakeholders zu Nachhaltigkeit kurz beleuchtet?</a:t>
            </a:r>
          </a:p>
          <a:p>
            <a:pPr marL="0" indent="0">
              <a:buNone/>
            </a:pPr>
            <a:r>
              <a:rPr lang="de-DE" sz="1200" dirty="0" smtClean="0"/>
              <a:t>…im Falle einer Entscheidung für den Stakeholder </a:t>
            </a:r>
            <a:r>
              <a:rPr lang="de-DE" sz="1200" b="1" i="1" dirty="0" smtClean="0"/>
              <a:t>Kunden</a:t>
            </a:r>
            <a:r>
              <a:rPr lang="de-DE" sz="1200" b="1" dirty="0" smtClean="0"/>
              <a:t> </a:t>
            </a:r>
            <a:r>
              <a:rPr lang="de-DE" sz="1200" dirty="0" smtClean="0"/>
              <a:t>einen </a:t>
            </a:r>
            <a:r>
              <a:rPr lang="de-DE" sz="1200" b="1" dirty="0" smtClean="0"/>
              <a:t>Kunden Canvas </a:t>
            </a:r>
            <a:r>
              <a:rPr lang="de-DE" sz="1200" dirty="0" smtClean="0"/>
              <a:t>erstellt indem Sie per Desk Research…</a:t>
            </a:r>
          </a:p>
          <a:p>
            <a:pPr marL="457200" lvl="1" indent="0">
              <a:buNone/>
            </a:pPr>
            <a:r>
              <a:rPr lang="de-DE" sz="1200" dirty="0" smtClean="0"/>
              <a:t>…die spezifischen Kunden-Aufgaben definiert haben?</a:t>
            </a:r>
          </a:p>
          <a:p>
            <a:pPr marL="457200" lvl="1" indent="0">
              <a:buNone/>
            </a:pPr>
            <a:r>
              <a:rPr lang="de-DE" sz="1200" dirty="0" smtClean="0"/>
              <a:t>…die spezifischen Kunden-Gewinne definiert haben?</a:t>
            </a:r>
          </a:p>
          <a:p>
            <a:pPr marL="457200" lvl="1" indent="0">
              <a:buNone/>
            </a:pPr>
            <a:r>
              <a:rPr lang="de-DE" sz="1200" dirty="0" smtClean="0"/>
              <a:t>…die spezifischen Kunden-Problempunkte </a:t>
            </a:r>
            <a:r>
              <a:rPr lang="de-DE" sz="1200" dirty="0"/>
              <a:t>definiert haben</a:t>
            </a:r>
            <a:r>
              <a:rPr lang="de-DE" sz="1200" dirty="0" smtClean="0"/>
              <a:t>?</a:t>
            </a:r>
          </a:p>
          <a:p>
            <a:pPr marL="457200" lvl="1" indent="0">
              <a:buNone/>
            </a:pPr>
            <a:r>
              <a:rPr lang="de-DE" sz="1200" dirty="0" smtClean="0"/>
              <a:t>…die potentiellen Substitute identifiziert haben?</a:t>
            </a:r>
          </a:p>
          <a:p>
            <a:pPr marL="0" indent="0">
              <a:buNone/>
            </a:pPr>
            <a:r>
              <a:rPr lang="de-DE" sz="1200" dirty="0" smtClean="0"/>
              <a:t>…im Falle einer Entscheidung für einen anderen</a:t>
            </a:r>
            <a:r>
              <a:rPr lang="de-DE" sz="1200" b="1" dirty="0" smtClean="0"/>
              <a:t> </a:t>
            </a:r>
            <a:r>
              <a:rPr lang="de-DE" sz="1200" b="1" i="1" dirty="0" smtClean="0"/>
              <a:t>Stakeholder</a:t>
            </a:r>
            <a:r>
              <a:rPr lang="de-DE" sz="1200" dirty="0" smtClean="0"/>
              <a:t> einen </a:t>
            </a:r>
            <a:r>
              <a:rPr lang="de-DE" sz="1200" b="1" dirty="0" smtClean="0"/>
              <a:t>Stakeholder </a:t>
            </a:r>
            <a:r>
              <a:rPr lang="de-DE" sz="1200" b="1" dirty="0"/>
              <a:t>Canvas </a:t>
            </a:r>
            <a:r>
              <a:rPr lang="de-DE" sz="1200" dirty="0" smtClean="0"/>
              <a:t>erstellt indem Sie per Desk Research…</a:t>
            </a:r>
          </a:p>
          <a:p>
            <a:pPr marL="457200" lvl="1" indent="0">
              <a:buNone/>
              <a:tabLst>
                <a:tab pos="361950" algn="l"/>
              </a:tabLst>
            </a:pPr>
            <a:r>
              <a:rPr lang="de-DE" sz="1200" dirty="0" smtClean="0"/>
              <a:t>…die </a:t>
            </a:r>
            <a:r>
              <a:rPr lang="de-DE" sz="1200" dirty="0"/>
              <a:t>spezifischen </a:t>
            </a:r>
            <a:r>
              <a:rPr lang="de-DE" sz="1200" dirty="0" smtClean="0"/>
              <a:t>Stakeholder-Aufgaben </a:t>
            </a:r>
            <a:r>
              <a:rPr lang="de-DE" sz="1200" dirty="0"/>
              <a:t>definiert haben?</a:t>
            </a:r>
          </a:p>
          <a:p>
            <a:pPr marL="457200" lvl="1" indent="0">
              <a:buNone/>
            </a:pPr>
            <a:r>
              <a:rPr lang="de-DE" sz="1200" dirty="0"/>
              <a:t>…die spezifischen </a:t>
            </a:r>
            <a:r>
              <a:rPr lang="de-DE" sz="1200" dirty="0" smtClean="0"/>
              <a:t>Stakeholder-Gewinne </a:t>
            </a:r>
            <a:r>
              <a:rPr lang="de-DE" sz="1200" dirty="0"/>
              <a:t>definiert haben?</a:t>
            </a:r>
          </a:p>
          <a:p>
            <a:pPr marL="457200" lvl="1" indent="0">
              <a:buNone/>
            </a:pPr>
            <a:r>
              <a:rPr lang="de-DE" sz="1200" dirty="0"/>
              <a:t>…die spezifischen </a:t>
            </a:r>
            <a:r>
              <a:rPr lang="de-DE" sz="1200" dirty="0" smtClean="0"/>
              <a:t>Stakeholder-Problempunkte </a:t>
            </a:r>
            <a:r>
              <a:rPr lang="de-DE" sz="1200" dirty="0"/>
              <a:t>definiert haben</a:t>
            </a:r>
            <a:r>
              <a:rPr lang="de-DE" sz="1200" dirty="0" smtClean="0"/>
              <a:t>?</a:t>
            </a:r>
          </a:p>
          <a:p>
            <a:pPr marL="0" indent="0">
              <a:buNone/>
            </a:pPr>
            <a:r>
              <a:rPr lang="de-DE" sz="1200" dirty="0" smtClean="0"/>
              <a:t>…eine Value </a:t>
            </a:r>
            <a:r>
              <a:rPr lang="de-DE" sz="1200" dirty="0" err="1" smtClean="0"/>
              <a:t>Map</a:t>
            </a:r>
            <a:r>
              <a:rPr lang="de-DE" sz="1200" dirty="0" smtClean="0"/>
              <a:t> erstellt, indem Sie Ihr eigenes Nutzenversprechen in Hinblick auf…</a:t>
            </a:r>
          </a:p>
          <a:p>
            <a:pPr marL="457200" lvl="1" indent="0">
              <a:buNone/>
            </a:pPr>
            <a:r>
              <a:rPr lang="de-DE" sz="1200" dirty="0" smtClean="0"/>
              <a:t>…Ihre eigenen Produkte und Services analysiert haben?</a:t>
            </a:r>
          </a:p>
          <a:p>
            <a:pPr marL="457200" lvl="1" indent="0">
              <a:buNone/>
            </a:pPr>
            <a:r>
              <a:rPr lang="de-DE" sz="1200" dirty="0" smtClean="0"/>
              <a:t>…Ihre Gewinnererzeuger analysiert haben?</a:t>
            </a:r>
          </a:p>
          <a:p>
            <a:pPr marL="457200" lvl="1" indent="0">
              <a:buNone/>
            </a:pPr>
            <a:r>
              <a:rPr lang="de-DE" sz="1200" dirty="0" smtClean="0"/>
              <a:t>…Ihre Problemlöser analysiert haben?</a:t>
            </a:r>
          </a:p>
          <a:p>
            <a:pPr marL="0" lvl="1" indent="0">
              <a:spcAft>
                <a:spcPts val="24"/>
              </a:spcAft>
              <a:buNone/>
            </a:pPr>
            <a:r>
              <a:rPr lang="de-DE" sz="1200" dirty="0" smtClean="0"/>
              <a:t>…ein finales </a:t>
            </a:r>
            <a:r>
              <a:rPr lang="de-DE" sz="1200" dirty="0" err="1" smtClean="0"/>
              <a:t>Sustainable</a:t>
            </a:r>
            <a:r>
              <a:rPr lang="de-DE" sz="1200" dirty="0" smtClean="0"/>
              <a:t> Value Proposition Statement formuliert, um Ihr Nutzenversprechen prägnant auf den Punkt zu bringen?</a:t>
            </a:r>
          </a:p>
          <a:p>
            <a:pPr marL="0" lvl="1" indent="0">
              <a:spcAft>
                <a:spcPts val="24"/>
              </a:spcAft>
              <a:buNone/>
            </a:pPr>
            <a:r>
              <a:rPr lang="de-DE" sz="1200" dirty="0" smtClean="0"/>
              <a:t>…alle Nachhaltigkeitsfragen nochmal auf einen Blick beleuchtet und entsprechend Folgehandlungen abgeleitet?</a:t>
            </a:r>
          </a:p>
          <a:p>
            <a:pPr marL="0" indent="0">
              <a:buNone/>
            </a:pPr>
            <a:r>
              <a:rPr lang="de-DE" b="1" dirty="0" smtClean="0"/>
              <a:t>Herzlichen Glückwunsch zur Erstellung Ihrer Sustainable Value Proposition!</a:t>
            </a:r>
          </a:p>
          <a:p>
            <a:pPr lvl="1">
              <a:buFont typeface="Wingdings" panose="05000000000000000000" pitchFamily="2" charset="2"/>
              <a:buChar char="§"/>
            </a:pPr>
            <a:endParaRPr lang="de-DE" sz="1200" dirty="0"/>
          </a:p>
          <a:p>
            <a:pPr lvl="1"/>
            <a:endParaRPr lang="de-DE" sz="1200" b="1" dirty="0" smtClean="0"/>
          </a:p>
          <a:p>
            <a:endParaRPr lang="de-DE" sz="1200" dirty="0" smtClean="0"/>
          </a:p>
          <a:p>
            <a:endParaRPr lang="de-DE" sz="1200" dirty="0" smtClean="0"/>
          </a:p>
          <a:p>
            <a:endParaRPr lang="de-DE" sz="1200" dirty="0" smtClean="0"/>
          </a:p>
          <a:p>
            <a:endParaRPr lang="de-DE" sz="1200"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8583" y="241360"/>
            <a:ext cx="732602" cy="732602"/>
          </a:xfrm>
          <a:prstGeom prst="rect">
            <a:avLst/>
          </a:prstGeom>
        </p:spPr>
      </p:pic>
      <p:grpSp>
        <p:nvGrpSpPr>
          <p:cNvPr id="80" name="Gruppieren 79"/>
          <p:cNvGrpSpPr/>
          <p:nvPr/>
        </p:nvGrpSpPr>
        <p:grpSpPr>
          <a:xfrm>
            <a:off x="10255743" y="1014307"/>
            <a:ext cx="758398" cy="4570300"/>
            <a:chOff x="10255743" y="1014307"/>
            <a:chExt cx="758398" cy="4570300"/>
          </a:xfrm>
        </p:grpSpPr>
        <p:grpSp>
          <p:nvGrpSpPr>
            <p:cNvPr id="79" name="Gruppieren 78"/>
            <p:cNvGrpSpPr/>
            <p:nvPr/>
          </p:nvGrpSpPr>
          <p:grpSpPr>
            <a:xfrm>
              <a:off x="10344150" y="1312124"/>
              <a:ext cx="485404" cy="142504"/>
              <a:chOff x="10344150" y="1312124"/>
              <a:chExt cx="485404" cy="142504"/>
            </a:xfrm>
          </p:grpSpPr>
          <p:sp>
            <p:nvSpPr>
              <p:cNvPr id="5" name="Rechteck 4"/>
              <p:cNvSpPr/>
              <p:nvPr/>
            </p:nvSpPr>
            <p:spPr bwMode="auto">
              <a:xfrm>
                <a:off x="10344150" y="1312124"/>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6" name="Rechteck 5"/>
              <p:cNvSpPr/>
              <p:nvPr/>
            </p:nvSpPr>
            <p:spPr bwMode="auto">
              <a:xfrm>
                <a:off x="10687050" y="1312124"/>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grpSp>
          <p:nvGrpSpPr>
            <p:cNvPr id="78" name="Gruppieren 77"/>
            <p:cNvGrpSpPr/>
            <p:nvPr/>
          </p:nvGrpSpPr>
          <p:grpSpPr>
            <a:xfrm>
              <a:off x="10344150" y="1525302"/>
              <a:ext cx="485404" cy="142504"/>
              <a:chOff x="10344150" y="1525302"/>
              <a:chExt cx="485404" cy="142504"/>
            </a:xfrm>
          </p:grpSpPr>
          <p:sp>
            <p:nvSpPr>
              <p:cNvPr id="9" name="Rechteck 8"/>
              <p:cNvSpPr/>
              <p:nvPr/>
            </p:nvSpPr>
            <p:spPr bwMode="auto">
              <a:xfrm>
                <a:off x="10344150" y="1525302"/>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10" name="Rechteck 9"/>
              <p:cNvSpPr/>
              <p:nvPr/>
            </p:nvSpPr>
            <p:spPr bwMode="auto">
              <a:xfrm>
                <a:off x="10687050" y="1525302"/>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grpSp>
          <p:nvGrpSpPr>
            <p:cNvPr id="77" name="Gruppieren 76"/>
            <p:cNvGrpSpPr/>
            <p:nvPr/>
          </p:nvGrpSpPr>
          <p:grpSpPr>
            <a:xfrm>
              <a:off x="10344150" y="1738480"/>
              <a:ext cx="485404" cy="142504"/>
              <a:chOff x="10344150" y="1738480"/>
              <a:chExt cx="485404" cy="142504"/>
            </a:xfrm>
          </p:grpSpPr>
          <p:sp>
            <p:nvSpPr>
              <p:cNvPr id="12" name="Rechteck 11"/>
              <p:cNvSpPr/>
              <p:nvPr/>
            </p:nvSpPr>
            <p:spPr bwMode="auto">
              <a:xfrm>
                <a:off x="10344150" y="1738480"/>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13" name="Rechteck 12"/>
              <p:cNvSpPr/>
              <p:nvPr/>
            </p:nvSpPr>
            <p:spPr bwMode="auto">
              <a:xfrm>
                <a:off x="10687050" y="1738480"/>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grpSp>
          <p:nvGrpSpPr>
            <p:cNvPr id="76" name="Gruppieren 75"/>
            <p:cNvGrpSpPr/>
            <p:nvPr/>
          </p:nvGrpSpPr>
          <p:grpSpPr>
            <a:xfrm>
              <a:off x="10344150" y="1951658"/>
              <a:ext cx="485404" cy="142504"/>
              <a:chOff x="10344150" y="1951658"/>
              <a:chExt cx="485404" cy="142504"/>
            </a:xfrm>
          </p:grpSpPr>
          <p:sp>
            <p:nvSpPr>
              <p:cNvPr id="15" name="Rechteck 14"/>
              <p:cNvSpPr/>
              <p:nvPr/>
            </p:nvSpPr>
            <p:spPr bwMode="auto">
              <a:xfrm>
                <a:off x="10344150" y="195165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16" name="Rechteck 15"/>
              <p:cNvSpPr/>
              <p:nvPr/>
            </p:nvSpPr>
            <p:spPr bwMode="auto">
              <a:xfrm>
                <a:off x="10687050" y="195165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grpSp>
          <p:nvGrpSpPr>
            <p:cNvPr id="71" name="Gruppieren 70"/>
            <p:cNvGrpSpPr/>
            <p:nvPr/>
          </p:nvGrpSpPr>
          <p:grpSpPr>
            <a:xfrm>
              <a:off x="10344897" y="2444103"/>
              <a:ext cx="485404" cy="142504"/>
              <a:chOff x="10344897" y="2444103"/>
              <a:chExt cx="485404" cy="142504"/>
            </a:xfrm>
          </p:grpSpPr>
          <p:sp>
            <p:nvSpPr>
              <p:cNvPr id="23" name="Rechteck 22"/>
              <p:cNvSpPr/>
              <p:nvPr/>
            </p:nvSpPr>
            <p:spPr bwMode="auto">
              <a:xfrm>
                <a:off x="10344897" y="2444103"/>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24" name="Rechteck 23"/>
              <p:cNvSpPr/>
              <p:nvPr/>
            </p:nvSpPr>
            <p:spPr bwMode="auto">
              <a:xfrm>
                <a:off x="10687797" y="2444103"/>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grpSp>
          <p:nvGrpSpPr>
            <p:cNvPr id="70" name="Gruppieren 69"/>
            <p:cNvGrpSpPr/>
            <p:nvPr/>
          </p:nvGrpSpPr>
          <p:grpSpPr>
            <a:xfrm>
              <a:off x="10344897" y="2693292"/>
              <a:ext cx="485404" cy="142504"/>
              <a:chOff x="10344897" y="2693292"/>
              <a:chExt cx="485404" cy="142504"/>
            </a:xfrm>
          </p:grpSpPr>
          <p:sp>
            <p:nvSpPr>
              <p:cNvPr id="26" name="Rechteck 25"/>
              <p:cNvSpPr/>
              <p:nvPr/>
            </p:nvSpPr>
            <p:spPr bwMode="auto">
              <a:xfrm>
                <a:off x="10344897" y="2693292"/>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27" name="Rechteck 26"/>
              <p:cNvSpPr/>
              <p:nvPr/>
            </p:nvSpPr>
            <p:spPr bwMode="auto">
              <a:xfrm>
                <a:off x="10687797" y="2693292"/>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grpSp>
          <p:nvGrpSpPr>
            <p:cNvPr id="66" name="Gruppieren 65"/>
            <p:cNvGrpSpPr/>
            <p:nvPr/>
          </p:nvGrpSpPr>
          <p:grpSpPr>
            <a:xfrm>
              <a:off x="10344150" y="2954438"/>
              <a:ext cx="485404" cy="142504"/>
              <a:chOff x="10344150" y="2954438"/>
              <a:chExt cx="485404" cy="142504"/>
            </a:xfrm>
          </p:grpSpPr>
          <p:sp>
            <p:nvSpPr>
              <p:cNvPr id="32" name="Rechteck 31"/>
              <p:cNvSpPr/>
              <p:nvPr/>
            </p:nvSpPr>
            <p:spPr bwMode="auto">
              <a:xfrm>
                <a:off x="10344150" y="295443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33" name="Rechteck 32"/>
              <p:cNvSpPr/>
              <p:nvPr/>
            </p:nvSpPr>
            <p:spPr bwMode="auto">
              <a:xfrm>
                <a:off x="10687050" y="295443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grpSp>
          <p:nvGrpSpPr>
            <p:cNvPr id="65" name="Gruppieren 64"/>
            <p:cNvGrpSpPr/>
            <p:nvPr/>
          </p:nvGrpSpPr>
          <p:grpSpPr>
            <a:xfrm>
              <a:off x="10344150" y="3198096"/>
              <a:ext cx="485404" cy="142504"/>
              <a:chOff x="10344150" y="3198096"/>
              <a:chExt cx="485404" cy="142504"/>
            </a:xfrm>
          </p:grpSpPr>
          <p:sp>
            <p:nvSpPr>
              <p:cNvPr id="35" name="Rechteck 34"/>
              <p:cNvSpPr/>
              <p:nvPr/>
            </p:nvSpPr>
            <p:spPr bwMode="auto">
              <a:xfrm>
                <a:off x="10344150" y="3198096"/>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36" name="Rechteck 35"/>
              <p:cNvSpPr/>
              <p:nvPr/>
            </p:nvSpPr>
            <p:spPr bwMode="auto">
              <a:xfrm>
                <a:off x="10687050" y="3198096"/>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grpSp>
          <p:nvGrpSpPr>
            <p:cNvPr id="42" name="Gruppieren 41"/>
            <p:cNvGrpSpPr/>
            <p:nvPr/>
          </p:nvGrpSpPr>
          <p:grpSpPr>
            <a:xfrm>
              <a:off x="10351368" y="3686057"/>
              <a:ext cx="485404" cy="142504"/>
              <a:chOff x="10351368" y="3686057"/>
              <a:chExt cx="485404" cy="142504"/>
            </a:xfrm>
          </p:grpSpPr>
          <p:sp>
            <p:nvSpPr>
              <p:cNvPr id="44" name="Rechteck 43"/>
              <p:cNvSpPr/>
              <p:nvPr/>
            </p:nvSpPr>
            <p:spPr bwMode="auto">
              <a:xfrm>
                <a:off x="10351368" y="3686057"/>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45" name="Rechteck 44"/>
              <p:cNvSpPr/>
              <p:nvPr/>
            </p:nvSpPr>
            <p:spPr bwMode="auto">
              <a:xfrm>
                <a:off x="10694268" y="3686057"/>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grpSp>
          <p:nvGrpSpPr>
            <p:cNvPr id="41" name="Gruppieren 40"/>
            <p:cNvGrpSpPr/>
            <p:nvPr/>
          </p:nvGrpSpPr>
          <p:grpSpPr>
            <a:xfrm>
              <a:off x="10348193" y="3940510"/>
              <a:ext cx="485404" cy="142504"/>
              <a:chOff x="10348193" y="3940510"/>
              <a:chExt cx="485404" cy="142504"/>
            </a:xfrm>
          </p:grpSpPr>
          <p:sp>
            <p:nvSpPr>
              <p:cNvPr id="47" name="Rechteck 46"/>
              <p:cNvSpPr/>
              <p:nvPr/>
            </p:nvSpPr>
            <p:spPr bwMode="auto">
              <a:xfrm>
                <a:off x="10348193" y="3940510"/>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48" name="Rechteck 47"/>
              <p:cNvSpPr/>
              <p:nvPr/>
            </p:nvSpPr>
            <p:spPr bwMode="auto">
              <a:xfrm>
                <a:off x="10691093" y="3940510"/>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grpSp>
          <p:nvGrpSpPr>
            <p:cNvPr id="40" name="Gruppieren 39"/>
            <p:cNvGrpSpPr/>
            <p:nvPr/>
          </p:nvGrpSpPr>
          <p:grpSpPr>
            <a:xfrm>
              <a:off x="10351368" y="4191788"/>
              <a:ext cx="485404" cy="142504"/>
              <a:chOff x="10351368" y="4191788"/>
              <a:chExt cx="485404" cy="142504"/>
            </a:xfrm>
          </p:grpSpPr>
          <p:sp>
            <p:nvSpPr>
              <p:cNvPr id="50" name="Rechteck 49"/>
              <p:cNvSpPr/>
              <p:nvPr/>
            </p:nvSpPr>
            <p:spPr bwMode="auto">
              <a:xfrm>
                <a:off x="10351368" y="419178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51" name="Rechteck 50"/>
              <p:cNvSpPr/>
              <p:nvPr/>
            </p:nvSpPr>
            <p:spPr bwMode="auto">
              <a:xfrm>
                <a:off x="10694268" y="419178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grpSp>
          <p:nvGrpSpPr>
            <p:cNvPr id="29" name="Gruppieren 28"/>
            <p:cNvGrpSpPr/>
            <p:nvPr/>
          </p:nvGrpSpPr>
          <p:grpSpPr>
            <a:xfrm>
              <a:off x="10350500" y="4669210"/>
              <a:ext cx="485404" cy="142504"/>
              <a:chOff x="10350500" y="4669210"/>
              <a:chExt cx="485404" cy="142504"/>
            </a:xfrm>
          </p:grpSpPr>
          <p:sp>
            <p:nvSpPr>
              <p:cNvPr id="56" name="Rechteck 55"/>
              <p:cNvSpPr/>
              <p:nvPr/>
            </p:nvSpPr>
            <p:spPr bwMode="auto">
              <a:xfrm>
                <a:off x="10350500" y="4669210"/>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57" name="Rechteck 56"/>
              <p:cNvSpPr/>
              <p:nvPr/>
            </p:nvSpPr>
            <p:spPr bwMode="auto">
              <a:xfrm>
                <a:off x="10693400" y="4669210"/>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grpSp>
          <p:nvGrpSpPr>
            <p:cNvPr id="28" name="Gruppieren 27"/>
            <p:cNvGrpSpPr/>
            <p:nvPr/>
          </p:nvGrpSpPr>
          <p:grpSpPr>
            <a:xfrm>
              <a:off x="10350500" y="4958591"/>
              <a:ext cx="485404" cy="142504"/>
              <a:chOff x="10350500" y="4958591"/>
              <a:chExt cx="485404" cy="142504"/>
            </a:xfrm>
          </p:grpSpPr>
          <p:sp>
            <p:nvSpPr>
              <p:cNvPr id="59" name="Rechteck 58"/>
              <p:cNvSpPr/>
              <p:nvPr/>
            </p:nvSpPr>
            <p:spPr bwMode="auto">
              <a:xfrm>
                <a:off x="10350500" y="4958591"/>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60" name="Rechteck 59"/>
              <p:cNvSpPr/>
              <p:nvPr/>
            </p:nvSpPr>
            <p:spPr bwMode="auto">
              <a:xfrm>
                <a:off x="10693400" y="4958591"/>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grpSp>
          <p:nvGrpSpPr>
            <p:cNvPr id="18" name="Gruppieren 17"/>
            <p:cNvGrpSpPr/>
            <p:nvPr/>
          </p:nvGrpSpPr>
          <p:grpSpPr>
            <a:xfrm>
              <a:off x="10350500" y="5171772"/>
              <a:ext cx="485404" cy="142504"/>
              <a:chOff x="10350500" y="5171772"/>
              <a:chExt cx="485404" cy="142504"/>
            </a:xfrm>
          </p:grpSpPr>
          <p:sp>
            <p:nvSpPr>
              <p:cNvPr id="62" name="Rechteck 61"/>
              <p:cNvSpPr/>
              <p:nvPr/>
            </p:nvSpPr>
            <p:spPr bwMode="auto">
              <a:xfrm>
                <a:off x="10350500" y="5171772"/>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63" name="Rechteck 62"/>
              <p:cNvSpPr/>
              <p:nvPr/>
            </p:nvSpPr>
            <p:spPr bwMode="auto">
              <a:xfrm>
                <a:off x="10693400" y="5171772"/>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grpSp>
          <p:nvGrpSpPr>
            <p:cNvPr id="17" name="Gruppieren 16"/>
            <p:cNvGrpSpPr/>
            <p:nvPr/>
          </p:nvGrpSpPr>
          <p:grpSpPr>
            <a:xfrm>
              <a:off x="10350500" y="5442103"/>
              <a:ext cx="485404" cy="142504"/>
              <a:chOff x="10350500" y="5442103"/>
              <a:chExt cx="485404" cy="142504"/>
            </a:xfrm>
          </p:grpSpPr>
          <p:sp>
            <p:nvSpPr>
              <p:cNvPr id="68" name="Rechteck 67"/>
              <p:cNvSpPr/>
              <p:nvPr/>
            </p:nvSpPr>
            <p:spPr bwMode="auto">
              <a:xfrm>
                <a:off x="10350500" y="5442103"/>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69" name="Rechteck 68"/>
              <p:cNvSpPr/>
              <p:nvPr/>
            </p:nvSpPr>
            <p:spPr bwMode="auto">
              <a:xfrm>
                <a:off x="10693400" y="5442103"/>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sp>
          <p:nvSpPr>
            <p:cNvPr id="73" name="Textfeld 72"/>
            <p:cNvSpPr txBox="1"/>
            <p:nvPr/>
          </p:nvSpPr>
          <p:spPr>
            <a:xfrm>
              <a:off x="10255743" y="1014307"/>
              <a:ext cx="319318" cy="307777"/>
            </a:xfrm>
            <a:prstGeom prst="rect">
              <a:avLst/>
            </a:prstGeom>
            <a:noFill/>
          </p:spPr>
          <p:txBody>
            <a:bodyPr wrap="none" rtlCol="0">
              <a:spAutoFit/>
            </a:bodyPr>
            <a:lstStyle/>
            <a:p>
              <a:r>
                <a:rPr lang="de-DE" dirty="0" smtClean="0">
                  <a:solidFill>
                    <a:srgbClr val="000000"/>
                  </a:solidFill>
                  <a:latin typeface="Calibri" panose="020F0502020204030204" pitchFamily="34" charset="0"/>
                  <a:cs typeface="Calibri" panose="020F0502020204030204" pitchFamily="34" charset="0"/>
                </a:rPr>
                <a:t>ja</a:t>
              </a:r>
              <a:endParaRPr lang="de-DE" dirty="0">
                <a:solidFill>
                  <a:srgbClr val="000000"/>
                </a:solidFill>
                <a:latin typeface="Calibri" panose="020F0502020204030204" pitchFamily="34" charset="0"/>
                <a:cs typeface="Calibri" panose="020F0502020204030204" pitchFamily="34" charset="0"/>
              </a:endParaRPr>
            </a:p>
          </p:txBody>
        </p:sp>
        <p:sp>
          <p:nvSpPr>
            <p:cNvPr id="74" name="Textfeld 73"/>
            <p:cNvSpPr txBox="1"/>
            <p:nvPr/>
          </p:nvSpPr>
          <p:spPr>
            <a:xfrm>
              <a:off x="10502462" y="1014307"/>
              <a:ext cx="511679" cy="307777"/>
            </a:xfrm>
            <a:prstGeom prst="rect">
              <a:avLst/>
            </a:prstGeom>
            <a:noFill/>
          </p:spPr>
          <p:txBody>
            <a:bodyPr wrap="none" rtlCol="0">
              <a:spAutoFit/>
            </a:bodyPr>
            <a:lstStyle/>
            <a:p>
              <a:r>
                <a:rPr lang="de-DE" dirty="0" smtClean="0">
                  <a:solidFill>
                    <a:srgbClr val="000000"/>
                  </a:solidFill>
                  <a:latin typeface="Calibri" panose="020F0502020204030204" pitchFamily="34" charset="0"/>
                  <a:cs typeface="Calibri" panose="020F0502020204030204" pitchFamily="34" charset="0"/>
                </a:rPr>
                <a:t>nein</a:t>
              </a:r>
              <a:endParaRPr lang="de-DE" dirty="0">
                <a:solidFill>
                  <a:srgbClr val="000000"/>
                </a:solidFill>
                <a:latin typeface="Calibri" panose="020F0502020204030204" pitchFamily="34" charset="0"/>
                <a:cs typeface="Calibri" panose="020F0502020204030204" pitchFamily="34" charset="0"/>
              </a:endParaRPr>
            </a:p>
          </p:txBody>
        </p:sp>
      </p:grpSp>
      <p:sp>
        <p:nvSpPr>
          <p:cNvPr id="67" name="Rechteck 66"/>
          <p:cNvSpPr/>
          <p:nvPr/>
        </p:nvSpPr>
        <p:spPr bwMode="auto">
          <a:xfrm>
            <a:off x="10350500" y="566620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
        <p:nvSpPr>
          <p:cNvPr id="75" name="Rechteck 74"/>
          <p:cNvSpPr/>
          <p:nvPr/>
        </p:nvSpPr>
        <p:spPr bwMode="auto">
          <a:xfrm>
            <a:off x="10693400" y="5666208"/>
            <a:ext cx="142504" cy="142504"/>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69991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estreifter Pfeil nach rechts 12"/>
          <p:cNvSpPr/>
          <p:nvPr/>
        </p:nvSpPr>
        <p:spPr bwMode="auto">
          <a:xfrm>
            <a:off x="3992218" y="4812754"/>
            <a:ext cx="1282535" cy="914400"/>
          </a:xfrm>
          <a:prstGeom prst="stripedRightArrow">
            <a:avLst/>
          </a:prstGeom>
          <a:solidFill>
            <a:schemeClr val="bg2">
              <a:lumMod val="20000"/>
              <a:lumOff val="80000"/>
              <a:alpha val="66000"/>
            </a:schemeClr>
          </a:solid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1" hangingPunct="1"/>
            <a:endParaRPr lang="de-DE" dirty="0">
              <a:latin typeface="Calibri" panose="020F0502020204030204" pitchFamily="34" charset="0"/>
              <a:cs typeface="Calibri" panose="020F0502020204030204" pitchFamily="34" charset="0"/>
            </a:endParaRPr>
          </a:p>
        </p:txBody>
      </p:sp>
      <p:sp>
        <p:nvSpPr>
          <p:cNvPr id="23" name="Rechteck 22"/>
          <p:cNvSpPr/>
          <p:nvPr/>
        </p:nvSpPr>
        <p:spPr>
          <a:xfrm>
            <a:off x="4267817" y="5116711"/>
            <a:ext cx="665439" cy="307777"/>
          </a:xfrm>
          <a:prstGeom prst="rect">
            <a:avLst/>
          </a:prstGeom>
        </p:spPr>
        <p:txBody>
          <a:bodyPr wrap="none">
            <a:spAutoFit/>
          </a:bodyPr>
          <a:lstStyle/>
          <a:p>
            <a:pPr algn="ctr" eaLnBrk="1" hangingPunct="1"/>
            <a:r>
              <a:rPr lang="de-DE" dirty="0" smtClean="0">
                <a:latin typeface="Calibri" panose="020F0502020204030204" pitchFamily="34" charset="0"/>
                <a:cs typeface="Calibri" panose="020F0502020204030204" pitchFamily="34" charset="0"/>
              </a:rPr>
              <a:t>Marke</a:t>
            </a:r>
            <a:endParaRPr lang="de-DE" dirty="0">
              <a:latin typeface="Calibri" panose="020F0502020204030204" pitchFamily="34" charset="0"/>
              <a:cs typeface="Calibri" panose="020F0502020204030204" pitchFamily="34" charset="0"/>
            </a:endParaRPr>
          </a:p>
        </p:txBody>
      </p:sp>
      <p:sp>
        <p:nvSpPr>
          <p:cNvPr id="2" name="Titel 1"/>
          <p:cNvSpPr>
            <a:spLocks noGrp="1"/>
          </p:cNvSpPr>
          <p:nvPr>
            <p:ph type="title"/>
          </p:nvPr>
        </p:nvSpPr>
        <p:spPr/>
        <p:txBody>
          <a:bodyPr/>
          <a:lstStyle/>
          <a:p>
            <a:r>
              <a:rPr lang="de-DE" dirty="0" smtClean="0"/>
              <a:t>Die Vorteile einer Sustainable Value Proposition</a:t>
            </a:r>
            <a:endParaRPr lang="de-DE" dirty="0"/>
          </a:p>
        </p:txBody>
      </p:sp>
      <p:sp>
        <p:nvSpPr>
          <p:cNvPr id="4" name="Ellipse 3"/>
          <p:cNvSpPr/>
          <p:nvPr/>
        </p:nvSpPr>
        <p:spPr bwMode="auto">
          <a:xfrm>
            <a:off x="1726191" y="2673899"/>
            <a:ext cx="1793173" cy="1793173"/>
          </a:xfrm>
          <a:prstGeom prst="ellipse">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16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Sustainable Value Proposition</a:t>
            </a:r>
          </a:p>
          <a:p>
            <a:pPr marR="0" algn="ctr" defTabSz="914400" rtl="0" eaLnBrk="1" fontAlgn="base" latinLnBrk="0" hangingPunct="1">
              <a:lnSpc>
                <a:spcPct val="100000"/>
              </a:lnSpc>
              <a:spcBef>
                <a:spcPct val="0"/>
              </a:spcBef>
              <a:spcAft>
                <a:spcPct val="0"/>
              </a:spcAft>
              <a:buClrTx/>
              <a:buSzTx/>
              <a:buFont typeface="Times" charset="0"/>
              <a:buNone/>
              <a:tabLst/>
            </a:pPr>
            <a:r>
              <a:rPr lang="de-DE" sz="1600" dirty="0" smtClean="0">
                <a:latin typeface="Calibri" panose="020F0502020204030204" pitchFamily="34" charset="0"/>
                <a:cs typeface="Calibri" panose="020F0502020204030204" pitchFamily="34" charset="0"/>
              </a:rPr>
              <a:t>(SVP)</a:t>
            </a:r>
            <a:endParaRPr kumimoji="0" lang="de-DE" sz="16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5" name="Pfeil nach rechts 4"/>
          <p:cNvSpPr/>
          <p:nvPr/>
        </p:nvSpPr>
        <p:spPr bwMode="auto">
          <a:xfrm>
            <a:off x="178128" y="3191679"/>
            <a:ext cx="1401290" cy="617517"/>
          </a:xfrm>
          <a:prstGeom prst="rightArrow">
            <a:avLst/>
          </a:prstGeom>
          <a:noFill/>
          <a:ln w="12700" cap="flat" cmpd="sng" algn="ctr">
            <a:solidFill>
              <a:srgbClr val="9BBE3D"/>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lgn="ctr" eaLnBrk="1" hangingPunct="1">
              <a:buFont typeface="Times" charset="0"/>
              <a:buNone/>
            </a:pPr>
            <a:r>
              <a:rPr lang="de-DE" dirty="0">
                <a:latin typeface="Calibri" panose="020F0502020204030204" pitchFamily="34" charset="0"/>
                <a:cs typeface="Calibri" panose="020F0502020204030204" pitchFamily="34" charset="0"/>
              </a:rPr>
              <a:t>Workshop</a:t>
            </a:r>
          </a:p>
        </p:txBody>
      </p:sp>
      <p:sp>
        <p:nvSpPr>
          <p:cNvPr id="10" name="Gestreifter Pfeil nach rechts 9"/>
          <p:cNvSpPr/>
          <p:nvPr/>
        </p:nvSpPr>
        <p:spPr bwMode="auto">
          <a:xfrm>
            <a:off x="3992220" y="1199407"/>
            <a:ext cx="1282535" cy="914400"/>
          </a:xfrm>
          <a:prstGeom prst="stripedRightArrow">
            <a:avLst/>
          </a:prstGeom>
          <a:solidFill>
            <a:schemeClr val="bg2">
              <a:lumMod val="20000"/>
              <a:lumOff val="80000"/>
              <a:alpha val="66000"/>
            </a:schemeClr>
          </a:solid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buFont typeface="Times" charset="0"/>
              <a:buNone/>
            </a:pPr>
            <a:r>
              <a:rPr lang="de-DE" dirty="0" smtClean="0">
                <a:latin typeface="Calibri" panose="020F0502020204030204" pitchFamily="34" charset="0"/>
                <a:cs typeface="Calibri" panose="020F0502020204030204" pitchFamily="34" charset="0"/>
              </a:rPr>
              <a:t>Team</a:t>
            </a:r>
            <a:endParaRPr lang="de-DE" dirty="0">
              <a:latin typeface="Calibri" panose="020F0502020204030204" pitchFamily="34" charset="0"/>
              <a:cs typeface="Calibri" panose="020F0502020204030204" pitchFamily="34" charset="0"/>
            </a:endParaRPr>
          </a:p>
        </p:txBody>
      </p:sp>
      <p:sp>
        <p:nvSpPr>
          <p:cNvPr id="11" name="Gestreifter Pfeil nach rechts 10"/>
          <p:cNvSpPr/>
          <p:nvPr/>
        </p:nvSpPr>
        <p:spPr bwMode="auto">
          <a:xfrm>
            <a:off x="3992219" y="2441675"/>
            <a:ext cx="1282535" cy="914400"/>
          </a:xfrm>
          <a:prstGeom prst="stripedRightArrow">
            <a:avLst/>
          </a:prstGeom>
          <a:solidFill>
            <a:schemeClr val="bg2">
              <a:lumMod val="20000"/>
              <a:lumOff val="80000"/>
              <a:alpha val="66000"/>
            </a:schemeClr>
          </a:solid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buFont typeface="Times" charset="0"/>
              <a:buNone/>
            </a:pPr>
            <a:endParaRPr lang="de-DE" dirty="0">
              <a:latin typeface="Calibri" panose="020F0502020204030204" pitchFamily="34" charset="0"/>
              <a:cs typeface="Calibri" panose="020F0502020204030204" pitchFamily="34" charset="0"/>
            </a:endParaRPr>
          </a:p>
        </p:txBody>
      </p:sp>
      <p:sp>
        <p:nvSpPr>
          <p:cNvPr id="12" name="Gestreifter Pfeil nach rechts 11"/>
          <p:cNvSpPr/>
          <p:nvPr/>
        </p:nvSpPr>
        <p:spPr bwMode="auto">
          <a:xfrm>
            <a:off x="3992218" y="3570486"/>
            <a:ext cx="1282535" cy="914400"/>
          </a:xfrm>
          <a:prstGeom prst="stripedRightArrow">
            <a:avLst/>
          </a:prstGeom>
          <a:solidFill>
            <a:schemeClr val="bg2">
              <a:lumMod val="20000"/>
              <a:lumOff val="80000"/>
              <a:alpha val="66000"/>
            </a:schemeClr>
          </a:solid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buFont typeface="Times" charset="0"/>
              <a:buNone/>
            </a:pPr>
            <a:endParaRPr lang="de-DE" dirty="0">
              <a:latin typeface="Calibri" panose="020F0502020204030204" pitchFamily="34" charset="0"/>
              <a:cs typeface="Calibri" panose="020F0502020204030204" pitchFamily="34" charset="0"/>
            </a:endParaRPr>
          </a:p>
        </p:txBody>
      </p:sp>
      <p:sp>
        <p:nvSpPr>
          <p:cNvPr id="14" name="Abgerundetes Rechteck 13"/>
          <p:cNvSpPr/>
          <p:nvPr/>
        </p:nvSpPr>
        <p:spPr bwMode="auto">
          <a:xfrm>
            <a:off x="5718066" y="1199407"/>
            <a:ext cx="5836818" cy="914400"/>
          </a:xfrm>
          <a:prstGeom prst="roundRect">
            <a:avLst/>
          </a:prstGeom>
          <a:no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5" name="Abgerundetes Rechteck 14"/>
          <p:cNvSpPr/>
          <p:nvPr/>
        </p:nvSpPr>
        <p:spPr bwMode="auto">
          <a:xfrm>
            <a:off x="5718066" y="2441675"/>
            <a:ext cx="5836818" cy="914400"/>
          </a:xfrm>
          <a:prstGeom prst="roundRect">
            <a:avLst/>
          </a:prstGeom>
          <a:no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6" name="Abgerundetes Rechteck 15"/>
          <p:cNvSpPr/>
          <p:nvPr/>
        </p:nvSpPr>
        <p:spPr bwMode="auto">
          <a:xfrm>
            <a:off x="5747607" y="4812754"/>
            <a:ext cx="5836818" cy="914400"/>
          </a:xfrm>
          <a:prstGeom prst="roundRect">
            <a:avLst/>
          </a:prstGeom>
          <a:no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7" name="Abgerundetes Rechteck 16"/>
          <p:cNvSpPr/>
          <p:nvPr/>
        </p:nvSpPr>
        <p:spPr bwMode="auto">
          <a:xfrm>
            <a:off x="5718066" y="3570486"/>
            <a:ext cx="5836818" cy="914400"/>
          </a:xfrm>
          <a:prstGeom prst="roundRect">
            <a:avLst/>
          </a:prstGeom>
          <a:noFill/>
          <a:ln w="12700"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9" name="Textfeld 18"/>
          <p:cNvSpPr txBox="1"/>
          <p:nvPr/>
        </p:nvSpPr>
        <p:spPr>
          <a:xfrm>
            <a:off x="5718066" y="1206475"/>
            <a:ext cx="5845284" cy="954107"/>
          </a:xfrm>
          <a:prstGeom prst="rect">
            <a:avLst/>
          </a:prstGeom>
          <a:noFill/>
          <a:ln w="12700">
            <a:noFill/>
          </a:ln>
        </p:spPr>
        <p:txBody>
          <a:bodyPr wrap="square" rtlCol="0">
            <a:spAutoFit/>
          </a:bodyPr>
          <a:lstStyle/>
          <a:p>
            <a:pPr algn="just"/>
            <a:r>
              <a:rPr lang="de-DE" b="0" dirty="0" smtClean="0">
                <a:latin typeface="Calibri" panose="020F0502020204030204" pitchFamily="34" charset="0"/>
                <a:cs typeface="Calibri" panose="020F0502020204030204" pitchFamily="34" charset="0"/>
              </a:rPr>
              <a:t>Eine Auseinandersetzung mit Nachhaltigkeitsaspekten im Zusammenhang mit Ihrem Nutzenversprechen unterstützt Sie und Ihr Team dabei auch alle anderen Bereiche Ihres Geschäftsmodells kontinuierlich zu hinterfragen, beeinflusst eine nachhaltigere Gestaltung auch Ihre anderen Entscheidungen.</a:t>
            </a:r>
            <a:endParaRPr lang="de-DE" b="0" dirty="0">
              <a:latin typeface="Calibri" panose="020F0502020204030204" pitchFamily="34" charset="0"/>
              <a:cs typeface="Calibri" panose="020F0502020204030204" pitchFamily="34" charset="0"/>
            </a:endParaRPr>
          </a:p>
        </p:txBody>
      </p:sp>
      <p:sp>
        <p:nvSpPr>
          <p:cNvPr id="20" name="Textfeld 19"/>
          <p:cNvSpPr txBox="1"/>
          <p:nvPr/>
        </p:nvSpPr>
        <p:spPr>
          <a:xfrm>
            <a:off x="5718067" y="2448643"/>
            <a:ext cx="5836818" cy="954107"/>
          </a:xfrm>
          <a:prstGeom prst="rect">
            <a:avLst/>
          </a:prstGeom>
          <a:noFill/>
          <a:ln w="12700">
            <a:noFill/>
          </a:ln>
        </p:spPr>
        <p:txBody>
          <a:bodyPr wrap="square" rtlCol="0">
            <a:spAutoFit/>
          </a:bodyPr>
          <a:lstStyle/>
          <a:p>
            <a:pPr algn="just"/>
            <a:r>
              <a:rPr lang="de-DE" b="0" dirty="0" smtClean="0">
                <a:latin typeface="Calibri" panose="020F0502020204030204" pitchFamily="34" charset="0"/>
                <a:cs typeface="Calibri" panose="020F0502020204030204" pitchFamily="34" charset="0"/>
              </a:rPr>
              <a:t>Ein steigendes Nachhaltigkeitsbewusstsein in der Gesellschaft zeichnet sich über lange Zeit auch im Konsumverhalten jedes Einzelnen ab. Eine nachhaltige</a:t>
            </a:r>
          </a:p>
          <a:p>
            <a:pPr algn="just"/>
            <a:r>
              <a:rPr lang="de-DE" b="0" dirty="0" smtClean="0">
                <a:latin typeface="Calibri" panose="020F0502020204030204" pitchFamily="34" charset="0"/>
                <a:cs typeface="Calibri" panose="020F0502020204030204" pitchFamily="34" charset="0"/>
              </a:rPr>
              <a:t> SVP ist ein wichtiges Differenzierungsmerkmal zu Wettbewerbern sowie Schlüssel zu potentiellen, neuen Märkten.</a:t>
            </a:r>
            <a:endParaRPr lang="de-DE" b="0" dirty="0">
              <a:latin typeface="Calibri" panose="020F0502020204030204" pitchFamily="34" charset="0"/>
              <a:cs typeface="Calibri" panose="020F0502020204030204" pitchFamily="34" charset="0"/>
            </a:endParaRPr>
          </a:p>
        </p:txBody>
      </p:sp>
      <p:sp>
        <p:nvSpPr>
          <p:cNvPr id="21" name="Textfeld 20"/>
          <p:cNvSpPr txBox="1"/>
          <p:nvPr/>
        </p:nvSpPr>
        <p:spPr>
          <a:xfrm>
            <a:off x="5718067" y="3573557"/>
            <a:ext cx="5836818" cy="954107"/>
          </a:xfrm>
          <a:prstGeom prst="rect">
            <a:avLst/>
          </a:prstGeom>
          <a:noFill/>
          <a:ln w="12700">
            <a:noFill/>
          </a:ln>
        </p:spPr>
        <p:txBody>
          <a:bodyPr wrap="square" rtlCol="0">
            <a:spAutoFit/>
          </a:bodyPr>
          <a:lstStyle/>
          <a:p>
            <a:pPr algn="just"/>
            <a:r>
              <a:rPr lang="de-DE" b="0" dirty="0" smtClean="0">
                <a:latin typeface="Calibri" panose="020F0502020204030204" pitchFamily="34" charset="0"/>
                <a:cs typeface="Calibri" panose="020F0502020204030204" pitchFamily="34" charset="0"/>
              </a:rPr>
              <a:t>Neben Konsumenten steigt auch das Interesse von verschiedenen Geldgebern in nachhaltige (Jung-)unternehmen zu investieren, um einen positiven Impact mit ihren Investitionen zu erzielen. Eine SVP hilft Ihnen dabei, ein richtiges Signal zu setzen und neue Wege der Finanzierung zu erschließen. </a:t>
            </a:r>
            <a:endParaRPr lang="de-DE" b="0" dirty="0">
              <a:latin typeface="Calibri" panose="020F0502020204030204" pitchFamily="34" charset="0"/>
              <a:cs typeface="Calibri" panose="020F0502020204030204" pitchFamily="34" charset="0"/>
            </a:endParaRPr>
          </a:p>
        </p:txBody>
      </p:sp>
      <p:sp>
        <p:nvSpPr>
          <p:cNvPr id="24" name="Textfeld 23"/>
          <p:cNvSpPr txBox="1"/>
          <p:nvPr/>
        </p:nvSpPr>
        <p:spPr>
          <a:xfrm>
            <a:off x="5747607" y="4820672"/>
            <a:ext cx="5836818" cy="307777"/>
          </a:xfrm>
          <a:prstGeom prst="rect">
            <a:avLst/>
          </a:prstGeom>
          <a:noFill/>
          <a:ln w="12700">
            <a:noFill/>
          </a:ln>
        </p:spPr>
        <p:txBody>
          <a:bodyPr wrap="square" rtlCol="0">
            <a:spAutoFit/>
          </a:bodyPr>
          <a:lstStyle/>
          <a:p>
            <a:pPr algn="just"/>
            <a:endParaRPr lang="de-DE" b="0" dirty="0">
              <a:latin typeface="Calibri" panose="020F0502020204030204" pitchFamily="34" charset="0"/>
              <a:cs typeface="Calibri" panose="020F0502020204030204" pitchFamily="34" charset="0"/>
            </a:endParaRPr>
          </a:p>
        </p:txBody>
      </p:sp>
      <p:sp>
        <p:nvSpPr>
          <p:cNvPr id="25" name="Textfeld 24"/>
          <p:cNvSpPr txBox="1"/>
          <p:nvPr/>
        </p:nvSpPr>
        <p:spPr>
          <a:xfrm>
            <a:off x="5747607" y="4820672"/>
            <a:ext cx="5836818" cy="954107"/>
          </a:xfrm>
          <a:prstGeom prst="rect">
            <a:avLst/>
          </a:prstGeom>
          <a:noFill/>
          <a:ln w="12700">
            <a:noFill/>
          </a:ln>
        </p:spPr>
        <p:txBody>
          <a:bodyPr wrap="square" rtlCol="0">
            <a:spAutoFit/>
          </a:bodyPr>
          <a:lstStyle/>
          <a:p>
            <a:pPr algn="just"/>
            <a:r>
              <a:rPr lang="de-DE" b="0" dirty="0" smtClean="0">
                <a:latin typeface="Calibri" panose="020F0502020204030204" pitchFamily="34" charset="0"/>
                <a:cs typeface="Calibri" panose="020F0502020204030204" pitchFamily="34" charset="0"/>
              </a:rPr>
              <a:t>Von einem SVP profitieren nicht nur Ihre Kunden, sondern auch Ihre künftigen Arbeitnehmer. Eine Unternehmen, das mit seinen Lösungen einen nach-haltigen Wert schaffen möchte, erweist sich als attraktiverer Arbeitgeber, mit dem sich Arbeitnehmer mehr identifizieren können und lieber für arbeiten.</a:t>
            </a:r>
            <a:endParaRPr lang="de-DE" b="0" dirty="0">
              <a:latin typeface="Calibri" panose="020F0502020204030204" pitchFamily="34" charset="0"/>
              <a:cs typeface="Calibri" panose="020F0502020204030204" pitchFamily="34" charset="0"/>
            </a:endParaRPr>
          </a:p>
        </p:txBody>
      </p:sp>
      <p:sp>
        <p:nvSpPr>
          <p:cNvPr id="3" name="Textfeld 2"/>
          <p:cNvSpPr txBox="1"/>
          <p:nvPr/>
        </p:nvSpPr>
        <p:spPr>
          <a:xfrm>
            <a:off x="4098891" y="2744986"/>
            <a:ext cx="1119987" cy="307777"/>
          </a:xfrm>
          <a:prstGeom prst="rect">
            <a:avLst/>
          </a:prstGeom>
          <a:noFill/>
        </p:spPr>
        <p:txBody>
          <a:bodyPr wrap="none" rtlCol="0">
            <a:spAutoFit/>
          </a:bodyPr>
          <a:lstStyle/>
          <a:p>
            <a:r>
              <a:rPr lang="de-DE" dirty="0" smtClean="0">
                <a:latin typeface="Calibri" panose="020F0502020204030204" pitchFamily="34" charset="0"/>
                <a:cs typeface="Calibri" panose="020F0502020204030204" pitchFamily="34" charset="0"/>
              </a:rPr>
              <a:t>Wettbewerb</a:t>
            </a:r>
            <a:endParaRPr lang="de-DE" dirty="0">
              <a:latin typeface="Calibri" panose="020F0502020204030204" pitchFamily="34" charset="0"/>
              <a:cs typeface="Calibri" panose="020F0502020204030204" pitchFamily="34" charset="0"/>
            </a:endParaRPr>
          </a:p>
        </p:txBody>
      </p:sp>
      <p:sp>
        <p:nvSpPr>
          <p:cNvPr id="22" name="Textfeld 21"/>
          <p:cNvSpPr txBox="1"/>
          <p:nvPr/>
        </p:nvSpPr>
        <p:spPr>
          <a:xfrm>
            <a:off x="4070446" y="3873797"/>
            <a:ext cx="1126077" cy="307777"/>
          </a:xfrm>
          <a:prstGeom prst="rect">
            <a:avLst/>
          </a:prstGeom>
          <a:noFill/>
        </p:spPr>
        <p:txBody>
          <a:bodyPr wrap="none" rtlCol="0">
            <a:spAutoFit/>
          </a:bodyPr>
          <a:lstStyle/>
          <a:p>
            <a:pPr algn="ctr" eaLnBrk="1" hangingPunct="1">
              <a:buFont typeface="Times" charset="0"/>
              <a:buNone/>
            </a:pPr>
            <a:r>
              <a:rPr lang="de-DE" dirty="0" smtClean="0">
                <a:latin typeface="Calibri" panose="020F0502020204030204" pitchFamily="34" charset="0"/>
                <a:cs typeface="Calibri" panose="020F0502020204030204" pitchFamily="34" charset="0"/>
              </a:rPr>
              <a:t>Kapitalgeber</a:t>
            </a:r>
            <a:endParaRPr lang="de-D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52667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Alle Nachhaltigkeitsfragen noch einmal im Überblick (1/2)</a:t>
            </a:r>
            <a:endParaRPr lang="de-DE" sz="2400" dirty="0"/>
          </a:p>
        </p:txBody>
      </p:sp>
      <p:sp>
        <p:nvSpPr>
          <p:cNvPr id="8" name="Inhaltsplatzhalter 7"/>
          <p:cNvSpPr>
            <a:spLocks noGrp="1"/>
          </p:cNvSpPr>
          <p:nvPr>
            <p:ph idx="1"/>
          </p:nvPr>
        </p:nvSpPr>
        <p:spPr>
          <a:xfrm>
            <a:off x="520700" y="956128"/>
            <a:ext cx="11034184" cy="246318"/>
          </a:xfrm>
        </p:spPr>
        <p:txBody>
          <a:bodyPr/>
          <a:lstStyle/>
          <a:p>
            <a:pPr marL="0" indent="0">
              <a:buNone/>
            </a:pPr>
            <a:r>
              <a:rPr lang="de-DE" b="1" dirty="0" err="1" smtClean="0"/>
              <a:t>Stakeholderbeziehung</a:t>
            </a:r>
            <a:r>
              <a:rPr lang="de-DE" b="1" dirty="0" smtClean="0"/>
              <a:t> zur Nachhaltigkeit</a:t>
            </a:r>
            <a:endParaRPr lang="de-DE" b="1" dirty="0"/>
          </a:p>
        </p:txBody>
      </p:sp>
      <p:sp>
        <p:nvSpPr>
          <p:cNvPr id="4" name="Abgerundetes Rechteck 3"/>
          <p:cNvSpPr/>
          <p:nvPr/>
        </p:nvSpPr>
        <p:spPr bwMode="auto">
          <a:xfrm>
            <a:off x="519177" y="3332432"/>
            <a:ext cx="11235871" cy="37687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Inwiefern haben die Jobs bzw. Aufgaben Ihrer Kunden bereits Berührungspunkte mit Nachhaltigkeit?	</a:t>
            </a:r>
          </a:p>
        </p:txBody>
      </p:sp>
      <p:sp>
        <p:nvSpPr>
          <p:cNvPr id="19" name="Abgerundetes Rechteck 18"/>
          <p:cNvSpPr/>
          <p:nvPr/>
        </p:nvSpPr>
        <p:spPr bwMode="auto">
          <a:xfrm>
            <a:off x="1328057" y="1820537"/>
            <a:ext cx="10426991" cy="326475"/>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Falls positiv: Wie können Sie diese Einstellung für sich nutzen? Was sind Ansatzpunkte auf die Sie achten sollten?</a:t>
            </a:r>
          </a:p>
        </p:txBody>
      </p:sp>
      <p:sp>
        <p:nvSpPr>
          <p:cNvPr id="21" name="Abgerundetes Rechteck 20"/>
          <p:cNvSpPr/>
          <p:nvPr/>
        </p:nvSpPr>
        <p:spPr bwMode="auto">
          <a:xfrm>
            <a:off x="1328057" y="2220844"/>
            <a:ext cx="10426991" cy="326475"/>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Falls indifferent: Was sind die Gründe für die Indifferenz? Können Sie positive Anreize zur Meinungsänderung schaffen?</a:t>
            </a:r>
          </a:p>
        </p:txBody>
      </p:sp>
      <p:sp>
        <p:nvSpPr>
          <p:cNvPr id="22" name="Abgerundetes Rechteck 21"/>
          <p:cNvSpPr/>
          <p:nvPr/>
        </p:nvSpPr>
        <p:spPr bwMode="auto">
          <a:xfrm>
            <a:off x="1328057" y="2621429"/>
            <a:ext cx="10426991" cy="326475"/>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Falls negativ: Woher kommt die </a:t>
            </a:r>
            <a:r>
              <a:rPr lang="de-DE" b="0" kern="0" dirty="0" smtClean="0">
                <a:solidFill>
                  <a:srgbClr val="000000"/>
                </a:solidFill>
                <a:latin typeface="Calibri"/>
              </a:rPr>
              <a:t>Einstellung und was lernen Sie daraus? Können </a:t>
            </a:r>
            <a:r>
              <a:rPr lang="de-DE" b="0" kern="0" dirty="0">
                <a:solidFill>
                  <a:srgbClr val="000000"/>
                </a:solidFill>
                <a:latin typeface="Calibri"/>
              </a:rPr>
              <a:t>Sie positive Anreize zur Meinungsänderung schaffen?</a:t>
            </a:r>
          </a:p>
        </p:txBody>
      </p:sp>
      <p:sp>
        <p:nvSpPr>
          <p:cNvPr id="23" name="Abgerundetes Rechteck 22"/>
          <p:cNvSpPr/>
          <p:nvPr/>
        </p:nvSpPr>
        <p:spPr bwMode="auto">
          <a:xfrm>
            <a:off x="519174" y="3808157"/>
            <a:ext cx="11235871" cy="42622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Wie kann die Integration von ökologisch und gesellschaftlich nachhaltigen Aspekten in Ihr Nutzenversprechen die Erfüllung der (Neben-)Jobs verbessern? </a:t>
            </a:r>
          </a:p>
        </p:txBody>
      </p:sp>
      <p:sp>
        <p:nvSpPr>
          <p:cNvPr id="26" name="Abgerundetes Rechteck 25"/>
          <p:cNvSpPr/>
          <p:nvPr/>
        </p:nvSpPr>
        <p:spPr bwMode="auto">
          <a:xfrm>
            <a:off x="519174" y="5383198"/>
            <a:ext cx="11235871" cy="329936"/>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Inwiefern spielen nachhaltige Aspekte des Substituts eine Rolle bei der Entscheidung Ihrer Kunden und was schließen Sie daraus?</a:t>
            </a:r>
          </a:p>
        </p:txBody>
      </p:sp>
      <p:sp>
        <p:nvSpPr>
          <p:cNvPr id="27" name="Abgerundetes Rechteck 26"/>
          <p:cNvSpPr/>
          <p:nvPr/>
        </p:nvSpPr>
        <p:spPr bwMode="auto">
          <a:xfrm>
            <a:off x="519174" y="4609936"/>
            <a:ext cx="11235871" cy="437781"/>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Welche Rolle spielt Nachhaltigkeit und welche zusätzlichen </a:t>
            </a:r>
            <a:r>
              <a:rPr lang="de-DE" b="0" kern="0" dirty="0" smtClean="0">
                <a:solidFill>
                  <a:srgbClr val="000000"/>
                </a:solidFill>
                <a:latin typeface="Calibri"/>
              </a:rPr>
              <a:t>Kunden-Gewinne/Kunden-Probleme </a:t>
            </a:r>
            <a:r>
              <a:rPr lang="de-DE" b="0" kern="0" dirty="0">
                <a:solidFill>
                  <a:srgbClr val="000000"/>
                </a:solidFill>
                <a:latin typeface="Calibri"/>
              </a:rPr>
              <a:t>können Sie durch eine Berücksichtigung von nachhaltigen Aspekten </a:t>
            </a:r>
            <a:r>
              <a:rPr lang="de-DE" b="0" kern="0" dirty="0" smtClean="0">
                <a:solidFill>
                  <a:srgbClr val="000000"/>
                </a:solidFill>
                <a:latin typeface="Calibri"/>
              </a:rPr>
              <a:t>generieren/lindern?</a:t>
            </a:r>
            <a:endParaRPr lang="de-DE" b="0" kern="0" dirty="0">
              <a:solidFill>
                <a:srgbClr val="000000"/>
              </a:solidFill>
              <a:latin typeface="Calibri"/>
            </a:endParaRPr>
          </a:p>
        </p:txBody>
      </p:sp>
      <p:sp>
        <p:nvSpPr>
          <p:cNvPr id="29" name="Inhaltsplatzhalter 7"/>
          <p:cNvSpPr txBox="1">
            <a:spLocks/>
          </p:cNvSpPr>
          <p:nvPr/>
        </p:nvSpPr>
        <p:spPr bwMode="auto">
          <a:xfrm>
            <a:off x="519174" y="3028150"/>
            <a:ext cx="11034184" cy="3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a:lstStyle>
          <a:p>
            <a:pPr marL="0" indent="0">
              <a:buFont typeface="Wingdings" panose="05000000000000000000" pitchFamily="2" charset="2"/>
              <a:buNone/>
            </a:pPr>
            <a:r>
              <a:rPr lang="de-DE" b="1" kern="0" dirty="0" smtClean="0"/>
              <a:t>Stakeholder-Aufgaben</a:t>
            </a:r>
            <a:endParaRPr lang="de-DE" b="1" kern="0" dirty="0"/>
          </a:p>
        </p:txBody>
      </p:sp>
      <p:sp>
        <p:nvSpPr>
          <p:cNvPr id="30" name="Inhaltsplatzhalter 7"/>
          <p:cNvSpPr txBox="1">
            <a:spLocks/>
          </p:cNvSpPr>
          <p:nvPr/>
        </p:nvSpPr>
        <p:spPr bwMode="auto">
          <a:xfrm>
            <a:off x="519174" y="4323284"/>
            <a:ext cx="11034184" cy="3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a:lstStyle>
          <a:p>
            <a:pPr marL="0" indent="0">
              <a:buFont typeface="Wingdings" panose="05000000000000000000" pitchFamily="2" charset="2"/>
              <a:buNone/>
            </a:pPr>
            <a:r>
              <a:rPr lang="de-DE" b="1" kern="0" dirty="0" smtClean="0"/>
              <a:t>Stakeholder-Gewinne und -Problempunkte</a:t>
            </a:r>
            <a:endParaRPr lang="de-DE" b="1" kern="0" dirty="0"/>
          </a:p>
        </p:txBody>
      </p:sp>
      <p:sp>
        <p:nvSpPr>
          <p:cNvPr id="31" name="Inhaltsplatzhalter 7"/>
          <p:cNvSpPr txBox="1">
            <a:spLocks/>
          </p:cNvSpPr>
          <p:nvPr/>
        </p:nvSpPr>
        <p:spPr bwMode="auto">
          <a:xfrm>
            <a:off x="506474" y="5109099"/>
            <a:ext cx="11034184" cy="3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a:lstStyle>
          <a:p>
            <a:pPr marL="0" indent="0">
              <a:buFont typeface="Wingdings" panose="05000000000000000000" pitchFamily="2" charset="2"/>
              <a:buNone/>
            </a:pPr>
            <a:r>
              <a:rPr lang="de-DE" b="1" kern="0" dirty="0" smtClean="0"/>
              <a:t>Kundensubstitut</a:t>
            </a:r>
            <a:endParaRPr lang="de-DE" b="1" kern="0" dirty="0"/>
          </a:p>
        </p:txBody>
      </p:sp>
      <p:sp>
        <p:nvSpPr>
          <p:cNvPr id="15" name="Abgerundetes Rechteck 14"/>
          <p:cNvSpPr/>
          <p:nvPr/>
        </p:nvSpPr>
        <p:spPr bwMode="auto">
          <a:xfrm>
            <a:off x="519177" y="1270130"/>
            <a:ext cx="11235871" cy="441722"/>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Wie steht Ihr Stakeholder zum Thema ökologische und gesellschaftliche Nachhaltigkeit sowie </a:t>
            </a:r>
            <a:r>
              <a:rPr lang="de-DE" b="0" kern="0" dirty="0" smtClean="0">
                <a:solidFill>
                  <a:srgbClr val="000000"/>
                </a:solidFill>
                <a:latin typeface="Calibri"/>
              </a:rPr>
              <a:t>Klimaschutz (Bspw</a:t>
            </a:r>
            <a:r>
              <a:rPr lang="de-DE" b="0" kern="0" dirty="0">
                <a:solidFill>
                  <a:srgbClr val="000000"/>
                </a:solidFill>
                <a:latin typeface="Calibri"/>
              </a:rPr>
              <a:t>. Bedeutung, Wahrnehmung, Haltung, Konsumverhalten)?</a:t>
            </a:r>
          </a:p>
        </p:txBody>
      </p:sp>
    </p:spTree>
    <p:extLst>
      <p:ext uri="{BB962C8B-B14F-4D97-AF65-F5344CB8AC3E}">
        <p14:creationId xmlns:p14="http://schemas.microsoft.com/office/powerpoint/2010/main" val="11605568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Alle Nachhaltigkeitsfragen noch einmal im Überblick (2/2)</a:t>
            </a:r>
            <a:endParaRPr lang="de-DE" sz="2400" dirty="0"/>
          </a:p>
        </p:txBody>
      </p:sp>
      <p:sp>
        <p:nvSpPr>
          <p:cNvPr id="8" name="Inhaltsplatzhalter 7"/>
          <p:cNvSpPr>
            <a:spLocks noGrp="1"/>
          </p:cNvSpPr>
          <p:nvPr>
            <p:ph idx="1"/>
          </p:nvPr>
        </p:nvSpPr>
        <p:spPr>
          <a:xfrm>
            <a:off x="520700" y="956128"/>
            <a:ext cx="11034184" cy="246318"/>
          </a:xfrm>
        </p:spPr>
        <p:txBody>
          <a:bodyPr/>
          <a:lstStyle/>
          <a:p>
            <a:pPr marL="0" indent="0">
              <a:buNone/>
            </a:pPr>
            <a:r>
              <a:rPr lang="de-DE" b="1" dirty="0"/>
              <a:t>Ihre Produkte und Services für Kunden</a:t>
            </a:r>
          </a:p>
        </p:txBody>
      </p:sp>
      <p:sp>
        <p:nvSpPr>
          <p:cNvPr id="4" name="Abgerundetes Rechteck 3"/>
          <p:cNvSpPr/>
          <p:nvPr/>
        </p:nvSpPr>
        <p:spPr bwMode="auto">
          <a:xfrm>
            <a:off x="519177" y="2646632"/>
            <a:ext cx="11235871" cy="45470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Wie sehr führt ein konventionell orientiertes Nutzenversprechen im Vergleich zu einem nachhaltig orientierten zu einem potentiellen Risiko hinsichtlich der </a:t>
            </a:r>
            <a:r>
              <a:rPr lang="de-DE" b="0" kern="0" dirty="0" smtClean="0">
                <a:solidFill>
                  <a:srgbClr val="000000"/>
                </a:solidFill>
                <a:latin typeface="Calibri"/>
              </a:rPr>
              <a:t>Gewinnerzeuger bzw. Problemlöser </a:t>
            </a:r>
            <a:r>
              <a:rPr lang="de-DE" b="0" kern="0" dirty="0">
                <a:solidFill>
                  <a:srgbClr val="000000"/>
                </a:solidFill>
                <a:latin typeface="Calibri"/>
              </a:rPr>
              <a:t>Ihres Produkts und Services?</a:t>
            </a:r>
          </a:p>
        </p:txBody>
      </p:sp>
      <p:sp>
        <p:nvSpPr>
          <p:cNvPr id="13" name="Abgerundetes Rechteck 12"/>
          <p:cNvSpPr/>
          <p:nvPr/>
        </p:nvSpPr>
        <p:spPr bwMode="auto">
          <a:xfrm>
            <a:off x="519177" y="1270130"/>
            <a:ext cx="11235871" cy="426227"/>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Was ist an Ihren P&amp;S nachhaltig bzw. kann nachhaltig gestaltet werden und welche Konsequenzen hat das für Ihr Nutzenversprechen?</a:t>
            </a:r>
          </a:p>
        </p:txBody>
      </p:sp>
      <p:sp>
        <p:nvSpPr>
          <p:cNvPr id="29" name="Inhaltsplatzhalter 7"/>
          <p:cNvSpPr txBox="1">
            <a:spLocks/>
          </p:cNvSpPr>
          <p:nvPr/>
        </p:nvSpPr>
        <p:spPr bwMode="auto">
          <a:xfrm>
            <a:off x="519174" y="2342350"/>
            <a:ext cx="11034184" cy="3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0147" tIns="40074" rIns="80147" bIns="40074" numCol="1" anchor="t" anchorCtr="0" compatLnSpc="1">
            <a:prstTxWarp prst="textNoShape">
              <a:avLst/>
            </a:prstTxWarp>
          </a:bodyPr>
          <a:lstStyle>
            <a:lvl1pPr marL="342900" indent="-342900" algn="l" rtl="0" eaLnBrk="1" fontAlgn="base" hangingPunct="1">
              <a:spcBef>
                <a:spcPct val="20000"/>
              </a:spcBef>
              <a:spcAft>
                <a:spcPct val="0"/>
              </a:spcAft>
              <a:buFont typeface="Wingdings" panose="05000000000000000000" pitchFamily="2" charset="2"/>
              <a:buChar char="n"/>
              <a:defRPr sz="1400">
                <a:solidFill>
                  <a:schemeClr val="tx1"/>
                </a:solidFill>
                <a:latin typeface="Calibri"/>
                <a:ea typeface="MS PGothic" pitchFamily="34" charset="-128"/>
                <a:cs typeface="MS PGothic" pitchFamily="34" charset="-128"/>
              </a:defRPr>
            </a:lvl1pPr>
            <a:lvl2pPr marL="742950" indent="-285750" algn="l" rtl="0" eaLnBrk="1" fontAlgn="base" hangingPunct="1">
              <a:spcBef>
                <a:spcPct val="20000"/>
              </a:spcBef>
              <a:spcAft>
                <a:spcPct val="20000"/>
              </a:spcAft>
              <a:buClr>
                <a:schemeClr val="tx1"/>
              </a:buClr>
              <a:buFont typeface="Wingdings" panose="05000000000000000000" pitchFamily="2" charset="2"/>
              <a:buChar char="è"/>
              <a:defRPr sz="1400">
                <a:solidFill>
                  <a:schemeClr val="tx1"/>
                </a:solidFill>
                <a:latin typeface="Calibri"/>
                <a:ea typeface="MS PGothic" pitchFamily="34" charset="-128"/>
                <a:cs typeface="MS PGothic" pitchFamily="34" charset="-128"/>
              </a:defRPr>
            </a:lvl2pPr>
            <a:lvl3pPr marL="1143000" indent="-228600" algn="l" rtl="0" eaLnBrk="1" fontAlgn="base" hangingPunct="1">
              <a:spcBef>
                <a:spcPct val="100000"/>
              </a:spcBef>
              <a:spcAft>
                <a:spcPct val="0"/>
              </a:spcAft>
              <a:buClr>
                <a:schemeClr val="tx1"/>
              </a:buClr>
              <a:buFont typeface="Wingdings" panose="05000000000000000000" pitchFamily="2" charset="2"/>
              <a:buChar char="ü"/>
              <a:defRPr sz="1400">
                <a:solidFill>
                  <a:schemeClr val="tx1"/>
                </a:solidFill>
                <a:latin typeface="Calibri"/>
                <a:ea typeface="MS PGothic" pitchFamily="34" charset="-128"/>
                <a:cs typeface="MS PGothic" pitchFamily="34" charset="-128"/>
              </a:defRPr>
            </a:lvl3pPr>
            <a:lvl4pPr marL="1600200" indent="-228600"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4pPr>
            <a:lvl5pPr marL="2055813" indent="-227013" algn="l" rtl="0" eaLnBrk="1" fontAlgn="base" hangingPunct="1">
              <a:spcBef>
                <a:spcPct val="20000"/>
              </a:spcBef>
              <a:spcAft>
                <a:spcPct val="0"/>
              </a:spcAft>
              <a:buClr>
                <a:schemeClr val="tx1"/>
              </a:buClr>
              <a:buFont typeface="Arial" panose="020B0604020202020204" pitchFamily="34" charset="0"/>
              <a:buChar char="à"/>
              <a:defRPr sz="1400">
                <a:solidFill>
                  <a:schemeClr val="tx1"/>
                </a:solidFill>
                <a:latin typeface="Calibri"/>
                <a:ea typeface="MS PGothic" pitchFamily="34" charset="-128"/>
                <a:cs typeface="MS PGothic" pitchFamily="34" charset="-128"/>
              </a:defRPr>
            </a:lvl5pPr>
            <a:lvl6pPr marL="25130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6pPr>
            <a:lvl7pPr marL="29702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7pPr>
            <a:lvl8pPr marL="34274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8pPr>
            <a:lvl9pPr marL="3884613" indent="-227013" algn="l" rtl="0" eaLnBrk="1" fontAlgn="base" hangingPunct="1">
              <a:spcBef>
                <a:spcPct val="20000"/>
              </a:spcBef>
              <a:spcAft>
                <a:spcPct val="0"/>
              </a:spcAft>
              <a:buClr>
                <a:schemeClr val="tx1"/>
              </a:buClr>
              <a:buFont typeface="Arial" charset="0"/>
              <a:buChar char="à"/>
              <a:defRPr sz="1400">
                <a:solidFill>
                  <a:schemeClr val="tx1"/>
                </a:solidFill>
                <a:latin typeface="+mn-lt"/>
                <a:ea typeface="ＭＳ Ｐゴシック" charset="-128"/>
              </a:defRPr>
            </a:lvl9pPr>
          </a:lstStyle>
          <a:p>
            <a:pPr marL="0" indent="0">
              <a:buFont typeface="Wingdings" panose="05000000000000000000" pitchFamily="2" charset="2"/>
              <a:buNone/>
            </a:pPr>
            <a:r>
              <a:rPr lang="de-DE" b="1" kern="0" dirty="0" smtClean="0"/>
              <a:t>Ihre Gewinnererzeuger &amp; Problemlöser</a:t>
            </a:r>
            <a:endParaRPr lang="de-DE" b="1" kern="0" dirty="0"/>
          </a:p>
        </p:txBody>
      </p:sp>
      <p:sp>
        <p:nvSpPr>
          <p:cNvPr id="20" name="Abgerundetes Rechteck 19"/>
          <p:cNvSpPr/>
          <p:nvPr/>
        </p:nvSpPr>
        <p:spPr bwMode="auto">
          <a:xfrm>
            <a:off x="519174" y="1832498"/>
            <a:ext cx="11235871" cy="430641"/>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hangingPunct="1">
              <a:spcBef>
                <a:spcPct val="20000"/>
              </a:spcBef>
            </a:pPr>
            <a:r>
              <a:rPr lang="de-DE" b="0" kern="0" dirty="0">
                <a:solidFill>
                  <a:srgbClr val="000000"/>
                </a:solidFill>
                <a:latin typeface="Calibri"/>
              </a:rPr>
              <a:t>Was wären positive sowie negative Auswirkungen ökonomischer, sozialer oder ökologischer Nachhaltigkeit, wenn Sie Aspekte der Nachhaltigkeit entlang Ihrer Wertschöpfung berücksichtigen? </a:t>
            </a:r>
          </a:p>
        </p:txBody>
      </p:sp>
      <p:sp>
        <p:nvSpPr>
          <p:cNvPr id="24" name="Abgerundetes Rechteck 23"/>
          <p:cNvSpPr/>
          <p:nvPr/>
        </p:nvSpPr>
        <p:spPr bwMode="auto">
          <a:xfrm>
            <a:off x="519174" y="3214853"/>
            <a:ext cx="11235871" cy="45470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Welche zusätzlichen Nachhaltigkeitsaspekte steigern den Mehrwert Ihres Nutzenversprechens für Ihre </a:t>
            </a:r>
            <a:r>
              <a:rPr lang="de-DE" b="0" kern="0" dirty="0" smtClean="0">
                <a:solidFill>
                  <a:srgbClr val="000000"/>
                </a:solidFill>
                <a:latin typeface="Calibri"/>
              </a:rPr>
              <a:t>identifizierten Stakeholder-Gewinne bzw. zur Linderung Ihrer identifizierten Stakeholder-Probleme?</a:t>
            </a:r>
            <a:endParaRPr lang="de-DE" b="0" kern="0" dirty="0">
              <a:solidFill>
                <a:srgbClr val="000000"/>
              </a:solidFill>
              <a:latin typeface="Calibri"/>
            </a:endParaRPr>
          </a:p>
        </p:txBody>
      </p:sp>
    </p:spTree>
    <p:extLst>
      <p:ext uri="{BB962C8B-B14F-4D97-AF65-F5344CB8AC3E}">
        <p14:creationId xmlns:p14="http://schemas.microsoft.com/office/powerpoint/2010/main" val="22046559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Verwendete Literatur und Abbildungen</a:t>
            </a:r>
            <a:endParaRPr lang="de-DE" dirty="0"/>
          </a:p>
        </p:txBody>
      </p:sp>
      <p:sp>
        <p:nvSpPr>
          <p:cNvPr id="3" name="Inhaltsplatzhalter 2"/>
          <p:cNvSpPr>
            <a:spLocks noGrp="1"/>
          </p:cNvSpPr>
          <p:nvPr>
            <p:ph idx="1"/>
          </p:nvPr>
        </p:nvSpPr>
        <p:spPr>
          <a:xfrm>
            <a:off x="520700" y="1041400"/>
            <a:ext cx="11034184" cy="5079999"/>
          </a:xfrm>
        </p:spPr>
        <p:txBody>
          <a:bodyPr/>
          <a:lstStyle/>
          <a:p>
            <a:r>
              <a:rPr lang="de-DE" sz="1200" dirty="0"/>
              <a:t>Berger, C., </a:t>
            </a:r>
            <a:r>
              <a:rPr lang="de-DE" sz="1200" dirty="0" err="1"/>
              <a:t>Blauth</a:t>
            </a:r>
            <a:r>
              <a:rPr lang="de-DE" sz="1200" dirty="0"/>
              <a:t>, R. E. &amp; </a:t>
            </a:r>
            <a:r>
              <a:rPr lang="de-DE" sz="1200" dirty="0" err="1"/>
              <a:t>Boger</a:t>
            </a:r>
            <a:r>
              <a:rPr lang="de-DE" sz="1200" dirty="0"/>
              <a:t>, D. (1993). </a:t>
            </a:r>
            <a:r>
              <a:rPr lang="de-DE" sz="1200" dirty="0" err="1"/>
              <a:t>Kano’s</a:t>
            </a:r>
            <a:r>
              <a:rPr lang="de-DE" sz="1200" dirty="0"/>
              <a:t> </a:t>
            </a:r>
            <a:r>
              <a:rPr lang="de-DE" sz="1200" dirty="0" err="1"/>
              <a:t>Methods</a:t>
            </a:r>
            <a:r>
              <a:rPr lang="de-DE" sz="1200" dirty="0"/>
              <a:t> </a:t>
            </a:r>
            <a:r>
              <a:rPr lang="de-DE" sz="1200" dirty="0" err="1"/>
              <a:t>for</a:t>
            </a:r>
            <a:r>
              <a:rPr lang="de-DE" sz="1200" dirty="0"/>
              <a:t> Understanding Customer-</a:t>
            </a:r>
            <a:r>
              <a:rPr lang="de-DE" sz="1200" dirty="0" err="1"/>
              <a:t>Defindes</a:t>
            </a:r>
            <a:r>
              <a:rPr lang="de-DE" sz="1200" dirty="0"/>
              <a:t> Quality. </a:t>
            </a:r>
            <a:r>
              <a:rPr lang="de-DE" sz="1200" i="1" dirty="0"/>
              <a:t>Center </a:t>
            </a:r>
            <a:r>
              <a:rPr lang="de-DE" sz="1200" i="1" dirty="0" err="1"/>
              <a:t>For</a:t>
            </a:r>
            <a:r>
              <a:rPr lang="de-DE" sz="1200" i="1" dirty="0"/>
              <a:t> Quality </a:t>
            </a:r>
            <a:r>
              <a:rPr lang="de-DE" sz="1200" i="1" dirty="0" err="1"/>
              <a:t>of</a:t>
            </a:r>
            <a:r>
              <a:rPr lang="de-DE" sz="1200" i="1" dirty="0"/>
              <a:t> Management Journal</a:t>
            </a:r>
            <a:r>
              <a:rPr lang="de-DE" sz="1200" dirty="0"/>
              <a:t>, </a:t>
            </a:r>
            <a:r>
              <a:rPr lang="de-DE" sz="1200" i="1" dirty="0"/>
              <a:t>Vol. 2</a:t>
            </a:r>
            <a:r>
              <a:rPr lang="de-DE" sz="1200" dirty="0"/>
              <a:t>(4), 1–37.</a:t>
            </a:r>
          </a:p>
          <a:p>
            <a:r>
              <a:rPr lang="de-DE" sz="1200" dirty="0"/>
              <a:t>Bocken, N. M. P., Rana, P. &amp; Short, S. W. (2015). Value </a:t>
            </a:r>
            <a:r>
              <a:rPr lang="de-DE" sz="1200" dirty="0" err="1"/>
              <a:t>mapping</a:t>
            </a:r>
            <a:r>
              <a:rPr lang="de-DE" sz="1200" dirty="0"/>
              <a:t> </a:t>
            </a:r>
            <a:r>
              <a:rPr lang="de-DE" sz="1200" dirty="0" err="1"/>
              <a:t>for</a:t>
            </a:r>
            <a:r>
              <a:rPr lang="de-DE" sz="1200" dirty="0"/>
              <a:t> </a:t>
            </a:r>
            <a:r>
              <a:rPr lang="de-DE" sz="1200" dirty="0" err="1"/>
              <a:t>sustainable</a:t>
            </a:r>
            <a:r>
              <a:rPr lang="de-DE" sz="1200" dirty="0"/>
              <a:t> </a:t>
            </a:r>
            <a:r>
              <a:rPr lang="de-DE" sz="1200" dirty="0" err="1"/>
              <a:t>business</a:t>
            </a:r>
            <a:r>
              <a:rPr lang="de-DE" sz="1200" dirty="0"/>
              <a:t> </a:t>
            </a:r>
            <a:r>
              <a:rPr lang="de-DE" sz="1200" dirty="0" err="1"/>
              <a:t>thinking</a:t>
            </a:r>
            <a:r>
              <a:rPr lang="de-DE" sz="1200" dirty="0"/>
              <a:t>. </a:t>
            </a:r>
            <a:r>
              <a:rPr lang="de-DE" sz="1200" i="1" dirty="0"/>
              <a:t>Journal </a:t>
            </a:r>
            <a:r>
              <a:rPr lang="de-DE" sz="1200" i="1" dirty="0" err="1"/>
              <a:t>of</a:t>
            </a:r>
            <a:r>
              <a:rPr lang="de-DE" sz="1200" i="1" dirty="0"/>
              <a:t> Industrial </a:t>
            </a:r>
            <a:r>
              <a:rPr lang="de-DE" sz="1200" i="1" dirty="0" err="1"/>
              <a:t>and</a:t>
            </a:r>
            <a:r>
              <a:rPr lang="de-DE" sz="1200" i="1" dirty="0"/>
              <a:t> </a:t>
            </a:r>
            <a:r>
              <a:rPr lang="de-DE" sz="1200" i="1" dirty="0" err="1"/>
              <a:t>Production</a:t>
            </a:r>
            <a:r>
              <a:rPr lang="de-DE" sz="1200" i="1" dirty="0"/>
              <a:t> Engineering</a:t>
            </a:r>
            <a:r>
              <a:rPr lang="de-DE" sz="1200" dirty="0"/>
              <a:t>, </a:t>
            </a:r>
            <a:r>
              <a:rPr lang="de-DE" sz="1200" i="1" dirty="0"/>
              <a:t>32</a:t>
            </a:r>
            <a:r>
              <a:rPr lang="de-DE" sz="1200" dirty="0"/>
              <a:t>(1), 67–81.</a:t>
            </a:r>
          </a:p>
          <a:p>
            <a:r>
              <a:rPr lang="de-DE" sz="1200" dirty="0"/>
              <a:t>Bocken, N., Short, S., Rana, P. &amp; Evans, S. (2013). A </a:t>
            </a:r>
            <a:r>
              <a:rPr lang="de-DE" sz="1200" dirty="0" err="1"/>
              <a:t>value</a:t>
            </a:r>
            <a:r>
              <a:rPr lang="de-DE" sz="1200" dirty="0"/>
              <a:t> </a:t>
            </a:r>
            <a:r>
              <a:rPr lang="de-DE" sz="1200" dirty="0" err="1"/>
              <a:t>mapping</a:t>
            </a:r>
            <a:r>
              <a:rPr lang="de-DE" sz="1200" dirty="0"/>
              <a:t> </a:t>
            </a:r>
            <a:r>
              <a:rPr lang="de-DE" sz="1200" dirty="0" err="1"/>
              <a:t>tool</a:t>
            </a:r>
            <a:r>
              <a:rPr lang="de-DE" sz="1200" dirty="0"/>
              <a:t> </a:t>
            </a:r>
            <a:r>
              <a:rPr lang="de-DE" sz="1200" dirty="0" err="1"/>
              <a:t>for</a:t>
            </a:r>
            <a:r>
              <a:rPr lang="de-DE" sz="1200" dirty="0"/>
              <a:t> </a:t>
            </a:r>
            <a:r>
              <a:rPr lang="de-DE" sz="1200" dirty="0" err="1"/>
              <a:t>sustainable</a:t>
            </a:r>
            <a:r>
              <a:rPr lang="de-DE" sz="1200" dirty="0"/>
              <a:t> </a:t>
            </a:r>
            <a:r>
              <a:rPr lang="de-DE" sz="1200" dirty="0" err="1"/>
              <a:t>business</a:t>
            </a:r>
            <a:r>
              <a:rPr lang="de-DE" sz="1200" dirty="0"/>
              <a:t> </a:t>
            </a:r>
            <a:r>
              <a:rPr lang="de-DE" sz="1200" dirty="0" err="1"/>
              <a:t>modelling</a:t>
            </a:r>
            <a:r>
              <a:rPr lang="de-DE" sz="1200" dirty="0"/>
              <a:t>. (G. </a:t>
            </a:r>
            <a:r>
              <a:rPr lang="de-DE" sz="1200" dirty="0" err="1"/>
              <a:t>Lenssen</a:t>
            </a:r>
            <a:r>
              <a:rPr lang="de-DE" sz="1200" dirty="0"/>
              <a:t>, </a:t>
            </a:r>
            <a:r>
              <a:rPr lang="de-DE" sz="1200" dirty="0" err="1"/>
              <a:t>Mollie</a:t>
            </a:r>
            <a:r>
              <a:rPr lang="de-DE" sz="1200" dirty="0"/>
              <a:t> </a:t>
            </a:r>
            <a:r>
              <a:rPr lang="de-DE" sz="1200" dirty="0" err="1"/>
              <a:t>Painter</a:t>
            </a:r>
            <a:r>
              <a:rPr lang="de-DE" sz="1200" dirty="0"/>
              <a:t>, Aileen Ion, Hrsg.)</a:t>
            </a:r>
            <a:r>
              <a:rPr lang="de-DE" sz="1200" i="1" dirty="0"/>
              <a:t>Corporate </a:t>
            </a:r>
            <a:r>
              <a:rPr lang="de-DE" sz="1200" i="1" dirty="0" err="1"/>
              <a:t>Governance</a:t>
            </a:r>
            <a:r>
              <a:rPr lang="de-DE" sz="1200" i="1" dirty="0"/>
              <a:t>: The international </a:t>
            </a:r>
            <a:r>
              <a:rPr lang="de-DE" sz="1200" i="1" dirty="0" err="1"/>
              <a:t>journal</a:t>
            </a:r>
            <a:r>
              <a:rPr lang="de-DE" sz="1200" i="1" dirty="0"/>
              <a:t> </a:t>
            </a:r>
            <a:r>
              <a:rPr lang="de-DE" sz="1200" i="1" dirty="0" err="1"/>
              <a:t>of</a:t>
            </a:r>
            <a:r>
              <a:rPr lang="de-DE" sz="1200" i="1" dirty="0"/>
              <a:t> </a:t>
            </a:r>
            <a:r>
              <a:rPr lang="de-DE" sz="1200" i="1" dirty="0" err="1"/>
              <a:t>business</a:t>
            </a:r>
            <a:r>
              <a:rPr lang="de-DE" sz="1200" i="1" dirty="0"/>
              <a:t> in </a:t>
            </a:r>
            <a:r>
              <a:rPr lang="de-DE" sz="1200" i="1" dirty="0" err="1"/>
              <a:t>society</a:t>
            </a:r>
            <a:r>
              <a:rPr lang="de-DE" sz="1200" dirty="0"/>
              <a:t>, </a:t>
            </a:r>
            <a:r>
              <a:rPr lang="de-DE" sz="1200" i="1" dirty="0"/>
              <a:t>13</a:t>
            </a:r>
            <a:r>
              <a:rPr lang="de-DE" sz="1200" dirty="0"/>
              <a:t>(5), 482–497.</a:t>
            </a:r>
          </a:p>
          <a:p>
            <a:r>
              <a:rPr lang="de-DE" sz="1200" dirty="0" smtClean="0"/>
              <a:t>BUND Baden-Württemberg (o.J.). Nachhaltigkeitsstrategien. </a:t>
            </a:r>
            <a:r>
              <a:rPr lang="de-DE" sz="1200" dirty="0"/>
              <a:t>Verfügbar unter: https://www.bund-bawue.de/themen/mensch-umwelt/nachhaltigkeit/nachhaltigkeitsstrategien</a:t>
            </a:r>
            <a:r>
              <a:rPr lang="de-DE" sz="1200" dirty="0" smtClean="0"/>
              <a:t>/. Zuletzt </a:t>
            </a:r>
            <a:r>
              <a:rPr lang="de-DE" sz="1200" dirty="0"/>
              <a:t>abgerufen am 16.06.2021.</a:t>
            </a:r>
          </a:p>
          <a:p>
            <a:r>
              <a:rPr lang="de-DE" sz="1200" dirty="0" smtClean="0"/>
              <a:t>Bundesregierung (o.J.). Globale Nachhaltigkeitsstrategie. Nachhaltigkeitsziele verständlich erklärt. </a:t>
            </a:r>
            <a:r>
              <a:rPr lang="de-DE" sz="1200" dirty="0"/>
              <a:t>Verfügbar unter: https://</a:t>
            </a:r>
            <a:r>
              <a:rPr lang="de-DE" sz="1200" dirty="0" smtClean="0"/>
              <a:t>www.bundesregierung.de/breg-de/themen/nachhaltigkeitspolitik/nachhaltigkeitsziele-verstaendlich-erklaert-232174. </a:t>
            </a:r>
            <a:r>
              <a:rPr lang="de-DE" sz="1200" dirty="0"/>
              <a:t>Zuletzt abgerufen am </a:t>
            </a:r>
            <a:r>
              <a:rPr lang="de-DE" sz="1200" dirty="0" smtClean="0"/>
              <a:t>16.06.2021.</a:t>
            </a:r>
          </a:p>
          <a:p>
            <a:r>
              <a:rPr lang="de-DE" sz="1200" dirty="0" smtClean="0"/>
              <a:t>Freeman</a:t>
            </a:r>
            <a:r>
              <a:rPr lang="de-DE" sz="1200" dirty="0"/>
              <a:t>, E., R. (1984). </a:t>
            </a:r>
            <a:r>
              <a:rPr lang="de-DE" sz="1200" i="1" dirty="0"/>
              <a:t>Strategic Management. A Stakeholder Approach</a:t>
            </a:r>
            <a:r>
              <a:rPr lang="de-DE" sz="1200" dirty="0"/>
              <a:t>. Boston: Pitman.</a:t>
            </a:r>
          </a:p>
          <a:p>
            <a:r>
              <a:rPr lang="de-DE" sz="1200" dirty="0"/>
              <a:t>Kano, N., </a:t>
            </a:r>
            <a:r>
              <a:rPr lang="de-DE" sz="1200" dirty="0" err="1"/>
              <a:t>Seraku</a:t>
            </a:r>
            <a:r>
              <a:rPr lang="de-DE" sz="1200" dirty="0"/>
              <a:t>, N., Takahashi, F. &amp; </a:t>
            </a:r>
            <a:r>
              <a:rPr lang="de-DE" sz="1200" dirty="0" err="1"/>
              <a:t>Tsuji</a:t>
            </a:r>
            <a:r>
              <a:rPr lang="de-DE" sz="1200" dirty="0"/>
              <a:t>, S. (1984). </a:t>
            </a:r>
            <a:r>
              <a:rPr lang="de-DE" sz="1200" dirty="0" err="1"/>
              <a:t>Attractive</a:t>
            </a:r>
            <a:r>
              <a:rPr lang="de-DE" sz="1200" dirty="0"/>
              <a:t> Quality </a:t>
            </a:r>
            <a:r>
              <a:rPr lang="de-DE" sz="1200" dirty="0" err="1"/>
              <a:t>and</a:t>
            </a:r>
            <a:r>
              <a:rPr lang="de-DE" sz="1200" dirty="0"/>
              <a:t> Must-</a:t>
            </a:r>
            <a:r>
              <a:rPr lang="de-DE" sz="1200" dirty="0" err="1"/>
              <a:t>be</a:t>
            </a:r>
            <a:r>
              <a:rPr lang="de-DE" sz="1200" dirty="0"/>
              <a:t> Quality. </a:t>
            </a:r>
            <a:r>
              <a:rPr lang="de-DE" sz="1200" i="1" dirty="0"/>
              <a:t>Journal </a:t>
            </a:r>
            <a:r>
              <a:rPr lang="de-DE" sz="1200" i="1" dirty="0" err="1"/>
              <a:t>of</a:t>
            </a:r>
            <a:r>
              <a:rPr lang="de-DE" sz="1200" i="1" dirty="0"/>
              <a:t> </a:t>
            </a:r>
            <a:r>
              <a:rPr lang="de-DE" sz="1200" i="1" dirty="0" err="1"/>
              <a:t>the</a:t>
            </a:r>
            <a:r>
              <a:rPr lang="de-DE" sz="1200" i="1" dirty="0"/>
              <a:t> </a:t>
            </a:r>
            <a:r>
              <a:rPr lang="de-DE" sz="1200" i="1" dirty="0" err="1"/>
              <a:t>Japanese</a:t>
            </a:r>
            <a:r>
              <a:rPr lang="de-DE" sz="1200" i="1" dirty="0"/>
              <a:t> Society </a:t>
            </a:r>
            <a:r>
              <a:rPr lang="de-DE" sz="1200" i="1" dirty="0" err="1"/>
              <a:t>for</a:t>
            </a:r>
            <a:r>
              <a:rPr lang="de-DE" sz="1200" i="1" dirty="0"/>
              <a:t> Quality Control</a:t>
            </a:r>
            <a:r>
              <a:rPr lang="de-DE" sz="1200" dirty="0"/>
              <a:t>, (14), 39–48.</a:t>
            </a:r>
          </a:p>
          <a:p>
            <a:r>
              <a:rPr lang="de-DE" sz="1200" dirty="0" smtClean="0"/>
              <a:t>Klimaschutz Neustadt (o.J.). Nachhaltigkeitsmodelle. </a:t>
            </a:r>
            <a:r>
              <a:rPr lang="de-DE" sz="1200" dirty="0"/>
              <a:t>Verfügbar unter: https://klimaschutz.neustadt.eu/Ziele-Umsetzung/Klimawandel-Nachhaltigkeit/Nachhaltigkeitsmodelle</a:t>
            </a:r>
            <a:r>
              <a:rPr lang="de-DE" sz="1200" dirty="0" smtClean="0"/>
              <a:t>/. Zuletzt abgerufen am 16.06.2021.</a:t>
            </a:r>
            <a:endParaRPr lang="de-DE" sz="1200" dirty="0"/>
          </a:p>
          <a:p>
            <a:r>
              <a:rPr lang="de-DE" sz="1200" dirty="0" smtClean="0"/>
              <a:t>Mitchell</a:t>
            </a:r>
            <a:r>
              <a:rPr lang="de-DE" sz="1200" dirty="0"/>
              <a:t>, R. K., </a:t>
            </a:r>
            <a:r>
              <a:rPr lang="de-DE" sz="1200" dirty="0" err="1"/>
              <a:t>Agle</a:t>
            </a:r>
            <a:r>
              <a:rPr lang="de-DE" sz="1200" dirty="0"/>
              <a:t>, B. R. &amp; Wood, D. J. (1997). </a:t>
            </a:r>
            <a:r>
              <a:rPr lang="de-DE" sz="1200" dirty="0" err="1"/>
              <a:t>Toward</a:t>
            </a:r>
            <a:r>
              <a:rPr lang="de-DE" sz="1200" dirty="0"/>
              <a:t> a </a:t>
            </a:r>
            <a:r>
              <a:rPr lang="de-DE" sz="1200" dirty="0" err="1"/>
              <a:t>Theory</a:t>
            </a:r>
            <a:r>
              <a:rPr lang="de-DE" sz="1200" dirty="0"/>
              <a:t> </a:t>
            </a:r>
            <a:r>
              <a:rPr lang="de-DE" sz="1200" dirty="0" err="1"/>
              <a:t>of</a:t>
            </a:r>
            <a:r>
              <a:rPr lang="de-DE" sz="1200" dirty="0"/>
              <a:t> Stakeholder </a:t>
            </a:r>
            <a:r>
              <a:rPr lang="de-DE" sz="1200" dirty="0" err="1"/>
              <a:t>Identification</a:t>
            </a:r>
            <a:r>
              <a:rPr lang="de-DE" sz="1200" dirty="0"/>
              <a:t> </a:t>
            </a:r>
            <a:r>
              <a:rPr lang="de-DE" sz="1200" dirty="0" err="1"/>
              <a:t>and</a:t>
            </a:r>
            <a:r>
              <a:rPr lang="de-DE" sz="1200" dirty="0"/>
              <a:t> </a:t>
            </a:r>
            <a:r>
              <a:rPr lang="de-DE" sz="1200" dirty="0" err="1"/>
              <a:t>Salience</a:t>
            </a:r>
            <a:r>
              <a:rPr lang="de-DE" sz="1200" dirty="0"/>
              <a:t>: </a:t>
            </a:r>
            <a:r>
              <a:rPr lang="de-DE" sz="1200" dirty="0" err="1"/>
              <a:t>Defining</a:t>
            </a:r>
            <a:r>
              <a:rPr lang="de-DE" sz="1200" dirty="0"/>
              <a:t> </a:t>
            </a:r>
            <a:r>
              <a:rPr lang="de-DE" sz="1200" dirty="0" err="1"/>
              <a:t>the</a:t>
            </a:r>
            <a:r>
              <a:rPr lang="de-DE" sz="1200" dirty="0"/>
              <a:t> </a:t>
            </a:r>
            <a:r>
              <a:rPr lang="de-DE" sz="1200" dirty="0" err="1"/>
              <a:t>Principle</a:t>
            </a:r>
            <a:r>
              <a:rPr lang="de-DE" sz="1200" dirty="0"/>
              <a:t> </a:t>
            </a:r>
            <a:r>
              <a:rPr lang="de-DE" sz="1200" dirty="0" err="1"/>
              <a:t>of</a:t>
            </a:r>
            <a:r>
              <a:rPr lang="de-DE" sz="1200" dirty="0"/>
              <a:t> </a:t>
            </a:r>
            <a:r>
              <a:rPr lang="de-DE" sz="1200" dirty="0" err="1"/>
              <a:t>who</a:t>
            </a:r>
            <a:r>
              <a:rPr lang="de-DE" sz="1200" dirty="0"/>
              <a:t> </a:t>
            </a:r>
            <a:r>
              <a:rPr lang="de-DE" sz="1200" dirty="0" err="1"/>
              <a:t>and</a:t>
            </a:r>
            <a:r>
              <a:rPr lang="de-DE" sz="1200" dirty="0"/>
              <a:t> </a:t>
            </a:r>
            <a:r>
              <a:rPr lang="de-DE" sz="1200" dirty="0" err="1"/>
              <a:t>What</a:t>
            </a:r>
            <a:r>
              <a:rPr lang="de-DE" sz="1200" dirty="0"/>
              <a:t> </a:t>
            </a:r>
            <a:r>
              <a:rPr lang="de-DE" sz="1200" dirty="0" err="1"/>
              <a:t>Really</a:t>
            </a:r>
            <a:r>
              <a:rPr lang="de-DE" sz="1200" dirty="0"/>
              <a:t> Counts. </a:t>
            </a:r>
            <a:r>
              <a:rPr lang="de-DE" sz="1200" i="1" dirty="0"/>
              <a:t>Academy </a:t>
            </a:r>
            <a:r>
              <a:rPr lang="de-DE" sz="1200" i="1" dirty="0" err="1"/>
              <a:t>of</a:t>
            </a:r>
            <a:r>
              <a:rPr lang="de-DE" sz="1200" i="1" dirty="0"/>
              <a:t> Management Review</a:t>
            </a:r>
            <a:r>
              <a:rPr lang="de-DE" sz="1200" dirty="0"/>
              <a:t>, </a:t>
            </a:r>
            <a:r>
              <a:rPr lang="de-DE" sz="1200" i="1" dirty="0"/>
              <a:t>22</a:t>
            </a:r>
            <a:r>
              <a:rPr lang="de-DE" sz="1200" dirty="0"/>
              <a:t>(4), 853–886. </a:t>
            </a:r>
          </a:p>
          <a:p>
            <a:r>
              <a:rPr lang="de-DE" sz="1200" dirty="0"/>
              <a:t>Osterwalder, A. &amp; </a:t>
            </a:r>
            <a:r>
              <a:rPr lang="de-DE" sz="1200" dirty="0" err="1"/>
              <a:t>Pigneur</a:t>
            </a:r>
            <a:r>
              <a:rPr lang="de-DE" sz="1200" dirty="0"/>
              <a:t>, Y. (2011). </a:t>
            </a:r>
            <a:r>
              <a:rPr lang="de-DE" sz="1200" i="1" dirty="0"/>
              <a:t>Business Model Generation. Ein Handbuch für Visionäre, </a:t>
            </a:r>
            <a:r>
              <a:rPr lang="de-DE" sz="1200" i="1" dirty="0" err="1"/>
              <a:t>Spielveränderer</a:t>
            </a:r>
            <a:r>
              <a:rPr lang="de-DE" sz="1200" i="1" dirty="0"/>
              <a:t> und Herausforderer</a:t>
            </a:r>
            <a:r>
              <a:rPr lang="de-DE" sz="1200" dirty="0"/>
              <a:t>. Frankfurt, New York: Campus.</a:t>
            </a:r>
          </a:p>
          <a:p>
            <a:r>
              <a:rPr lang="de-DE" sz="1200" dirty="0"/>
              <a:t>Osterwalder, A., </a:t>
            </a:r>
            <a:r>
              <a:rPr lang="de-DE" sz="1200" dirty="0" err="1"/>
              <a:t>Pigneur</a:t>
            </a:r>
            <a:r>
              <a:rPr lang="de-DE" sz="1200" dirty="0"/>
              <a:t>, Y., Bernarda, G., Smith, A. &amp; </a:t>
            </a:r>
            <a:r>
              <a:rPr lang="de-DE" sz="1200" dirty="0" err="1"/>
              <a:t>Papadakos</a:t>
            </a:r>
            <a:r>
              <a:rPr lang="de-DE" sz="1200" dirty="0"/>
              <a:t>, P. (2014). </a:t>
            </a:r>
            <a:r>
              <a:rPr lang="de-DE" sz="1200" i="1" dirty="0"/>
              <a:t>Value </a:t>
            </a:r>
            <a:r>
              <a:rPr lang="de-DE" sz="1200" i="1" dirty="0" err="1"/>
              <a:t>proposition</a:t>
            </a:r>
            <a:r>
              <a:rPr lang="de-DE" sz="1200" i="1" dirty="0"/>
              <a:t> design: </a:t>
            </a:r>
            <a:r>
              <a:rPr lang="de-DE" sz="1200" i="1" dirty="0" err="1"/>
              <a:t>how</a:t>
            </a:r>
            <a:r>
              <a:rPr lang="de-DE" sz="1200" i="1" dirty="0"/>
              <a:t> </a:t>
            </a:r>
            <a:r>
              <a:rPr lang="de-DE" sz="1200" i="1" dirty="0" err="1"/>
              <a:t>to</a:t>
            </a:r>
            <a:r>
              <a:rPr lang="de-DE" sz="1200" i="1" dirty="0"/>
              <a:t> </a:t>
            </a:r>
            <a:r>
              <a:rPr lang="de-DE" sz="1200" i="1" dirty="0" err="1"/>
              <a:t>create</a:t>
            </a:r>
            <a:r>
              <a:rPr lang="de-DE" sz="1200" i="1" dirty="0"/>
              <a:t> </a:t>
            </a:r>
            <a:r>
              <a:rPr lang="de-DE" sz="1200" i="1" dirty="0" err="1"/>
              <a:t>products</a:t>
            </a:r>
            <a:r>
              <a:rPr lang="de-DE" sz="1200" i="1" dirty="0"/>
              <a:t> </a:t>
            </a:r>
            <a:r>
              <a:rPr lang="de-DE" sz="1200" i="1" dirty="0" err="1"/>
              <a:t>and</a:t>
            </a:r>
            <a:r>
              <a:rPr lang="de-DE" sz="1200" i="1" dirty="0"/>
              <a:t> </a:t>
            </a:r>
            <a:r>
              <a:rPr lang="de-DE" sz="1200" i="1" dirty="0" err="1"/>
              <a:t>services</a:t>
            </a:r>
            <a:r>
              <a:rPr lang="de-DE" sz="1200" i="1" dirty="0"/>
              <a:t> </a:t>
            </a:r>
            <a:r>
              <a:rPr lang="de-DE" sz="1200" i="1" dirty="0" err="1"/>
              <a:t>customers</a:t>
            </a:r>
            <a:r>
              <a:rPr lang="de-DE" sz="1200" i="1" dirty="0"/>
              <a:t> </a:t>
            </a:r>
            <a:r>
              <a:rPr lang="de-DE" sz="1200" i="1" dirty="0" err="1"/>
              <a:t>want</a:t>
            </a:r>
            <a:r>
              <a:rPr lang="de-DE" sz="1200" i="1" dirty="0"/>
              <a:t>. </a:t>
            </a:r>
            <a:r>
              <a:rPr lang="de-DE" sz="1200" i="1" dirty="0" err="1"/>
              <a:t>Get</a:t>
            </a:r>
            <a:r>
              <a:rPr lang="de-DE" sz="1200" i="1" dirty="0"/>
              <a:t> </a:t>
            </a:r>
            <a:r>
              <a:rPr lang="de-DE" sz="1200" i="1" dirty="0" err="1"/>
              <a:t>started</a:t>
            </a:r>
            <a:r>
              <a:rPr lang="de-DE" sz="1200" i="1" dirty="0"/>
              <a:t> </a:t>
            </a:r>
            <a:r>
              <a:rPr lang="de-DE" sz="1200" i="1" dirty="0" err="1"/>
              <a:t>with</a:t>
            </a:r>
            <a:r>
              <a:rPr lang="de-DE" sz="1200" dirty="0"/>
              <a:t> (</a:t>
            </a:r>
            <a:r>
              <a:rPr lang="de-DE" sz="1200" dirty="0" err="1"/>
              <a:t>Strategyzer</a:t>
            </a:r>
            <a:r>
              <a:rPr lang="de-DE" sz="1200" dirty="0"/>
              <a:t> </a:t>
            </a:r>
            <a:r>
              <a:rPr lang="de-DE" sz="1200" dirty="0" err="1"/>
              <a:t>series</a:t>
            </a:r>
            <a:r>
              <a:rPr lang="de-DE" sz="1200" dirty="0"/>
              <a:t>). </a:t>
            </a:r>
            <a:r>
              <a:rPr lang="de-DE" sz="1200" dirty="0" err="1"/>
              <a:t>Hoboken</a:t>
            </a:r>
            <a:r>
              <a:rPr lang="de-DE" sz="1200" dirty="0"/>
              <a:t>, NJ: </a:t>
            </a:r>
            <a:r>
              <a:rPr lang="de-DE" sz="1200" dirty="0" err="1"/>
              <a:t>Wiley</a:t>
            </a:r>
            <a:r>
              <a:rPr lang="de-DE" sz="1200" dirty="0"/>
              <a:t>.</a:t>
            </a:r>
          </a:p>
          <a:p>
            <a:r>
              <a:rPr lang="de-DE" sz="1200" dirty="0"/>
              <a:t>Thompson, P. J. (2013). Value Proposition </a:t>
            </a:r>
            <a:r>
              <a:rPr lang="de-DE" sz="1200" dirty="0" err="1"/>
              <a:t>Canvas</a:t>
            </a:r>
            <a:r>
              <a:rPr lang="de-DE" sz="1200" dirty="0"/>
              <a:t> Template. Verfügbar unter: https://www.peterjthomson.com/2013/11/value-proposition-canvas/. Zuletzt abgerufen am 16.06.2021.</a:t>
            </a:r>
          </a:p>
          <a:p>
            <a:r>
              <a:rPr lang="de-DE" sz="1200" dirty="0"/>
              <a:t>Tiemann, I. &amp; Fichter, K. (2015). </a:t>
            </a:r>
            <a:r>
              <a:rPr lang="de-DE" sz="1200" i="1" dirty="0"/>
              <a:t>Geschäftsmodellentwicklung mit dem </a:t>
            </a:r>
            <a:r>
              <a:rPr lang="de-DE" sz="1200" i="1" dirty="0" err="1"/>
              <a:t>Sustainable</a:t>
            </a:r>
            <a:r>
              <a:rPr lang="de-DE" sz="1200" i="1" dirty="0"/>
              <a:t> Business </a:t>
            </a:r>
            <a:r>
              <a:rPr lang="de-DE" sz="1200" i="1" dirty="0" err="1"/>
              <a:t>Canvas</a:t>
            </a:r>
            <a:r>
              <a:rPr lang="de-DE" sz="1200" i="1" dirty="0"/>
              <a:t>: Moderationsleitfaden zur Durchführung von Workshops</a:t>
            </a:r>
            <a:r>
              <a:rPr lang="de-DE" sz="1200" dirty="0"/>
              <a:t>. Oldenburg, Berlin: Universität Oldenburg, Borderstep Institut</a:t>
            </a:r>
            <a:r>
              <a:rPr lang="de-DE" sz="1200" dirty="0" smtClean="0"/>
              <a:t>.</a:t>
            </a:r>
          </a:p>
          <a:p>
            <a:r>
              <a:rPr lang="de-DE" sz="1200" dirty="0" err="1"/>
              <a:t>Weleda</a:t>
            </a:r>
            <a:r>
              <a:rPr lang="de-DE" sz="1200" dirty="0"/>
              <a:t> (o.J.). Was uns Nachhaltigkeit bedeutet. Verantwortung und Respekt gegenüber der Umwelt. Verfügbar unter: https://www.weleda.de/weleda/unsere-verantwortung/nachhaltigkeit. Zuletzt abgerufen am 16.06.2021</a:t>
            </a:r>
            <a:r>
              <a:rPr lang="de-DE" sz="1200" dirty="0" smtClean="0"/>
              <a:t>.</a:t>
            </a:r>
          </a:p>
          <a:p>
            <a:pPr marL="0" indent="0">
              <a:buNone/>
            </a:pPr>
            <a:r>
              <a:rPr lang="de-DE" sz="1200" b="1" dirty="0" smtClean="0"/>
              <a:t>Abbildungen:</a:t>
            </a:r>
            <a:endParaRPr lang="de-DE" sz="1200" b="1" dirty="0"/>
          </a:p>
          <a:p>
            <a:r>
              <a:rPr lang="de-DE" sz="1200" dirty="0"/>
              <a:t>Ein besonderen Dank an </a:t>
            </a:r>
            <a:r>
              <a:rPr lang="de-DE" sz="1200" u="sng" dirty="0" err="1">
                <a:hlinkClick r:id="rId2"/>
              </a:rPr>
              <a:t>Eucalyp</a:t>
            </a:r>
            <a:r>
              <a:rPr lang="de-DE" sz="1200" dirty="0"/>
              <a:t> und </a:t>
            </a:r>
            <a:r>
              <a:rPr lang="de-DE" sz="1200" u="sng" dirty="0" err="1">
                <a:hlinkClick r:id="rId3"/>
              </a:rPr>
              <a:t>Freepik</a:t>
            </a:r>
            <a:r>
              <a:rPr lang="de-DE" sz="1200" dirty="0"/>
              <a:t>  für die Icons von </a:t>
            </a:r>
            <a:r>
              <a:rPr lang="de-DE" sz="1200" u="sng" dirty="0" smtClean="0">
                <a:hlinkClick r:id="rId4"/>
              </a:rPr>
              <a:t>www.flaticon.com</a:t>
            </a:r>
            <a:r>
              <a:rPr lang="de-DE" sz="1200" dirty="0"/>
              <a:t> </a:t>
            </a:r>
            <a:r>
              <a:rPr lang="de-DE" sz="1200" dirty="0" smtClean="0"/>
              <a:t>sowie </a:t>
            </a:r>
            <a:r>
              <a:rPr lang="de-DE" sz="1200" dirty="0" smtClean="0">
                <a:hlinkClick r:id="rId5"/>
              </a:rPr>
              <a:t>www.Pexels.com</a:t>
            </a:r>
            <a:r>
              <a:rPr lang="de-DE" sz="1200" dirty="0" smtClean="0"/>
              <a:t> für die Fotos.</a:t>
            </a:r>
            <a:endParaRPr lang="de-DE" sz="1200" dirty="0"/>
          </a:p>
          <a:p>
            <a:endParaRPr lang="de-DE" dirty="0"/>
          </a:p>
        </p:txBody>
      </p:sp>
    </p:spTree>
    <p:extLst>
      <p:ext uri="{BB962C8B-B14F-4D97-AF65-F5344CB8AC3E}">
        <p14:creationId xmlns:p14="http://schemas.microsoft.com/office/powerpoint/2010/main" val="121067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nhaltsplatzhalter 2"/>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281" r="621" b="118"/>
          <a:stretch/>
        </p:blipFill>
        <p:spPr>
          <a:xfrm>
            <a:off x="-1" y="-10885"/>
            <a:ext cx="12192001" cy="6868885"/>
          </a:xfrm>
          <a:noFill/>
          <a:ln>
            <a:solidFill>
              <a:schemeClr val="bg1">
                <a:lumMod val="85000"/>
              </a:schemeClr>
            </a:solidFill>
          </a:ln>
        </p:spPr>
      </p:pic>
      <p:sp>
        <p:nvSpPr>
          <p:cNvPr id="5" name="Textfeld 4"/>
          <p:cNvSpPr txBox="1"/>
          <p:nvPr/>
        </p:nvSpPr>
        <p:spPr>
          <a:xfrm>
            <a:off x="6666989" y="2046513"/>
            <a:ext cx="4280339" cy="1015663"/>
          </a:xfrm>
          <a:prstGeom prst="rect">
            <a:avLst/>
          </a:prstGeom>
          <a:noFill/>
        </p:spPr>
        <p:txBody>
          <a:bodyPr wrap="none" rtlCol="0">
            <a:spAutoFit/>
          </a:bodyPr>
          <a:lstStyle/>
          <a:p>
            <a:pPr algn="l"/>
            <a:r>
              <a:rPr lang="de-DE" sz="6000" dirty="0" smtClean="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Vielen Dank!</a:t>
            </a:r>
            <a:endParaRPr lang="de-DE" sz="60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Textfeld 8"/>
          <p:cNvSpPr txBox="1"/>
          <p:nvPr/>
        </p:nvSpPr>
        <p:spPr>
          <a:xfrm>
            <a:off x="6666989" y="3465513"/>
            <a:ext cx="4705904" cy="1323439"/>
          </a:xfrm>
          <a:prstGeom prst="rect">
            <a:avLst/>
          </a:prstGeom>
          <a:noFill/>
        </p:spPr>
        <p:txBody>
          <a:bodyPr wrap="none" rtlCol="0">
            <a:spAutoFit/>
          </a:bodyPr>
          <a:lstStyle/>
          <a:p>
            <a:pPr algn="l"/>
            <a:r>
              <a:rPr lang="de-DE" sz="1600" dirty="0" smtClean="0">
                <a:solidFill>
                  <a:schemeClr val="bg1"/>
                </a:solidFill>
                <a:latin typeface="+mn-lt"/>
                <a:cs typeface="Calibri" panose="020F0502020204030204" pitchFamily="34" charset="0"/>
              </a:rPr>
              <a:t>Borderstep Institut für Innovation und Nachhaltigkeit</a:t>
            </a:r>
          </a:p>
          <a:p>
            <a:r>
              <a:rPr lang="de-DE" sz="1600" dirty="0" err="1">
                <a:solidFill>
                  <a:schemeClr val="bg1"/>
                </a:solidFill>
                <a:latin typeface="+mn-lt"/>
                <a:cs typeface="Calibri" panose="020F0502020204030204" pitchFamily="34" charset="0"/>
              </a:rPr>
              <a:t>Clayallee</a:t>
            </a:r>
            <a:r>
              <a:rPr lang="de-DE" sz="1600" dirty="0">
                <a:solidFill>
                  <a:schemeClr val="bg1"/>
                </a:solidFill>
                <a:latin typeface="+mn-lt"/>
                <a:cs typeface="Calibri" panose="020F0502020204030204" pitchFamily="34" charset="0"/>
              </a:rPr>
              <a:t> 323│14169 </a:t>
            </a:r>
            <a:r>
              <a:rPr lang="de-DE" sz="1600" dirty="0" smtClean="0">
                <a:solidFill>
                  <a:schemeClr val="bg1"/>
                </a:solidFill>
                <a:latin typeface="+mn-lt"/>
                <a:cs typeface="Calibri" panose="020F0502020204030204" pitchFamily="34" charset="0"/>
              </a:rPr>
              <a:t>Berlin</a:t>
            </a:r>
          </a:p>
          <a:p>
            <a:r>
              <a:rPr lang="de-DE" sz="1600" dirty="0">
                <a:solidFill>
                  <a:schemeClr val="bg1"/>
                </a:solidFill>
                <a:latin typeface="+mn-lt"/>
                <a:cs typeface="Calibri" panose="020F0502020204030204" pitchFamily="34" charset="0"/>
              </a:rPr>
              <a:t>Tel. +49 (0)30 – 306 45 1000</a:t>
            </a:r>
          </a:p>
          <a:p>
            <a:r>
              <a:rPr lang="de-DE" sz="1600" dirty="0" smtClean="0">
                <a:solidFill>
                  <a:schemeClr val="bg1"/>
                </a:solidFill>
                <a:latin typeface="+mn-lt"/>
                <a:cs typeface="Calibri" panose="020F0502020204030204" pitchFamily="34" charset="0"/>
              </a:rPr>
              <a:t>www.borderstep.de</a:t>
            </a:r>
            <a:endParaRPr lang="de-DE" sz="1600" dirty="0">
              <a:solidFill>
                <a:schemeClr val="bg1"/>
              </a:solidFill>
              <a:latin typeface="+mn-lt"/>
              <a:cs typeface="Calibri" panose="020F0502020204030204" pitchFamily="34" charset="0"/>
            </a:endParaRPr>
          </a:p>
          <a:p>
            <a:pPr algn="l"/>
            <a:endParaRPr lang="de-DE" sz="160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37851452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lstStyle/>
          <a:p>
            <a:endParaRPr lang="de-DE"/>
          </a:p>
        </p:txBody>
      </p:sp>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t="6587" b="25673"/>
          <a:stretch/>
        </p:blipFill>
        <p:spPr>
          <a:xfrm>
            <a:off x="0" y="-21771"/>
            <a:ext cx="12192001" cy="6193967"/>
          </a:xfrm>
          <a:prstGeom prst="rect">
            <a:avLst/>
          </a:prstGeom>
        </p:spPr>
      </p:pic>
      <p:pic>
        <p:nvPicPr>
          <p:cNvPr id="5" name="Grafik 4">
            <a:extLst>
              <a:ext uri="{FF2B5EF4-FFF2-40B4-BE49-F238E27FC236}">
                <a16:creationId xmlns:a16="http://schemas.microsoft.com/office/drawing/2014/main" xmlns="" id="{9AB8B404-CCED-48B6-B828-92F8E31249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9310" y="405986"/>
            <a:ext cx="3752096" cy="1301499"/>
          </a:xfrm>
          <a:prstGeom prst="rect">
            <a:avLst/>
          </a:prstGeom>
        </p:spPr>
      </p:pic>
    </p:spTree>
    <p:extLst>
      <p:ext uri="{BB962C8B-B14F-4D97-AF65-F5344CB8AC3E}">
        <p14:creationId xmlns:p14="http://schemas.microsoft.com/office/powerpoint/2010/main" val="17003775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40"/>
            <a:ext cx="11034184" cy="622724"/>
          </a:xfrm>
        </p:spPr>
        <p:txBody>
          <a:bodyPr/>
          <a:lstStyle/>
          <a:p>
            <a:r>
              <a:rPr lang="de-DE" dirty="0" smtClean="0"/>
              <a:t>Ihre möglichen nächsten Schritte im Anschluss des Workshops</a:t>
            </a:r>
            <a:endParaRPr lang="de-DE" dirty="0"/>
          </a:p>
        </p:txBody>
      </p:sp>
      <p:sp>
        <p:nvSpPr>
          <p:cNvPr id="3" name="Inhaltsplatzhalter 2"/>
          <p:cNvSpPr>
            <a:spLocks noGrp="1"/>
          </p:cNvSpPr>
          <p:nvPr>
            <p:ph idx="1"/>
          </p:nvPr>
        </p:nvSpPr>
        <p:spPr>
          <a:xfrm>
            <a:off x="520700" y="1781331"/>
            <a:ext cx="11034184" cy="4309750"/>
          </a:xfrm>
        </p:spPr>
        <p:txBody>
          <a:bodyPr/>
          <a:lstStyle/>
          <a:p>
            <a:pPr marL="0" indent="0">
              <a:spcAft>
                <a:spcPts val="300"/>
              </a:spcAft>
              <a:buNone/>
            </a:pPr>
            <a:r>
              <a:rPr lang="de-DE" sz="1200" b="1" dirty="0" smtClean="0"/>
              <a:t>Für Ihre </a:t>
            </a:r>
            <a:r>
              <a:rPr lang="de-DE" sz="1200" b="1" dirty="0" err="1" smtClean="0"/>
              <a:t>Workshopinhalte</a:t>
            </a:r>
            <a:r>
              <a:rPr lang="de-DE" sz="1200" b="1" dirty="0" smtClean="0"/>
              <a:t> schlagen wir vor:</a:t>
            </a:r>
          </a:p>
          <a:p>
            <a:pPr lvl="0">
              <a:spcAft>
                <a:spcPts val="300"/>
              </a:spcAft>
            </a:pPr>
            <a:r>
              <a:rPr lang="de-DE" sz="1200" dirty="0" smtClean="0">
                <a:solidFill>
                  <a:srgbClr val="000000"/>
                </a:solidFill>
              </a:rPr>
              <a:t>Schauen Sie sich Ihre Arbeitsergebnisse aus der Stakeholder- und Value Map an und arbeiten Sie, validieren Sie und überlegen Sie diese weiter</a:t>
            </a:r>
            <a:endParaRPr lang="de-DE" sz="1200" b="1" dirty="0" smtClean="0"/>
          </a:p>
          <a:p>
            <a:pPr marL="0" indent="0">
              <a:buNone/>
            </a:pPr>
            <a:r>
              <a:rPr lang="de-DE" sz="1200" b="1" dirty="0" smtClean="0"/>
              <a:t>Für Ihre </a:t>
            </a:r>
            <a:r>
              <a:rPr lang="de-DE" sz="1200" b="1" dirty="0" err="1" smtClean="0"/>
              <a:t>Stakeholderanalyse</a:t>
            </a:r>
            <a:r>
              <a:rPr lang="de-DE" sz="1200" b="1" dirty="0" smtClean="0"/>
              <a:t> schlagen wir vor:</a:t>
            </a:r>
          </a:p>
          <a:p>
            <a:pPr>
              <a:spcAft>
                <a:spcPts val="300"/>
              </a:spcAft>
            </a:pPr>
            <a:r>
              <a:rPr lang="de-DE" sz="1200" dirty="0" smtClean="0"/>
              <a:t>Führen Sie zur weiteren Erkenntnisgewinnung über die verschiedenen Bedürfnisse vertiefende Feldforschung sowie Interviews durch, um qualifizierte Aussagen, ohne Annahmen, treffen zu können</a:t>
            </a:r>
          </a:p>
          <a:p>
            <a:pPr marL="0" indent="0">
              <a:buNone/>
            </a:pPr>
            <a:r>
              <a:rPr lang="de-DE" sz="1200" b="1" dirty="0" smtClean="0"/>
              <a:t>Für Ihre Wertschöpfungsanalyse schlagen wir vor:</a:t>
            </a:r>
          </a:p>
          <a:p>
            <a:pPr lvl="0">
              <a:spcAft>
                <a:spcPts val="300"/>
              </a:spcAft>
            </a:pPr>
            <a:r>
              <a:rPr lang="de-DE" sz="1200" dirty="0" smtClean="0"/>
              <a:t>Analysieren Sie, welche positiven bzw. negativen Ergebnisse (ökonomisch, sozial oder ökologisch) Ihr Unternehmen bei Erreichen Ihrer Vision sowie Mission erzielt</a:t>
            </a:r>
          </a:p>
          <a:p>
            <a:pPr lvl="0">
              <a:spcAft>
                <a:spcPts val="300"/>
              </a:spcAft>
            </a:pPr>
            <a:r>
              <a:rPr lang="de-DE" sz="1200" dirty="0" smtClean="0"/>
              <a:t>Analysieren Sie, wie sehr Ihre Wertschöpfung einer Belastung durch externe Nachhaltigkeitsrisiken, z.B. bedingt durch den Klimawandel, Rohstoffknappheit, o.Ä., ausgesetzt ist</a:t>
            </a:r>
          </a:p>
          <a:p>
            <a:pPr lvl="0">
              <a:spcAft>
                <a:spcPts val="300"/>
              </a:spcAft>
            </a:pPr>
            <a:r>
              <a:rPr lang="de-DE" sz="1200" dirty="0" smtClean="0"/>
              <a:t>Analysieren Sie, wo sich Ineffizienzen und sich widersprechende Ziele verstecken, z.B. wo Ressourcen unnötig verschwendet werden oder die Ziele nicht auf einander abgestimmt sind</a:t>
            </a:r>
          </a:p>
          <a:p>
            <a:pPr marL="0" indent="0">
              <a:buNone/>
            </a:pPr>
            <a:r>
              <a:rPr lang="de-DE" sz="1200" b="1" dirty="0" smtClean="0"/>
              <a:t>Für Ihre Nachhaltigkeitsanalyse schlagen wir vor:</a:t>
            </a:r>
          </a:p>
          <a:p>
            <a:pPr lvl="0">
              <a:spcAft>
                <a:spcPts val="300"/>
              </a:spcAft>
            </a:pPr>
            <a:r>
              <a:rPr lang="de-DE" sz="1200" dirty="0" smtClean="0"/>
              <a:t>Analysieren Sie inwiefern eine konventionelle, nicht- nachhaltige, Ausrichtung ihres Nutzenversprechens für Sie Konsequenzen hätte?</a:t>
            </a:r>
          </a:p>
          <a:p>
            <a:pPr lvl="0">
              <a:spcAft>
                <a:spcPts val="300"/>
              </a:spcAft>
            </a:pPr>
            <a:r>
              <a:rPr lang="de-DE" sz="1200" dirty="0" smtClean="0"/>
              <a:t>Analysieren Sie, ob Sie Aspekte der Nachhaltigkeit entlang des gesamten Produktlebenszyklus und der Wertschöpfungskette berücksichtigt werden </a:t>
            </a:r>
            <a:br>
              <a:rPr lang="de-DE" sz="1200" dirty="0" smtClean="0"/>
            </a:br>
            <a:r>
              <a:rPr lang="de-DE" sz="1200" dirty="0" smtClean="0"/>
              <a:t>(z.B. Ressourceneinsparung, Kreislaufwirtschaftsprinzipien, soziale Gerechtigkeit, </a:t>
            </a:r>
            <a:r>
              <a:rPr lang="de-DE" sz="1200" dirty="0" err="1" smtClean="0"/>
              <a:t>uvm</a:t>
            </a:r>
            <a:r>
              <a:rPr lang="de-DE" sz="1200" dirty="0" smtClean="0"/>
              <a:t>.)?</a:t>
            </a:r>
          </a:p>
          <a:p>
            <a:pPr lvl="0">
              <a:spcAft>
                <a:spcPts val="300"/>
              </a:spcAft>
            </a:pPr>
            <a:r>
              <a:rPr lang="de-DE" sz="1200" dirty="0" smtClean="0"/>
              <a:t>Untersuchen Sie mithilfe der beiden Methoden Value</a:t>
            </a:r>
            <a:r>
              <a:rPr lang="de-DE" sz="1200" i="1" dirty="0" smtClean="0"/>
              <a:t> </a:t>
            </a:r>
            <a:r>
              <a:rPr lang="de-DE" sz="1200" dirty="0" smtClean="0"/>
              <a:t>Map und dem angepassten Kano Modell für Kundenzufriedenheit und Nachhaltigkeit Ihre Wertgenerierung und Nachhaltigkeitsintegrierung weiter</a:t>
            </a:r>
            <a:endParaRPr lang="de-DE" sz="1200" dirty="0"/>
          </a:p>
        </p:txBody>
      </p:sp>
      <p:sp>
        <p:nvSpPr>
          <p:cNvPr id="5" name="Abgerundetes Rechteck 4"/>
          <p:cNvSpPr/>
          <p:nvPr/>
        </p:nvSpPr>
        <p:spPr bwMode="auto">
          <a:xfrm>
            <a:off x="520700" y="1037064"/>
            <a:ext cx="11235871" cy="69260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Der Workshop hat Ihnen das </a:t>
            </a:r>
            <a:r>
              <a:rPr lang="de-DE" b="0" kern="0" dirty="0" err="1">
                <a:solidFill>
                  <a:srgbClr val="000000"/>
                </a:solidFill>
                <a:latin typeface="Calibri"/>
              </a:rPr>
              <a:t>Sustainable</a:t>
            </a:r>
            <a:r>
              <a:rPr lang="de-DE" b="0" kern="0" dirty="0">
                <a:solidFill>
                  <a:srgbClr val="000000"/>
                </a:solidFill>
                <a:latin typeface="Calibri"/>
              </a:rPr>
              <a:t> Value Proposition Design in seiner Gänze näher gebracht. </a:t>
            </a:r>
            <a:br>
              <a:rPr lang="de-DE" b="0" kern="0" dirty="0">
                <a:solidFill>
                  <a:srgbClr val="000000"/>
                </a:solidFill>
                <a:latin typeface="Calibri"/>
              </a:rPr>
            </a:br>
            <a:r>
              <a:rPr lang="de-DE" b="0" kern="0" dirty="0">
                <a:solidFill>
                  <a:srgbClr val="000000"/>
                </a:solidFill>
                <a:latin typeface="Calibri"/>
              </a:rPr>
              <a:t>Nun </a:t>
            </a:r>
            <a:r>
              <a:rPr lang="de-DE" b="0" kern="0" dirty="0" smtClean="0">
                <a:solidFill>
                  <a:srgbClr val="000000"/>
                </a:solidFill>
                <a:latin typeface="Calibri"/>
              </a:rPr>
              <a:t>liegt </a:t>
            </a:r>
            <a:r>
              <a:rPr lang="de-DE" b="0" kern="0" dirty="0">
                <a:solidFill>
                  <a:srgbClr val="000000"/>
                </a:solidFill>
                <a:latin typeface="Calibri"/>
              </a:rPr>
              <a:t>es an Ihnen, die Ergebnisse zu vertiefen und weiter </a:t>
            </a:r>
            <a:r>
              <a:rPr lang="de-DE" b="0" kern="0" dirty="0" smtClean="0">
                <a:solidFill>
                  <a:srgbClr val="000000"/>
                </a:solidFill>
                <a:latin typeface="Calibri"/>
              </a:rPr>
              <a:t>auszuarbeiten, um Ihre SVP zu finalisieren. </a:t>
            </a:r>
            <a:br>
              <a:rPr lang="de-DE" b="0" kern="0" dirty="0" smtClean="0">
                <a:solidFill>
                  <a:srgbClr val="000000"/>
                </a:solidFill>
                <a:latin typeface="Calibri"/>
              </a:rPr>
            </a:br>
            <a:r>
              <a:rPr lang="de-DE" b="0" kern="0" dirty="0" smtClean="0">
                <a:solidFill>
                  <a:srgbClr val="000000"/>
                </a:solidFill>
                <a:latin typeface="Calibri"/>
              </a:rPr>
              <a:t>Anbei finden Sie Tipps für weitere Analysen sowie zwei Instrumente, um Ihre Wertschöpfung sowie Nachhaltigkeitsmerkmale Ihrer P&amp;S zu </a:t>
            </a:r>
            <a:r>
              <a:rPr lang="de-DE" b="0" kern="0" dirty="0" err="1" smtClean="0">
                <a:solidFill>
                  <a:srgbClr val="000000"/>
                </a:solidFill>
                <a:latin typeface="Calibri"/>
              </a:rPr>
              <a:t>challengen</a:t>
            </a:r>
            <a:r>
              <a:rPr lang="de-DE" b="0" kern="0" dirty="0" smtClean="0">
                <a:solidFill>
                  <a:srgbClr val="000000"/>
                </a:solidFill>
                <a:latin typeface="Calibri"/>
              </a:rPr>
              <a:t>.</a:t>
            </a:r>
            <a:endParaRPr lang="de-DE" b="0" kern="0" dirty="0">
              <a:solidFill>
                <a:srgbClr val="000000"/>
              </a:solidFill>
              <a:latin typeface="Calibri"/>
            </a:endParaRPr>
          </a:p>
        </p:txBody>
      </p:sp>
    </p:spTree>
    <p:extLst>
      <p:ext uri="{BB962C8B-B14F-4D97-AF65-F5344CB8AC3E}">
        <p14:creationId xmlns:p14="http://schemas.microsoft.com/office/powerpoint/2010/main" val="278705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Sustainability Basics - Kurzvorstellung der Grundlagen </a:t>
            </a:r>
            <a:r>
              <a:rPr lang="de-DE" sz="2400" dirty="0" smtClean="0"/>
              <a:t/>
            </a:r>
            <a:br>
              <a:rPr lang="de-DE" sz="2400" dirty="0" smtClean="0"/>
            </a:br>
            <a:r>
              <a:rPr lang="de-DE" sz="2400" dirty="0" smtClean="0"/>
              <a:t>Ansätze zur nachhaltigen Entwicklung</a:t>
            </a:r>
            <a:endParaRPr lang="de-DE" sz="2400" dirty="0"/>
          </a:p>
        </p:txBody>
      </p:sp>
      <p:sp>
        <p:nvSpPr>
          <p:cNvPr id="4" name="Inhaltsplatzhalter 3"/>
          <p:cNvSpPr>
            <a:spLocks noGrp="1"/>
          </p:cNvSpPr>
          <p:nvPr>
            <p:ph idx="1"/>
          </p:nvPr>
        </p:nvSpPr>
        <p:spPr>
          <a:xfrm>
            <a:off x="520700" y="1428613"/>
            <a:ext cx="9573375" cy="4630737"/>
          </a:xfrm>
        </p:spPr>
        <p:txBody>
          <a:bodyPr/>
          <a:lstStyle/>
          <a:p>
            <a:pPr marL="0" indent="0" algn="just">
              <a:buNone/>
            </a:pPr>
            <a:r>
              <a:rPr lang="de-DE" b="1" dirty="0" smtClean="0"/>
              <a:t>Das Drei-Säulen-Modell </a:t>
            </a:r>
            <a:r>
              <a:rPr lang="de-DE" dirty="0" smtClean="0"/>
              <a:t>stellt </a:t>
            </a:r>
            <a:r>
              <a:rPr lang="de-DE" dirty="0"/>
              <a:t>die drei Dimensionen der Nachhaltigkeit als nebeneinander positionierte Säulen dar, die gemeinsam das Dach „Nachhaltigkeit“ tragen. Es steht für einen Ausgleich der drei unterschiedlichen Interessen. Ziel ist es, Ökonomie, Ökologie und Soziales gleichrangig und gleichberechtigt zu betrachten und zu verbessern, da nur die gemeinsame Betrachtung der Bereiche zu einer nachhaltigen Entwicklung führt</a:t>
            </a:r>
            <a:r>
              <a:rPr lang="de-DE" dirty="0" smtClean="0"/>
              <a:t>.</a:t>
            </a:r>
          </a:p>
          <a:p>
            <a:pPr marL="0" indent="0" algn="just">
              <a:buNone/>
            </a:pPr>
            <a:endParaRPr lang="de-DE" dirty="0" smtClean="0"/>
          </a:p>
          <a:p>
            <a:pPr marL="0" indent="0" algn="just">
              <a:buNone/>
            </a:pPr>
            <a:endParaRPr lang="de-DE" dirty="0"/>
          </a:p>
          <a:p>
            <a:pPr marL="0" indent="0" algn="just">
              <a:buNone/>
            </a:pPr>
            <a:r>
              <a:rPr lang="de-DE" b="1" dirty="0" smtClean="0"/>
              <a:t>Das integrative Nachhaltigkeitsmodell </a:t>
            </a:r>
            <a:r>
              <a:rPr lang="de-DE" dirty="0" smtClean="0"/>
              <a:t>beachtet,</a:t>
            </a:r>
            <a:r>
              <a:rPr lang="de-DE" b="1" dirty="0" smtClean="0"/>
              <a:t> </a:t>
            </a:r>
            <a:r>
              <a:rPr lang="de-DE" dirty="0"/>
              <a:t>dass unter den drei Dimensionen in der Realität diverse Wechselwirkungen und Überschneidungen </a:t>
            </a:r>
            <a:r>
              <a:rPr lang="de-DE" dirty="0" smtClean="0"/>
              <a:t>herrschen, die es zu </a:t>
            </a:r>
            <a:r>
              <a:rPr lang="de-DE" dirty="0"/>
              <a:t>berücksichtigen gilt. So können sich beispielsweise Änderungen in der Art des Wirtschaftens sowohl auf die Natur als auch auf das soziale Miteinander auswirken. Nur in der Mitte dieser drei Kreise ist echte nachhaltige Entwicklung möglich</a:t>
            </a:r>
            <a:r>
              <a:rPr lang="de-DE" dirty="0" smtClean="0"/>
              <a:t>.</a:t>
            </a:r>
          </a:p>
          <a:p>
            <a:pPr marL="0" indent="0" algn="just">
              <a:buNone/>
            </a:pPr>
            <a:endParaRPr lang="de-DE" dirty="0"/>
          </a:p>
          <a:p>
            <a:pPr marL="0" indent="0" algn="just">
              <a:buNone/>
            </a:pPr>
            <a:endParaRPr lang="de-DE" dirty="0" smtClean="0"/>
          </a:p>
          <a:p>
            <a:pPr marL="0" indent="0" algn="just">
              <a:buNone/>
            </a:pPr>
            <a:r>
              <a:rPr lang="de-DE" b="1" dirty="0" smtClean="0"/>
              <a:t>Das Vorrangmodell der Nachhaltigkeit </a:t>
            </a:r>
            <a:r>
              <a:rPr lang="de-DE" dirty="0" smtClean="0"/>
              <a:t>nimmt eine </a:t>
            </a:r>
            <a:r>
              <a:rPr lang="de-DE" dirty="0"/>
              <a:t>eindeutige Gewichtung vor: Ökologie vor Soziales vor Ökonomie</a:t>
            </a:r>
            <a:r>
              <a:rPr lang="de-DE" dirty="0" smtClean="0"/>
              <a:t>.</a:t>
            </a:r>
            <a:r>
              <a:rPr lang="de-DE" b="1" dirty="0" smtClean="0"/>
              <a:t> </a:t>
            </a:r>
            <a:r>
              <a:rPr lang="de-DE" dirty="0" smtClean="0"/>
              <a:t>Durch </a:t>
            </a:r>
            <a:r>
              <a:rPr lang="de-DE" dirty="0"/>
              <a:t>die Gleichrangigkeit der beiden vorgenannten Modelle wird unterstellt, dass die Verschlechterung in einem Bereich durch den Fortschritt in einem anderen Bereich miteinander aufgerechnet werden können. </a:t>
            </a:r>
            <a:r>
              <a:rPr lang="de-DE" dirty="0" smtClean="0"/>
              <a:t>Dieses Modell besagt, dass ohne </a:t>
            </a:r>
            <a:r>
              <a:rPr lang="de-DE" dirty="0"/>
              <a:t>eine intakte Ökologie </a:t>
            </a:r>
            <a:r>
              <a:rPr lang="de-DE" dirty="0" smtClean="0"/>
              <a:t>die </a:t>
            </a:r>
            <a:r>
              <a:rPr lang="de-DE" dirty="0"/>
              <a:t>Grundvoraussetzung für soziale </a:t>
            </a:r>
            <a:r>
              <a:rPr lang="de-DE" dirty="0" smtClean="0"/>
              <a:t>Stabilität fehlt und </a:t>
            </a:r>
            <a:r>
              <a:rPr lang="de-DE" dirty="0"/>
              <a:t>ohne die soziale Stabilität wäre keine ökonomische Stabilität gegeben. Ökologische Nachhaltigkeit kann demnach nur in geringem Maße bzw. gar nicht durch ökonomische und soziale Nachhaltigkeit ersetzt </a:t>
            </a:r>
            <a:r>
              <a:rPr lang="de-DE" dirty="0" smtClean="0"/>
              <a:t>werden, sind ökologische </a:t>
            </a:r>
            <a:r>
              <a:rPr lang="de-DE" dirty="0"/>
              <a:t>Grenzen </a:t>
            </a:r>
            <a:r>
              <a:rPr lang="de-DE" dirty="0" smtClean="0"/>
              <a:t>unabdingbar für langfristig </a:t>
            </a:r>
            <a:r>
              <a:rPr lang="de-DE" dirty="0"/>
              <a:t>stabile Lebensbedingungen auf der </a:t>
            </a:r>
            <a:r>
              <a:rPr lang="de-DE" dirty="0" smtClean="0"/>
              <a:t>Erde.</a:t>
            </a:r>
            <a:endParaRPr lang="de-DE" b="1"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5407" y="1140179"/>
            <a:ext cx="1382394" cy="1323378"/>
          </a:xfrm>
          <a:prstGeom prst="rect">
            <a:avLst/>
          </a:prstGeom>
          <a:ln>
            <a:solidFill>
              <a:srgbClr val="C4D44E"/>
            </a:solidFill>
          </a:ln>
        </p:spPr>
      </p:pic>
      <p:pic>
        <p:nvPicPr>
          <p:cNvPr id="9" name="Grafik 8"/>
          <p:cNvPicPr>
            <a:picLocks/>
          </p:cNvPicPr>
          <p:nvPr/>
        </p:nvPicPr>
        <p:blipFill>
          <a:blip r:embed="rId3">
            <a:extLst>
              <a:ext uri="{28A0092B-C50C-407E-A947-70E740481C1C}">
                <a14:useLocalDpi xmlns:a14="http://schemas.microsoft.com/office/drawing/2010/main" val="0"/>
              </a:ext>
            </a:extLst>
          </a:blip>
          <a:stretch>
            <a:fillRect/>
          </a:stretch>
        </p:blipFill>
        <p:spPr>
          <a:xfrm>
            <a:off x="10225406" y="2703026"/>
            <a:ext cx="1890393" cy="1332000"/>
          </a:xfrm>
          <a:prstGeom prst="rect">
            <a:avLst/>
          </a:prstGeom>
          <a:ln>
            <a:solidFill>
              <a:srgbClr val="C4D44E"/>
            </a:solidFill>
          </a:ln>
        </p:spPr>
      </p:pic>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5407" y="4328725"/>
            <a:ext cx="1329478" cy="1316182"/>
          </a:xfrm>
          <a:prstGeom prst="rect">
            <a:avLst/>
          </a:prstGeom>
          <a:ln>
            <a:solidFill>
              <a:srgbClr val="C4D44E"/>
            </a:solidFill>
          </a:ln>
        </p:spPr>
      </p:pic>
      <p:sp>
        <p:nvSpPr>
          <p:cNvPr id="10" name="Rechteck 9"/>
          <p:cNvSpPr/>
          <p:nvPr/>
        </p:nvSpPr>
        <p:spPr>
          <a:xfrm>
            <a:off x="10092267" y="6423187"/>
            <a:ext cx="2105120" cy="276999"/>
          </a:xfrm>
          <a:prstGeom prst="rect">
            <a:avLst/>
          </a:prstGeom>
          <a:ln>
            <a:solidFill>
              <a:srgbClr val="9BBE3D"/>
            </a:solidFill>
          </a:ln>
        </p:spPr>
        <p:txBody>
          <a:bodyPr wrap="square">
            <a:spAutoFit/>
          </a:bodyPr>
          <a:lstStyle/>
          <a:p>
            <a:pPr algn="ctr"/>
            <a:r>
              <a:rPr lang="de-DE" sz="1200" dirty="0" smtClean="0">
                <a:latin typeface="Calibri" panose="020F0502020204030204" pitchFamily="34" charset="0"/>
              </a:rPr>
              <a:t>Quelle: Klimaschutz Neustadt</a:t>
            </a:r>
          </a:p>
        </p:txBody>
      </p:sp>
    </p:spTree>
    <p:extLst>
      <p:ext uri="{BB962C8B-B14F-4D97-AF65-F5344CB8AC3E}">
        <p14:creationId xmlns:p14="http://schemas.microsoft.com/office/powerpoint/2010/main" val="14374935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699" y="414339"/>
            <a:ext cx="11573330" cy="898525"/>
          </a:xfrm>
        </p:spPr>
        <p:txBody>
          <a:bodyPr/>
          <a:lstStyle/>
          <a:p>
            <a:r>
              <a:rPr lang="de-DE" sz="2400" dirty="0" smtClean="0"/>
              <a:t>Das Value Mapping Tool sowie das Kano-Modell für Kundenzufriedenheit &amp; Nachhaltigkeit</a:t>
            </a:r>
            <a:endParaRPr lang="de-DE" sz="2400" dirty="0"/>
          </a:p>
        </p:txBody>
      </p:sp>
      <p:pic>
        <p:nvPicPr>
          <p:cNvPr id="5" name="Grafik 4">
            <a:extLst>
              <a:ext uri="{FF2B5EF4-FFF2-40B4-BE49-F238E27FC236}">
                <a16:creationId xmlns:a16="http://schemas.microsoft.com/office/drawing/2014/main" xmlns="" id="{CBE6873B-1E69-4EBE-B975-DB45035CCD97}"/>
              </a:ext>
            </a:extLst>
          </p:cNvPr>
          <p:cNvPicPr>
            <a:picLocks noChangeAspect="1"/>
          </p:cNvPicPr>
          <p:nvPr/>
        </p:nvPicPr>
        <p:blipFill>
          <a:blip r:embed="rId3"/>
          <a:stretch>
            <a:fillRect/>
          </a:stretch>
        </p:blipFill>
        <p:spPr>
          <a:xfrm>
            <a:off x="800100" y="1456262"/>
            <a:ext cx="4665588" cy="3708000"/>
          </a:xfrm>
          <a:prstGeom prst="rect">
            <a:avLst/>
          </a:prstGeom>
          <a:ln>
            <a:solidFill>
              <a:srgbClr val="9BBE3D"/>
            </a:solidFill>
          </a:ln>
        </p:spPr>
      </p:pic>
      <p:pic>
        <p:nvPicPr>
          <p:cNvPr id="8" name="Inhaltsplatzhalter 3"/>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6874884" y="1456262"/>
            <a:ext cx="4680000" cy="3708000"/>
          </a:xfrm>
          <a:ln>
            <a:solidFill>
              <a:srgbClr val="9BBE3D"/>
            </a:solidFill>
          </a:ln>
        </p:spPr>
      </p:pic>
      <p:sp>
        <p:nvSpPr>
          <p:cNvPr id="9" name="Rechteck 8"/>
          <p:cNvSpPr/>
          <p:nvPr/>
        </p:nvSpPr>
        <p:spPr>
          <a:xfrm>
            <a:off x="2173207" y="5307660"/>
            <a:ext cx="1919372" cy="777136"/>
          </a:xfrm>
          <a:prstGeom prst="rect">
            <a:avLst/>
          </a:prstGeom>
        </p:spPr>
        <p:txBody>
          <a:bodyPr wrap="none">
            <a:spAutoFit/>
          </a:bodyPr>
          <a:lstStyle/>
          <a:p>
            <a:pPr algn="ctr">
              <a:spcAft>
                <a:spcPts val="300"/>
              </a:spcAft>
            </a:pPr>
            <a:r>
              <a:rPr lang="de-DE" dirty="0" smtClean="0">
                <a:latin typeface="+mn-lt"/>
              </a:rPr>
              <a:t>Instrument Nr. 1</a:t>
            </a:r>
          </a:p>
          <a:p>
            <a:pPr algn="ctr">
              <a:spcAft>
                <a:spcPts val="300"/>
              </a:spcAft>
            </a:pPr>
            <a:r>
              <a:rPr lang="de-DE" dirty="0" smtClean="0">
                <a:latin typeface="+mn-lt"/>
              </a:rPr>
              <a:t>Value </a:t>
            </a:r>
            <a:r>
              <a:rPr lang="de-DE" dirty="0">
                <a:latin typeface="+mn-lt"/>
              </a:rPr>
              <a:t>Mapping </a:t>
            </a:r>
            <a:r>
              <a:rPr lang="de-DE" dirty="0" smtClean="0">
                <a:latin typeface="+mn-lt"/>
              </a:rPr>
              <a:t>Tool</a:t>
            </a:r>
            <a:br>
              <a:rPr lang="de-DE" dirty="0" smtClean="0">
                <a:latin typeface="+mn-lt"/>
              </a:rPr>
            </a:br>
            <a:r>
              <a:rPr lang="de-DE" dirty="0" smtClean="0">
                <a:latin typeface="+mn-lt"/>
              </a:rPr>
              <a:t>für Ihre Wertschöpfung</a:t>
            </a:r>
            <a:endParaRPr lang="de-DE" dirty="0">
              <a:latin typeface="+mn-lt"/>
            </a:endParaRPr>
          </a:p>
        </p:txBody>
      </p:sp>
      <p:sp>
        <p:nvSpPr>
          <p:cNvPr id="10" name="Rechteck 9"/>
          <p:cNvSpPr/>
          <p:nvPr/>
        </p:nvSpPr>
        <p:spPr>
          <a:xfrm>
            <a:off x="7710466" y="5307660"/>
            <a:ext cx="3008837" cy="777136"/>
          </a:xfrm>
          <a:prstGeom prst="rect">
            <a:avLst/>
          </a:prstGeom>
        </p:spPr>
        <p:txBody>
          <a:bodyPr wrap="none">
            <a:spAutoFit/>
          </a:bodyPr>
          <a:lstStyle/>
          <a:p>
            <a:pPr algn="ctr">
              <a:spcAft>
                <a:spcPts val="300"/>
              </a:spcAft>
            </a:pPr>
            <a:r>
              <a:rPr lang="de-DE" dirty="0" smtClean="0">
                <a:latin typeface="+mn-lt"/>
              </a:rPr>
              <a:t>Instrument Nr. 2</a:t>
            </a:r>
          </a:p>
          <a:p>
            <a:pPr algn="ctr">
              <a:spcAft>
                <a:spcPts val="300"/>
              </a:spcAft>
            </a:pPr>
            <a:r>
              <a:rPr lang="de-DE" dirty="0" smtClean="0">
                <a:latin typeface="+mn-lt"/>
              </a:rPr>
              <a:t>Kano-Modell für Kundenzufriedenheit</a:t>
            </a:r>
            <a:br>
              <a:rPr lang="de-DE" dirty="0" smtClean="0">
                <a:latin typeface="+mn-lt"/>
              </a:rPr>
            </a:br>
            <a:r>
              <a:rPr lang="de-DE" dirty="0" smtClean="0">
                <a:latin typeface="+mn-lt"/>
              </a:rPr>
              <a:t>und Nachhaltigkeit</a:t>
            </a:r>
            <a:endParaRPr lang="de-DE" dirty="0">
              <a:latin typeface="+mn-lt"/>
            </a:endParaRPr>
          </a:p>
        </p:txBody>
      </p:sp>
    </p:spTree>
    <p:extLst>
      <p:ext uri="{BB962C8B-B14F-4D97-AF65-F5344CB8AC3E}">
        <p14:creationId xmlns:p14="http://schemas.microsoft.com/office/powerpoint/2010/main" val="32313765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Instrument Nr. 1: Value Mapping Tool für Ihre Wertschöpfung</a:t>
            </a:r>
          </a:p>
        </p:txBody>
      </p:sp>
      <p:sp>
        <p:nvSpPr>
          <p:cNvPr id="12" name="Rechteck 11"/>
          <p:cNvSpPr/>
          <p:nvPr/>
        </p:nvSpPr>
        <p:spPr>
          <a:xfrm>
            <a:off x="520699" y="1026651"/>
            <a:ext cx="11034184" cy="1600438"/>
          </a:xfrm>
          <a:prstGeom prst="rect">
            <a:avLst/>
          </a:prstGeom>
        </p:spPr>
        <p:txBody>
          <a:bodyPr wrap="square">
            <a:spAutoFit/>
          </a:bodyPr>
          <a:lstStyle/>
          <a:p>
            <a:pPr marL="85725" lvl="0" eaLnBrk="1" hangingPunct="1">
              <a:spcBef>
                <a:spcPts val="0"/>
              </a:spcBef>
            </a:pPr>
            <a:r>
              <a:rPr lang="de-DE" u="sng" kern="0" dirty="0" smtClean="0">
                <a:solidFill>
                  <a:srgbClr val="000000"/>
                </a:solidFill>
                <a:latin typeface="Calibri"/>
              </a:rPr>
              <a:t>Intro:</a:t>
            </a:r>
            <a:r>
              <a:rPr lang="de-DE" kern="0" dirty="0" smtClean="0">
                <a:solidFill>
                  <a:srgbClr val="000000"/>
                </a:solidFill>
                <a:latin typeface="Calibri"/>
              </a:rPr>
              <a:t/>
            </a:r>
            <a:br>
              <a:rPr lang="de-DE" kern="0" dirty="0" smtClean="0">
                <a:solidFill>
                  <a:srgbClr val="000000"/>
                </a:solidFill>
                <a:latin typeface="Calibri"/>
              </a:rPr>
            </a:br>
            <a:r>
              <a:rPr lang="de-DE" b="0" kern="0" dirty="0" smtClean="0">
                <a:solidFill>
                  <a:srgbClr val="000000"/>
                </a:solidFill>
                <a:latin typeface="Calibri"/>
              </a:rPr>
              <a:t>Die </a:t>
            </a:r>
            <a:r>
              <a:rPr lang="de-DE" b="0" kern="0" dirty="0">
                <a:solidFill>
                  <a:srgbClr val="000000"/>
                </a:solidFill>
                <a:latin typeface="Calibri"/>
              </a:rPr>
              <a:t>Value Map (Bocken et al. 2013) hat zum Ziel, dass Sie als Gründungsteam Ihr Verständnis für die positiven sowie negativen Aspekte Ihres Nutzenversprechens in Ihrem Wertenetzwerk, das heißt, die Stakeholder, die in die Schöpfung, Lieferung und den Erhalt von Wert durch die Bereitstellung Ihrer Produkte und Services involviert sind, erweitern. Die Methode hilft Ihnen bei der Identifikation von widersprüchlichen Werten, kann es sein, dass ein Vorteil für einen Stakeholder gleichzeitig einen Nachteil für einen anderen bedeutet. Aus diesen zusätzlich gewonnenen Erkenntnissen </a:t>
            </a:r>
            <a:r>
              <a:rPr lang="de-DE" b="0" kern="0" dirty="0" smtClean="0">
                <a:solidFill>
                  <a:srgbClr val="000000"/>
                </a:solidFill>
                <a:latin typeface="Calibri"/>
              </a:rPr>
              <a:t>ergeben </a:t>
            </a:r>
            <a:r>
              <a:rPr lang="de-DE" b="0" kern="0" dirty="0">
                <a:solidFill>
                  <a:srgbClr val="000000"/>
                </a:solidFill>
                <a:latin typeface="Calibri"/>
              </a:rPr>
              <a:t>sich für Sie </a:t>
            </a:r>
            <a:r>
              <a:rPr lang="de-DE" b="0" kern="0" dirty="0" err="1">
                <a:solidFill>
                  <a:srgbClr val="000000"/>
                </a:solidFill>
                <a:latin typeface="Calibri"/>
              </a:rPr>
              <a:t>optimalerweise</a:t>
            </a:r>
            <a:r>
              <a:rPr lang="de-DE" b="0" kern="0" dirty="0">
                <a:solidFill>
                  <a:srgbClr val="000000"/>
                </a:solidFill>
                <a:latin typeface="Calibri"/>
              </a:rPr>
              <a:t> weitere Chancen Ihr Geschäftsmodell umzugestalten bzw. entsprechend der Bedürfnisse neu anzupassen, um negative Ergebnisse zu reduzieren und das Gesamtergebnis für alle Stakeholder Ihres Netzwerks zu verbessern</a:t>
            </a:r>
            <a:r>
              <a:rPr lang="de-DE" b="0" kern="0" dirty="0" smtClean="0">
                <a:solidFill>
                  <a:srgbClr val="000000"/>
                </a:solidFill>
                <a:latin typeface="Calibri"/>
              </a:rPr>
              <a:t>.</a:t>
            </a:r>
            <a:endParaRPr lang="de-DE" altLang="de-DE" b="0" kern="0" dirty="0" smtClean="0">
              <a:solidFill>
                <a:srgbClr val="000000"/>
              </a:solidFill>
              <a:latin typeface="Calibri"/>
            </a:endParaRPr>
          </a:p>
        </p:txBody>
      </p:sp>
      <p:sp>
        <p:nvSpPr>
          <p:cNvPr id="7" name="Ellipse 6"/>
          <p:cNvSpPr/>
          <p:nvPr/>
        </p:nvSpPr>
        <p:spPr bwMode="auto">
          <a:xfrm rot="837172">
            <a:off x="10093004" y="2409923"/>
            <a:ext cx="1677095" cy="1666044"/>
          </a:xfrm>
          <a:prstGeom prst="ellipse">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12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Eine Anleitung Ergänzend zum Brainstorming </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mit praktischen Leitfragen gibt es </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hlinkClick r:id="rId2"/>
              </a:rPr>
              <a:t>hier</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a:t>
            </a:r>
            <a:endParaRPr kumimoji="0" lang="de-DE" sz="12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Abgerundetes Rechteck 7"/>
          <p:cNvSpPr/>
          <p:nvPr/>
        </p:nvSpPr>
        <p:spPr bwMode="auto">
          <a:xfrm>
            <a:off x="520700" y="1029817"/>
            <a:ext cx="11034183" cy="1571366"/>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endParaRPr lang="de-DE" b="0" kern="0" dirty="0">
              <a:solidFill>
                <a:srgbClr val="000000"/>
              </a:solidFill>
              <a:latin typeface="Calibri"/>
            </a:endParaRPr>
          </a:p>
        </p:txBody>
      </p:sp>
      <p:sp>
        <p:nvSpPr>
          <p:cNvPr id="11" name="Inhaltsplatzhalter 2"/>
          <p:cNvSpPr>
            <a:spLocks noGrp="1"/>
          </p:cNvSpPr>
          <p:nvPr>
            <p:ph idx="1"/>
          </p:nvPr>
        </p:nvSpPr>
        <p:spPr>
          <a:xfrm>
            <a:off x="520700" y="2664146"/>
            <a:ext cx="11034184" cy="3438086"/>
          </a:xfrm>
        </p:spPr>
        <p:txBody>
          <a:bodyPr/>
          <a:lstStyle/>
          <a:p>
            <a:pPr marL="0" indent="0">
              <a:spcAft>
                <a:spcPts val="300"/>
              </a:spcAft>
              <a:buNone/>
            </a:pPr>
            <a:r>
              <a:rPr lang="en-US" sz="1200" b="1" u="sng" dirty="0" err="1"/>
              <a:t>Anleitung</a:t>
            </a:r>
            <a:r>
              <a:rPr lang="en-US" sz="1200" b="1" u="sng" dirty="0"/>
              <a:t> </a:t>
            </a:r>
            <a:r>
              <a:rPr lang="en-US" sz="1200" b="1" u="sng" dirty="0" err="1"/>
              <a:t>zur</a:t>
            </a:r>
            <a:r>
              <a:rPr lang="en-US" sz="1200" b="1" u="sng" dirty="0"/>
              <a:t> </a:t>
            </a:r>
            <a:r>
              <a:rPr lang="en-US" sz="1200" b="1" u="sng" dirty="0" err="1"/>
              <a:t>Durchführung</a:t>
            </a:r>
            <a:r>
              <a:rPr lang="en-US" sz="1200" b="1" u="sng" dirty="0"/>
              <a:t> </a:t>
            </a:r>
            <a:r>
              <a:rPr lang="en-US" sz="1200" b="1" u="sng" dirty="0" err="1"/>
              <a:t>mehrerer</a:t>
            </a:r>
            <a:r>
              <a:rPr lang="en-US" sz="1200" b="1" u="sng" dirty="0"/>
              <a:t> </a:t>
            </a:r>
            <a:r>
              <a:rPr lang="en-US" sz="1200" b="1" u="sng" dirty="0" err="1"/>
              <a:t>Brainstormings</a:t>
            </a:r>
            <a:r>
              <a:rPr lang="en-US" sz="1200" b="1" u="sng" dirty="0"/>
              <a:t>:</a:t>
            </a:r>
            <a:endParaRPr lang="en-US" sz="1200" b="1" dirty="0"/>
          </a:p>
          <a:p>
            <a:pPr marL="0" indent="0">
              <a:spcAft>
                <a:spcPts val="0"/>
              </a:spcAft>
              <a:buNone/>
            </a:pPr>
            <a:r>
              <a:rPr lang="en-US" sz="1200" b="1" dirty="0" err="1"/>
              <a:t>Erstes</a:t>
            </a:r>
            <a:r>
              <a:rPr lang="en-US" sz="1200" b="1" dirty="0"/>
              <a:t> </a:t>
            </a:r>
            <a:r>
              <a:rPr lang="en-US" sz="1200" b="1" dirty="0" smtClean="0"/>
              <a:t>Brainstorming (Purpose und Stakeholder): </a:t>
            </a:r>
            <a:endParaRPr lang="de-DE" sz="1200" dirty="0" smtClean="0"/>
          </a:p>
          <a:p>
            <a:pPr lvl="0">
              <a:spcAft>
                <a:spcPts val="300"/>
              </a:spcAft>
            </a:pPr>
            <a:r>
              <a:rPr lang="de-DE" sz="1200" dirty="0"/>
              <a:t>Kurze Diskussion und Zusammenfassung des Zwecks (</a:t>
            </a:r>
            <a:r>
              <a:rPr lang="de-DE" sz="1200" dirty="0" err="1"/>
              <a:t>purpose</a:t>
            </a:r>
            <a:r>
              <a:rPr lang="de-DE" sz="1200" dirty="0"/>
              <a:t>) Ihres </a:t>
            </a:r>
            <a:r>
              <a:rPr lang="de-DE" sz="1200" dirty="0" smtClean="0"/>
              <a:t>Unternehmens sowie Definition Ihrer Stakeholder (s. Tipps)</a:t>
            </a:r>
            <a:endParaRPr lang="de-DE" sz="1200" dirty="0"/>
          </a:p>
          <a:p>
            <a:pPr lvl="0">
              <a:spcAft>
                <a:spcPts val="300"/>
              </a:spcAft>
            </a:pPr>
            <a:r>
              <a:rPr lang="de-DE" sz="1200" dirty="0"/>
              <a:t>Warum soll es Ihr Unternehmen geben?</a:t>
            </a:r>
          </a:p>
          <a:p>
            <a:pPr marL="0" lvl="0" indent="0">
              <a:spcAft>
                <a:spcPts val="0"/>
              </a:spcAft>
              <a:buNone/>
            </a:pPr>
            <a:r>
              <a:rPr lang="de-DE" sz="1200" b="1" dirty="0" smtClean="0"/>
              <a:t>Zweites Brainstorming (Value </a:t>
            </a:r>
            <a:r>
              <a:rPr lang="de-DE" sz="1200" b="1" dirty="0" err="1" smtClean="0"/>
              <a:t>Created</a:t>
            </a:r>
            <a:r>
              <a:rPr lang="de-DE" sz="1200" b="1" dirty="0" smtClean="0"/>
              <a:t>):</a:t>
            </a:r>
            <a:r>
              <a:rPr lang="de-DE" sz="1200" dirty="0" smtClean="0"/>
              <a:t> </a:t>
            </a:r>
          </a:p>
          <a:p>
            <a:pPr lvl="0">
              <a:spcAft>
                <a:spcPts val="300"/>
              </a:spcAft>
            </a:pPr>
            <a:r>
              <a:rPr lang="de-DE" sz="1200" dirty="0"/>
              <a:t>Welcher Nutzen/Wert wird für die verschiedenen Stakeholder geschaffen? </a:t>
            </a:r>
          </a:p>
          <a:p>
            <a:pPr lvl="0">
              <a:spcAft>
                <a:spcPts val="300"/>
              </a:spcAft>
            </a:pPr>
            <a:r>
              <a:rPr lang="de-DE" sz="1200" dirty="0"/>
              <a:t>Welcher positive Nutzen/Wert wird geschaffen und welcher negative von den Stakeholdern gemildert?</a:t>
            </a:r>
          </a:p>
          <a:p>
            <a:pPr marL="0" lvl="0" indent="0">
              <a:spcAft>
                <a:spcPts val="0"/>
              </a:spcAft>
              <a:buNone/>
            </a:pPr>
            <a:r>
              <a:rPr lang="de-DE" sz="1200" b="1" dirty="0" smtClean="0"/>
              <a:t>Drittes Brainstorming (Value </a:t>
            </a:r>
            <a:r>
              <a:rPr lang="de-DE" sz="1200" b="1" dirty="0" err="1" smtClean="0"/>
              <a:t>Destroyed</a:t>
            </a:r>
            <a:r>
              <a:rPr lang="de-DE" sz="1200" b="1" dirty="0" smtClean="0"/>
              <a:t> </a:t>
            </a:r>
            <a:r>
              <a:rPr lang="de-DE" sz="1200" b="1" dirty="0" err="1" smtClean="0"/>
              <a:t>or</a:t>
            </a:r>
            <a:r>
              <a:rPr lang="de-DE" sz="1200" b="1" dirty="0" smtClean="0"/>
              <a:t> </a:t>
            </a:r>
            <a:r>
              <a:rPr lang="de-DE" sz="1200" b="1" dirty="0" err="1" smtClean="0"/>
              <a:t>Missed</a:t>
            </a:r>
            <a:r>
              <a:rPr lang="de-DE" sz="1200" b="1" dirty="0" smtClean="0"/>
              <a:t>):</a:t>
            </a:r>
          </a:p>
          <a:p>
            <a:pPr lvl="0">
              <a:spcAft>
                <a:spcPts val="300"/>
              </a:spcAft>
            </a:pPr>
            <a:r>
              <a:rPr lang="de-DE" sz="1200" dirty="0"/>
              <a:t>Welcher Nutzen/Wert ist verloren bzw. was führt zu negativen Ergebnissen für die verschiedenen </a:t>
            </a:r>
            <a:r>
              <a:rPr lang="de-DE" sz="1200" dirty="0" smtClean="0"/>
              <a:t>Stakeholder</a:t>
            </a:r>
            <a:r>
              <a:rPr lang="de-DE" sz="1200" dirty="0"/>
              <a:t>?</a:t>
            </a:r>
          </a:p>
          <a:p>
            <a:pPr lvl="0">
              <a:spcAft>
                <a:spcPts val="300"/>
              </a:spcAft>
            </a:pPr>
            <a:r>
              <a:rPr lang="de-DE" sz="1200" dirty="0"/>
              <a:t>Verpasst Ihr Unternehmen eine Chance Wert zu schöpfen oder verschwendet es sogar welchen </a:t>
            </a:r>
            <a:br>
              <a:rPr lang="de-DE" sz="1200" dirty="0"/>
            </a:br>
            <a:r>
              <a:rPr lang="de-DE" sz="1200" dirty="0"/>
              <a:t>im Betriebsablauf (</a:t>
            </a:r>
            <a:r>
              <a:rPr lang="de-DE" sz="1200" dirty="0" smtClean="0"/>
              <a:t>z.B. </a:t>
            </a:r>
            <a:r>
              <a:rPr lang="de-DE" sz="1200" dirty="0"/>
              <a:t>durch zu geringe Auslastung von verschiedenen Kapazitäten oder durch ineffizienten Materialeinsatz)?Analysieren Sie inwiefern eine konventionelle, nicht- nachhaltige, Ausrichtung ihres Nutzenversprechens für Sie Konsequenzen hätte?</a:t>
            </a:r>
          </a:p>
          <a:p>
            <a:pPr marL="0" lvl="0" indent="0">
              <a:spcAft>
                <a:spcPts val="0"/>
              </a:spcAft>
              <a:buNone/>
            </a:pPr>
            <a:r>
              <a:rPr lang="de-DE" sz="1200" b="1" dirty="0" smtClean="0"/>
              <a:t>Viertes Brainstorming (New Value </a:t>
            </a:r>
            <a:r>
              <a:rPr lang="de-DE" sz="1200" b="1" dirty="0" err="1" smtClean="0"/>
              <a:t>Opportunities</a:t>
            </a:r>
            <a:r>
              <a:rPr lang="de-DE" sz="1200" b="1" dirty="0" smtClean="0"/>
              <a:t>):</a:t>
            </a:r>
          </a:p>
          <a:p>
            <a:pPr lvl="0">
              <a:spcAft>
                <a:spcPts val="300"/>
              </a:spcAft>
            </a:pPr>
            <a:r>
              <a:rPr lang="de-DE" sz="1200" dirty="0"/>
              <a:t>Welchen Nutzen/Wert können Sie für Ihre Stakeholder durch neue Ideen, Unternehmungen oder Kollaborationen schaffen?</a:t>
            </a:r>
          </a:p>
          <a:p>
            <a:pPr lvl="0">
              <a:spcAft>
                <a:spcPts val="300"/>
              </a:spcAft>
            </a:pPr>
            <a:r>
              <a:rPr lang="de-DE" sz="1200" dirty="0"/>
              <a:t>Was können Sie von Ihren Wettbewerbern, Zulieferern, Kunden oder anderen Branchen lernen? </a:t>
            </a:r>
          </a:p>
        </p:txBody>
      </p:sp>
    </p:spTree>
    <p:extLst>
      <p:ext uri="{BB962C8B-B14F-4D97-AF65-F5344CB8AC3E}">
        <p14:creationId xmlns:p14="http://schemas.microsoft.com/office/powerpoint/2010/main" val="292384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Instrument Nr. 1: Value Mapping Tool für Ihre Wertschöpfung</a:t>
            </a:r>
          </a:p>
        </p:txBody>
      </p:sp>
      <p:sp>
        <p:nvSpPr>
          <p:cNvPr id="4" name="Rechteck 3"/>
          <p:cNvSpPr/>
          <p:nvPr/>
        </p:nvSpPr>
        <p:spPr>
          <a:xfrm>
            <a:off x="520700" y="1450721"/>
            <a:ext cx="11034184" cy="2391424"/>
          </a:xfrm>
          <a:prstGeom prst="rect">
            <a:avLst/>
          </a:prstGeom>
        </p:spPr>
        <p:txBody>
          <a:bodyPr wrap="square">
            <a:spAutoFit/>
          </a:bodyPr>
          <a:lstStyle/>
          <a:p>
            <a:pPr marL="342900" lvl="0" indent="-342900" eaLnBrk="1" hangingPunct="1">
              <a:spcBef>
                <a:spcPct val="20000"/>
              </a:spcBef>
              <a:spcAft>
                <a:spcPts val="600"/>
              </a:spcAft>
              <a:buFont typeface="Wingdings" panose="05000000000000000000" pitchFamily="2" charset="2"/>
              <a:buChar char="n"/>
            </a:pPr>
            <a:r>
              <a:rPr lang="de-DE" altLang="de-DE" b="0" dirty="0" smtClean="0">
                <a:latin typeface="+mn-lt"/>
              </a:rPr>
              <a:t>Definieren </a:t>
            </a:r>
            <a:r>
              <a:rPr lang="de-DE" altLang="de-DE" b="0" dirty="0">
                <a:latin typeface="+mn-lt"/>
              </a:rPr>
              <a:t>Sie als erstes, welche </a:t>
            </a:r>
            <a:r>
              <a:rPr lang="de-DE" altLang="de-DE" b="0" dirty="0" err="1">
                <a:latin typeface="+mn-lt"/>
              </a:rPr>
              <a:t>Stakeholdergruppen</a:t>
            </a:r>
            <a:r>
              <a:rPr lang="de-DE" altLang="de-DE" b="0" dirty="0">
                <a:latin typeface="+mn-lt"/>
              </a:rPr>
              <a:t> betrachtet </a:t>
            </a:r>
            <a:r>
              <a:rPr lang="de-DE" altLang="de-DE" b="0" dirty="0" smtClean="0">
                <a:latin typeface="+mn-lt"/>
              </a:rPr>
              <a:t>werden </a:t>
            </a:r>
            <a:r>
              <a:rPr lang="de-DE" altLang="de-DE" b="0" dirty="0">
                <a:latin typeface="+mn-lt"/>
              </a:rPr>
              <a:t>sollen und ordnen Sie diese in die jeweiligen Segmente: </a:t>
            </a:r>
            <a:r>
              <a:rPr lang="de-DE" altLang="de-DE" b="0" dirty="0" smtClean="0">
                <a:latin typeface="+mn-lt"/>
              </a:rPr>
              <a:t/>
            </a:r>
            <a:br>
              <a:rPr lang="de-DE" altLang="de-DE" b="0" dirty="0" smtClean="0">
                <a:latin typeface="+mn-lt"/>
              </a:rPr>
            </a:br>
            <a:r>
              <a:rPr lang="de-DE" altLang="de-DE" b="0" dirty="0" smtClean="0">
                <a:latin typeface="+mn-lt"/>
              </a:rPr>
              <a:t>Umwelt</a:t>
            </a:r>
            <a:r>
              <a:rPr lang="de-DE" altLang="de-DE" b="0" dirty="0">
                <a:latin typeface="+mn-lt"/>
              </a:rPr>
              <a:t>, Gesellschaft, Kunden und Netzwerk-Akteure des </a:t>
            </a:r>
            <a:r>
              <a:rPr lang="de-DE" altLang="de-DE" b="0" dirty="0" smtClean="0">
                <a:latin typeface="+mn-lt"/>
              </a:rPr>
              <a:t>Tools</a:t>
            </a:r>
            <a:endParaRPr lang="de-DE" altLang="de-DE" b="0" dirty="0">
              <a:latin typeface="+mn-lt"/>
            </a:endParaRPr>
          </a:p>
          <a:p>
            <a:pPr marL="342900" lvl="0" indent="-342900" eaLnBrk="1" hangingPunct="1">
              <a:spcBef>
                <a:spcPct val="20000"/>
              </a:spcBef>
              <a:spcAft>
                <a:spcPts val="600"/>
              </a:spcAft>
              <a:buFont typeface="Wingdings" panose="05000000000000000000" pitchFamily="2" charset="2"/>
              <a:buChar char="n"/>
            </a:pPr>
            <a:r>
              <a:rPr lang="de-DE" altLang="de-DE" b="0" dirty="0">
                <a:latin typeface="+mn-lt"/>
              </a:rPr>
              <a:t>Jedes </a:t>
            </a:r>
            <a:r>
              <a:rPr lang="de-DE" altLang="de-DE" b="0" dirty="0" err="1">
                <a:latin typeface="+mn-lt"/>
              </a:rPr>
              <a:t>Stakeholdersegment</a:t>
            </a:r>
            <a:r>
              <a:rPr lang="de-DE" altLang="de-DE" b="0" dirty="0">
                <a:latin typeface="+mn-lt"/>
              </a:rPr>
              <a:t> wird der Reihe nach behandelt, abhängig vom Kreis. Diese werden von innen, aus dem Zentrum heraus, nach außen hin besprochen: Vom Zweck und der Value Proposition, über Wert, der verloren wird, bis hin zu der Suche nach neuen Möglichkeiten, um Wert zu schöpfen. Diese Logik ist aufeinander aufbauend, wodurch die Ideenfindung für jeden darauffolgenden Kreis </a:t>
            </a:r>
            <a:r>
              <a:rPr lang="de-DE" altLang="de-DE" b="0" dirty="0" smtClean="0">
                <a:latin typeface="+mn-lt"/>
              </a:rPr>
              <a:t>profitiert </a:t>
            </a:r>
            <a:endParaRPr lang="de-DE" altLang="de-DE" b="0" dirty="0">
              <a:latin typeface="+mn-lt"/>
            </a:endParaRPr>
          </a:p>
          <a:p>
            <a:pPr marL="342900" lvl="0" indent="-342900" eaLnBrk="1" hangingPunct="1">
              <a:spcBef>
                <a:spcPct val="20000"/>
              </a:spcBef>
              <a:spcAft>
                <a:spcPts val="600"/>
              </a:spcAft>
              <a:buFont typeface="Wingdings" panose="05000000000000000000" pitchFamily="2" charset="2"/>
              <a:buChar char="n"/>
            </a:pPr>
            <a:r>
              <a:rPr lang="de-DE" altLang="de-DE" b="0" dirty="0">
                <a:latin typeface="+mn-lt"/>
              </a:rPr>
              <a:t>Schreiben Sie Ihre Antworten auf bunte Post-</a:t>
            </a:r>
            <a:r>
              <a:rPr lang="de-DE" altLang="de-DE" b="0" dirty="0" err="1">
                <a:latin typeface="+mn-lt"/>
              </a:rPr>
              <a:t>its</a:t>
            </a:r>
            <a:r>
              <a:rPr lang="de-DE" altLang="de-DE" b="0" dirty="0">
                <a:latin typeface="+mn-lt"/>
              </a:rPr>
              <a:t> o.Ä., um durch </a:t>
            </a:r>
            <a:r>
              <a:rPr lang="de-DE" altLang="de-DE" b="0" dirty="0" err="1" smtClean="0">
                <a:latin typeface="+mn-lt"/>
              </a:rPr>
              <a:t>Colour</a:t>
            </a:r>
            <a:r>
              <a:rPr lang="de-DE" altLang="de-DE" b="0" dirty="0" smtClean="0">
                <a:latin typeface="+mn-lt"/>
              </a:rPr>
              <a:t>-	</a:t>
            </a:r>
            <a:r>
              <a:rPr lang="de-DE" altLang="de-DE" b="0" dirty="0" err="1" smtClean="0">
                <a:latin typeface="+mn-lt"/>
              </a:rPr>
              <a:t>Coding</a:t>
            </a:r>
            <a:r>
              <a:rPr lang="de-DE" altLang="de-DE" b="0" dirty="0" smtClean="0">
                <a:latin typeface="+mn-lt"/>
              </a:rPr>
              <a:t> </a:t>
            </a:r>
            <a:r>
              <a:rPr lang="de-DE" altLang="de-DE" b="0" dirty="0">
                <a:latin typeface="+mn-lt"/>
              </a:rPr>
              <a:t>eine leichtere Übersicht zu ermöglichen. </a:t>
            </a:r>
            <a:r>
              <a:rPr lang="de-DE" altLang="de-DE" b="0" dirty="0" err="1">
                <a:latin typeface="+mn-lt"/>
              </a:rPr>
              <a:t>Optimalerweise</a:t>
            </a:r>
            <a:r>
              <a:rPr lang="de-DE" altLang="de-DE" b="0" dirty="0">
                <a:latin typeface="+mn-lt"/>
              </a:rPr>
              <a:t> bilden Sie das Modell groß an einer Wand oder einem Bildschirm ab, um das Gruppen-Brainstorming visuell zu </a:t>
            </a:r>
            <a:r>
              <a:rPr lang="de-DE" altLang="de-DE" b="0" dirty="0" smtClean="0">
                <a:latin typeface="+mn-lt"/>
              </a:rPr>
              <a:t>erleichtern</a:t>
            </a:r>
            <a:endParaRPr lang="de-DE" altLang="de-DE" b="0" dirty="0">
              <a:latin typeface="+mn-lt"/>
            </a:endParaRPr>
          </a:p>
          <a:p>
            <a:pPr marL="342900" lvl="0" indent="-342900" eaLnBrk="1" hangingPunct="1">
              <a:spcBef>
                <a:spcPct val="20000"/>
              </a:spcBef>
              <a:spcAft>
                <a:spcPts val="600"/>
              </a:spcAft>
              <a:buFont typeface="Wingdings" panose="05000000000000000000" pitchFamily="2" charset="2"/>
              <a:buChar char="n"/>
            </a:pPr>
            <a:r>
              <a:rPr lang="de-DE" altLang="de-DE" b="0" dirty="0">
                <a:latin typeface="+mn-lt"/>
              </a:rPr>
              <a:t>Dokumentieren Sie Ihre Ergebnisse und alle anderen Details per Foto und übertragen Sie sie in eine Tabelle mit einer Spalte und Zeile für jedes individuelle Brainstorming (z.B. verpasster Wert, Chance für neuen Wert) für ein erleichtertes Weiterarbeiten zu jeder Zeit im </a:t>
            </a:r>
            <a:r>
              <a:rPr lang="de-DE" altLang="de-DE" b="0" dirty="0" smtClean="0">
                <a:latin typeface="+mn-lt"/>
              </a:rPr>
              <a:t>Anschluss</a:t>
            </a:r>
            <a:endParaRPr lang="de-DE" altLang="de-DE" b="0" dirty="0">
              <a:latin typeface="+mn-lt"/>
            </a:endParaRPr>
          </a:p>
        </p:txBody>
      </p:sp>
      <p:sp>
        <p:nvSpPr>
          <p:cNvPr id="9" name="Abgerundetes Rechteck 8"/>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a:solidFill>
                  <a:srgbClr val="000000"/>
                </a:solidFill>
                <a:latin typeface="Calibri"/>
              </a:rPr>
              <a:t>Tipps zur Durchführung der </a:t>
            </a:r>
            <a:r>
              <a:rPr lang="de-DE" b="0" kern="0" dirty="0" smtClean="0">
                <a:solidFill>
                  <a:srgbClr val="000000"/>
                </a:solidFill>
                <a:latin typeface="Calibri"/>
              </a:rPr>
              <a:t>Brainstormings</a:t>
            </a:r>
            <a:endParaRPr lang="de-DE" b="0" kern="0" dirty="0">
              <a:solidFill>
                <a:srgbClr val="000000"/>
              </a:solidFill>
              <a:latin typeface="Calibri"/>
            </a:endParaRPr>
          </a:p>
        </p:txBody>
      </p:sp>
    </p:spTree>
    <p:extLst>
      <p:ext uri="{BB962C8B-B14F-4D97-AF65-F5344CB8AC3E}">
        <p14:creationId xmlns:p14="http://schemas.microsoft.com/office/powerpoint/2010/main" val="153842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Instrument Nr. 1: Value Mapping Tool für Ihre Wertschöpfung</a:t>
            </a:r>
            <a:endParaRPr lang="de-DE" sz="2400" dirty="0"/>
          </a:p>
        </p:txBody>
      </p:sp>
      <p:pic>
        <p:nvPicPr>
          <p:cNvPr id="5" name="Grafik 4">
            <a:extLst>
              <a:ext uri="{FF2B5EF4-FFF2-40B4-BE49-F238E27FC236}">
                <a16:creationId xmlns:a16="http://schemas.microsoft.com/office/drawing/2014/main" xmlns="" id="{CBE6873B-1E69-4EBE-B975-DB45035CCD97}"/>
              </a:ext>
            </a:extLst>
          </p:cNvPr>
          <p:cNvPicPr>
            <a:picLocks/>
          </p:cNvPicPr>
          <p:nvPr/>
        </p:nvPicPr>
        <p:blipFill>
          <a:blip r:embed="rId2"/>
          <a:stretch>
            <a:fillRect/>
          </a:stretch>
        </p:blipFill>
        <p:spPr>
          <a:xfrm>
            <a:off x="520700" y="1504962"/>
            <a:ext cx="5400000" cy="4176000"/>
          </a:xfrm>
          <a:prstGeom prst="rect">
            <a:avLst/>
          </a:prstGeom>
          <a:ln>
            <a:solidFill>
              <a:srgbClr val="9BBE3D"/>
            </a:solidFill>
          </a:ln>
        </p:spPr>
      </p:pic>
      <p:grpSp>
        <p:nvGrpSpPr>
          <p:cNvPr id="3" name="Gruppieren 2"/>
          <p:cNvGrpSpPr/>
          <p:nvPr/>
        </p:nvGrpSpPr>
        <p:grpSpPr>
          <a:xfrm>
            <a:off x="6154884" y="1504962"/>
            <a:ext cx="5399999" cy="4176000"/>
            <a:chOff x="6349161" y="1450536"/>
            <a:chExt cx="5400000" cy="4176000"/>
          </a:xfrm>
        </p:grpSpPr>
        <p:pic>
          <p:nvPicPr>
            <p:cNvPr id="8" name="Grafik 7"/>
            <p:cNvPicPr>
              <a:picLocks/>
            </p:cNvPicPr>
            <p:nvPr/>
          </p:nvPicPr>
          <p:blipFill>
            <a:blip r:embed="rId3">
              <a:extLst>
                <a:ext uri="{28A0092B-C50C-407E-A947-70E740481C1C}">
                  <a14:useLocalDpi xmlns:a14="http://schemas.microsoft.com/office/drawing/2010/main" val="0"/>
                </a:ext>
              </a:extLst>
            </a:blip>
            <a:stretch>
              <a:fillRect/>
            </a:stretch>
          </p:blipFill>
          <p:spPr>
            <a:xfrm>
              <a:off x="6349161" y="1450536"/>
              <a:ext cx="5400000" cy="4176000"/>
            </a:xfrm>
            <a:prstGeom prst="rect">
              <a:avLst/>
            </a:prstGeom>
            <a:ln>
              <a:solidFill>
                <a:srgbClr val="9BBE3D"/>
              </a:solidFill>
            </a:ln>
          </p:spPr>
        </p:pic>
        <p:sp>
          <p:nvSpPr>
            <p:cNvPr id="10" name="Textfeld 9"/>
            <p:cNvSpPr txBox="1"/>
            <p:nvPr/>
          </p:nvSpPr>
          <p:spPr>
            <a:xfrm>
              <a:off x="6349161" y="5072538"/>
              <a:ext cx="1428596" cy="553998"/>
            </a:xfrm>
            <a:prstGeom prst="rect">
              <a:avLst/>
            </a:prstGeom>
            <a:noFill/>
          </p:spPr>
          <p:txBody>
            <a:bodyPr wrap="none" rtlCol="0">
              <a:spAutoFit/>
            </a:bodyPr>
            <a:lstStyle/>
            <a:p>
              <a:r>
                <a:rPr lang="de-DE" sz="1000" dirty="0" smtClean="0">
                  <a:latin typeface="Calibri" panose="020F0502020204030204" pitchFamily="34" charset="0"/>
                  <a:cs typeface="Calibri" panose="020F0502020204030204" pitchFamily="34" charset="0"/>
                </a:rPr>
                <a:t>Bsp.:</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Mitarbeiter, Regierung </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und Gemeinde</a:t>
              </a:r>
              <a:endParaRPr lang="de-DE" sz="1000" dirty="0">
                <a:latin typeface="Calibri" panose="020F0502020204030204" pitchFamily="34" charset="0"/>
                <a:cs typeface="Calibri" panose="020F0502020204030204" pitchFamily="34" charset="0"/>
              </a:endParaRPr>
            </a:p>
          </p:txBody>
        </p:sp>
        <p:sp>
          <p:nvSpPr>
            <p:cNvPr id="11" name="Textfeld 10"/>
            <p:cNvSpPr txBox="1"/>
            <p:nvPr/>
          </p:nvSpPr>
          <p:spPr>
            <a:xfrm>
              <a:off x="6349161" y="2078930"/>
              <a:ext cx="898003" cy="400110"/>
            </a:xfrm>
            <a:prstGeom prst="rect">
              <a:avLst/>
            </a:prstGeom>
            <a:noFill/>
          </p:spPr>
          <p:txBody>
            <a:bodyPr wrap="none" rtlCol="0">
              <a:spAutoFit/>
            </a:bodyPr>
            <a:lstStyle/>
            <a:p>
              <a:r>
                <a:rPr lang="de-DE" sz="1000" dirty="0" smtClean="0">
                  <a:latin typeface="Calibri" panose="020F0502020204030204" pitchFamily="34" charset="0"/>
                  <a:cs typeface="Calibri" panose="020F0502020204030204" pitchFamily="34" charset="0"/>
                </a:rPr>
                <a:t>Bsp.: NGOs &amp;</a:t>
              </a:r>
              <a:br>
                <a:rPr lang="de-DE" sz="1000" dirty="0" smtClean="0">
                  <a:latin typeface="Calibri" panose="020F0502020204030204" pitchFamily="34" charset="0"/>
                  <a:cs typeface="Calibri" panose="020F0502020204030204" pitchFamily="34" charset="0"/>
                </a:rPr>
              </a:br>
              <a:r>
                <a:rPr lang="de-DE" sz="1000" dirty="0" smtClean="0">
                  <a:latin typeface="Calibri" panose="020F0502020204030204" pitchFamily="34" charset="0"/>
                  <a:cs typeface="Calibri" panose="020F0502020204030204" pitchFamily="34" charset="0"/>
                </a:rPr>
                <a:t>Umwelt</a:t>
              </a:r>
              <a:endParaRPr lang="de-DE" sz="1000" dirty="0">
                <a:latin typeface="Calibri" panose="020F0502020204030204" pitchFamily="34" charset="0"/>
                <a:cs typeface="Calibri" panose="020F0502020204030204" pitchFamily="34" charset="0"/>
              </a:endParaRPr>
            </a:p>
          </p:txBody>
        </p:sp>
      </p:grpSp>
      <p:sp>
        <p:nvSpPr>
          <p:cNvPr id="12" name="Abgerundetes Rechteck 11"/>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Die Graphiken zum Intro und der Anleitung zur Durchführung</a:t>
            </a:r>
            <a:endParaRPr lang="de-DE" b="0" kern="0" dirty="0">
              <a:solidFill>
                <a:srgbClr val="000000"/>
              </a:solidFill>
              <a:latin typeface="Calibri"/>
            </a:endParaRPr>
          </a:p>
        </p:txBody>
      </p:sp>
      <p:sp>
        <p:nvSpPr>
          <p:cNvPr id="13" name="Rechteck 12"/>
          <p:cNvSpPr/>
          <p:nvPr/>
        </p:nvSpPr>
        <p:spPr>
          <a:xfrm>
            <a:off x="6809050" y="6299534"/>
            <a:ext cx="5372065" cy="400110"/>
          </a:xfrm>
          <a:prstGeom prst="rect">
            <a:avLst/>
          </a:prstGeom>
          <a:ln>
            <a:solidFill>
              <a:srgbClr val="C4D44E"/>
            </a:solidFill>
          </a:ln>
        </p:spPr>
        <p:txBody>
          <a:bodyPr wrap="square">
            <a:spAutoFit/>
          </a:bodyPr>
          <a:lstStyle/>
          <a:p>
            <a:pPr algn="r"/>
            <a:r>
              <a:rPr lang="en-US" sz="1000" dirty="0" smtClean="0">
                <a:hlinkClick r:id="rId4"/>
              </a:rPr>
              <a:t>Quelle</a:t>
            </a:r>
            <a:r>
              <a:rPr lang="en-US" sz="1000" dirty="0" smtClean="0"/>
              <a:t>: Bocken</a:t>
            </a:r>
            <a:r>
              <a:rPr lang="en-US" sz="1000" dirty="0"/>
              <a:t>, N., Short, S., Rana, P. and Evans, S</a:t>
            </a:r>
            <a:r>
              <a:rPr lang="en-US" sz="1000" dirty="0" smtClean="0"/>
              <a:t>.: A </a:t>
            </a:r>
            <a:r>
              <a:rPr lang="en-US" sz="1000" dirty="0"/>
              <a:t>value mapping tool for sustainable business </a:t>
            </a:r>
            <a:r>
              <a:rPr lang="en-US" sz="1000" dirty="0" smtClean="0"/>
              <a:t>modelling. In: Corporate Governance. 13 (5) 2013, pp</a:t>
            </a:r>
            <a:r>
              <a:rPr lang="en-US" sz="1000" dirty="0"/>
              <a:t>. 482-497. </a:t>
            </a:r>
            <a:endParaRPr lang="de-DE" sz="1000" dirty="0"/>
          </a:p>
        </p:txBody>
      </p:sp>
    </p:spTree>
    <p:extLst>
      <p:ext uri="{BB962C8B-B14F-4D97-AF65-F5344CB8AC3E}">
        <p14:creationId xmlns:p14="http://schemas.microsoft.com/office/powerpoint/2010/main" val="3957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Instrument Nr. 1: Value Mapping Tool für Ihre Wertschöpfung</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857" y="1458958"/>
            <a:ext cx="5990286" cy="4752012"/>
          </a:xfrm>
          <a:prstGeom prst="rect">
            <a:avLst/>
          </a:prstGeom>
          <a:ln>
            <a:solidFill>
              <a:srgbClr val="9BBE3D"/>
            </a:solidFill>
          </a:ln>
        </p:spPr>
      </p:pic>
      <p:sp>
        <p:nvSpPr>
          <p:cNvPr id="7" name="Rechteck 6"/>
          <p:cNvSpPr/>
          <p:nvPr/>
        </p:nvSpPr>
        <p:spPr>
          <a:xfrm>
            <a:off x="6809050" y="6299534"/>
            <a:ext cx="5372065" cy="400110"/>
          </a:xfrm>
          <a:prstGeom prst="rect">
            <a:avLst/>
          </a:prstGeom>
          <a:ln>
            <a:solidFill>
              <a:srgbClr val="C4D44E"/>
            </a:solidFill>
          </a:ln>
        </p:spPr>
        <p:txBody>
          <a:bodyPr wrap="square">
            <a:spAutoFit/>
          </a:bodyPr>
          <a:lstStyle/>
          <a:p>
            <a:pPr algn="r"/>
            <a:r>
              <a:rPr lang="en-US" sz="1000" dirty="0" smtClean="0">
                <a:hlinkClick r:id="rId3"/>
              </a:rPr>
              <a:t>Quelle</a:t>
            </a:r>
            <a:r>
              <a:rPr lang="en-US" sz="1000" dirty="0" smtClean="0"/>
              <a:t>: Bocken</a:t>
            </a:r>
            <a:r>
              <a:rPr lang="en-US" sz="1000" dirty="0"/>
              <a:t>, N., Short, S., Rana, P. and Evans, S</a:t>
            </a:r>
            <a:r>
              <a:rPr lang="en-US" sz="1000" dirty="0" smtClean="0"/>
              <a:t>.: A </a:t>
            </a:r>
            <a:r>
              <a:rPr lang="en-US" sz="1000" dirty="0"/>
              <a:t>value mapping tool for sustainable business </a:t>
            </a:r>
            <a:r>
              <a:rPr lang="en-US" sz="1000" dirty="0" smtClean="0"/>
              <a:t>modelling. In: Corporate Governance. 13 (5) 2013, pp</a:t>
            </a:r>
            <a:r>
              <a:rPr lang="en-US" sz="1000" dirty="0"/>
              <a:t>. 482-497. </a:t>
            </a:r>
            <a:endParaRPr lang="de-DE" sz="1000" dirty="0"/>
          </a:p>
        </p:txBody>
      </p:sp>
      <p:sp>
        <p:nvSpPr>
          <p:cNvPr id="6" name="Abgerundetes Rechteck 5"/>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Beispiel zur Veranschaulichung</a:t>
            </a:r>
            <a:endParaRPr lang="de-DE" b="0" kern="0" dirty="0">
              <a:solidFill>
                <a:srgbClr val="000000"/>
              </a:solidFill>
              <a:latin typeface="Calibri"/>
            </a:endParaRPr>
          </a:p>
        </p:txBody>
      </p:sp>
    </p:spTree>
    <p:extLst>
      <p:ext uri="{BB962C8B-B14F-4D97-AF65-F5344CB8AC3E}">
        <p14:creationId xmlns:p14="http://schemas.microsoft.com/office/powerpoint/2010/main" val="373551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Instrument Nr. 2: Kano-Modell der Kundenzufriedenheit und Nachhaltigkeit</a:t>
            </a:r>
            <a:endParaRPr lang="de-DE" sz="2400" dirty="0"/>
          </a:p>
        </p:txBody>
      </p:sp>
      <p:grpSp>
        <p:nvGrpSpPr>
          <p:cNvPr id="34" name="Gruppieren 33"/>
          <p:cNvGrpSpPr/>
          <p:nvPr/>
        </p:nvGrpSpPr>
        <p:grpSpPr>
          <a:xfrm>
            <a:off x="1738487" y="-2129211"/>
            <a:ext cx="8671762" cy="11161761"/>
            <a:chOff x="1738487" y="-2129211"/>
            <a:chExt cx="8671762" cy="11161761"/>
          </a:xfrm>
        </p:grpSpPr>
        <p:grpSp>
          <p:nvGrpSpPr>
            <p:cNvPr id="31" name="Gruppieren 30"/>
            <p:cNvGrpSpPr/>
            <p:nvPr/>
          </p:nvGrpSpPr>
          <p:grpSpPr>
            <a:xfrm>
              <a:off x="1738487" y="-2129211"/>
              <a:ext cx="8671762" cy="11161761"/>
              <a:chOff x="1738487" y="-2129211"/>
              <a:chExt cx="8671762" cy="11161761"/>
            </a:xfrm>
          </p:grpSpPr>
          <p:sp>
            <p:nvSpPr>
              <p:cNvPr id="30" name="Rechteck 29"/>
              <p:cNvSpPr/>
              <p:nvPr/>
            </p:nvSpPr>
            <p:spPr bwMode="auto">
              <a:xfrm>
                <a:off x="3240381" y="1175925"/>
                <a:ext cx="6065120" cy="4664043"/>
              </a:xfrm>
              <a:prstGeom prst="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grpSp>
            <p:nvGrpSpPr>
              <p:cNvPr id="29" name="Gruppieren 28"/>
              <p:cNvGrpSpPr/>
              <p:nvPr/>
            </p:nvGrpSpPr>
            <p:grpSpPr>
              <a:xfrm>
                <a:off x="1738487" y="-2129211"/>
                <a:ext cx="8671762" cy="11161761"/>
                <a:chOff x="-325329" y="-2140180"/>
                <a:chExt cx="8671762" cy="11161761"/>
              </a:xfrm>
            </p:grpSpPr>
            <p:sp>
              <p:nvSpPr>
                <p:cNvPr id="13" name="Bogen 12"/>
                <p:cNvSpPr/>
                <p:nvPr/>
              </p:nvSpPr>
              <p:spPr bwMode="auto">
                <a:xfrm rot="6929441">
                  <a:off x="-395645" y="-2069864"/>
                  <a:ext cx="5569527" cy="5428895"/>
                </a:xfrm>
                <a:prstGeom prst="arc">
                  <a:avLst>
                    <a:gd name="adj1" fmla="val 15879995"/>
                    <a:gd name="adj2" fmla="val 20247205"/>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a:ln>
                      <a:noFill/>
                    </a:ln>
                    <a:solidFill>
                      <a:schemeClr val="tx1"/>
                    </a:solidFill>
                    <a:effectLst/>
                    <a:latin typeface="Arial" charset="0"/>
                    <a:ea typeface="MS PGothic" pitchFamily="34" charset="-128"/>
                    <a:cs typeface="MS PGothic" pitchFamily="34" charset="-128"/>
                  </a:endParaRPr>
                </a:p>
              </p:txBody>
            </p:sp>
            <p:sp>
              <p:nvSpPr>
                <p:cNvPr id="14" name="Bogen 13"/>
                <p:cNvSpPr/>
                <p:nvPr/>
              </p:nvSpPr>
              <p:spPr bwMode="auto">
                <a:xfrm rot="10113643" flipV="1">
                  <a:off x="2776906" y="3592686"/>
                  <a:ext cx="5569527" cy="5428895"/>
                </a:xfrm>
                <a:prstGeom prst="arc">
                  <a:avLst>
                    <a:gd name="adj1" fmla="val 15325797"/>
                    <a:gd name="adj2" fmla="val 19584064"/>
                  </a:avLst>
                </a:prstGeom>
                <a:noFill/>
                <a:ln w="190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a:ln>
                      <a:noFill/>
                    </a:ln>
                    <a:solidFill>
                      <a:schemeClr val="tx1"/>
                    </a:solidFill>
                    <a:effectLst/>
                    <a:latin typeface="Arial" charset="0"/>
                    <a:ea typeface="MS PGothic" pitchFamily="34" charset="-128"/>
                    <a:cs typeface="MS PGothic" pitchFamily="34" charset="-128"/>
                  </a:endParaRPr>
                </a:p>
              </p:txBody>
            </p:sp>
            <p:grpSp>
              <p:nvGrpSpPr>
                <p:cNvPr id="28" name="Gruppieren 27"/>
                <p:cNvGrpSpPr/>
                <p:nvPr/>
              </p:nvGrpSpPr>
              <p:grpSpPr>
                <a:xfrm>
                  <a:off x="1176566" y="1196583"/>
                  <a:ext cx="6065119" cy="4355083"/>
                  <a:chOff x="1176566" y="1196583"/>
                  <a:chExt cx="6065119" cy="4355083"/>
                </a:xfrm>
              </p:grpSpPr>
              <p:cxnSp>
                <p:nvCxnSpPr>
                  <p:cNvPr id="4" name="Gerade Verbindung mit Pfeil 3"/>
                  <p:cNvCxnSpPr/>
                  <p:nvPr/>
                </p:nvCxnSpPr>
                <p:spPr bwMode="auto">
                  <a:xfrm>
                    <a:off x="1520042" y="3500438"/>
                    <a:ext cx="5082639"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Gerade Verbindung mit Pfeil 11"/>
                  <p:cNvCxnSpPr/>
                  <p:nvPr/>
                </p:nvCxnSpPr>
                <p:spPr bwMode="auto">
                  <a:xfrm flipV="1">
                    <a:off x="4037610" y="1453547"/>
                    <a:ext cx="11876" cy="397165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6" name="Gerader Verbinder 15"/>
                  <p:cNvCxnSpPr/>
                  <p:nvPr/>
                </p:nvCxnSpPr>
                <p:spPr bwMode="auto">
                  <a:xfrm flipV="1">
                    <a:off x="2688749" y="1977797"/>
                    <a:ext cx="2872920" cy="2872920"/>
                  </a:xfrm>
                  <a:prstGeom prst="line">
                    <a:avLst/>
                  </a:prstGeom>
                  <a:solidFill>
                    <a:schemeClr val="accent1"/>
                  </a:solidFill>
                  <a:ln w="19050" cap="flat" cmpd="sng" algn="ctr">
                    <a:solidFill>
                      <a:srgbClr val="0070C0"/>
                    </a:solidFill>
                    <a:prstDash val="solid"/>
                    <a:round/>
                    <a:headEnd type="none" w="med" len="med"/>
                    <a:tailEnd type="none" w="med" len="med"/>
                  </a:ln>
                  <a:effectLst/>
                </p:spPr>
              </p:cxnSp>
              <p:cxnSp>
                <p:nvCxnSpPr>
                  <p:cNvPr id="18" name="Gerader Verbinder 17"/>
                  <p:cNvCxnSpPr/>
                  <p:nvPr/>
                </p:nvCxnSpPr>
                <p:spPr bwMode="auto">
                  <a:xfrm>
                    <a:off x="2656295" y="2106156"/>
                    <a:ext cx="3082659" cy="3082659"/>
                  </a:xfrm>
                  <a:prstGeom prst="line">
                    <a:avLst/>
                  </a:prstGeom>
                  <a:solidFill>
                    <a:schemeClr val="accent1"/>
                  </a:solidFill>
                  <a:ln w="19050" cap="flat" cmpd="sng" algn="ctr">
                    <a:solidFill>
                      <a:schemeClr val="accent4">
                        <a:lumMod val="65000"/>
                        <a:lumOff val="35000"/>
                      </a:schemeClr>
                    </a:solidFill>
                    <a:prstDash val="dash"/>
                    <a:round/>
                    <a:headEnd type="none" w="med" len="med"/>
                    <a:tailEnd type="none" w="med" len="med"/>
                  </a:ln>
                  <a:effectLst/>
                </p:spPr>
              </p:cxnSp>
              <p:sp>
                <p:nvSpPr>
                  <p:cNvPr id="19" name="Pfeil nach rechts 18"/>
                  <p:cNvSpPr/>
                  <p:nvPr/>
                </p:nvSpPr>
                <p:spPr bwMode="auto">
                  <a:xfrm rot="2860068">
                    <a:off x="3927060" y="3010274"/>
                    <a:ext cx="1085956" cy="433246"/>
                  </a:xfrm>
                  <a:prstGeom prst="rightArrow">
                    <a:avLst/>
                  </a:prstGeom>
                  <a:solidFill>
                    <a:schemeClr val="bg2">
                      <a:lumMod val="20000"/>
                      <a:lumOff val="80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42900" marR="0" indent="-342900" algn="ctr" defTabSz="914400" rtl="0" eaLnBrk="1" fontAlgn="base" latinLnBrk="0" hangingPunct="1">
                      <a:lnSpc>
                        <a:spcPct val="100000"/>
                      </a:lnSpc>
                      <a:spcBef>
                        <a:spcPct val="0"/>
                      </a:spcBef>
                      <a:spcAft>
                        <a:spcPct val="0"/>
                      </a:spcAft>
                      <a:buClrTx/>
                      <a:buSzTx/>
                      <a:buFont typeface="Times" charset="0"/>
                      <a:buNone/>
                      <a:tabLst/>
                    </a:pPr>
                    <a:r>
                      <a:rPr kumimoji="0" lang="de-DE" sz="1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Zeit</a:t>
                    </a: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0" name="Textfeld 19"/>
                  <p:cNvSpPr txBox="1"/>
                  <p:nvPr/>
                </p:nvSpPr>
                <p:spPr>
                  <a:xfrm>
                    <a:off x="3270028" y="1196583"/>
                    <a:ext cx="1535164"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Kundenzufriedenheit</a:t>
                    </a:r>
                    <a:endParaRPr lang="de-DE" sz="1200" dirty="0">
                      <a:latin typeface="Calibri" panose="020F0502020204030204" pitchFamily="34" charset="0"/>
                      <a:cs typeface="Calibri" panose="020F0502020204030204" pitchFamily="34" charset="0"/>
                    </a:endParaRPr>
                  </a:p>
                </p:txBody>
              </p:sp>
              <p:sp>
                <p:nvSpPr>
                  <p:cNvPr id="23" name="Textfeld 22"/>
                  <p:cNvSpPr txBox="1"/>
                  <p:nvPr/>
                </p:nvSpPr>
                <p:spPr>
                  <a:xfrm>
                    <a:off x="5655037" y="3016771"/>
                    <a:ext cx="1393138" cy="461665"/>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Erfüllungsgrad der </a:t>
                    </a:r>
                    <a:br>
                      <a:rPr lang="de-DE" sz="1200" dirty="0" smtClean="0">
                        <a:latin typeface="Calibri" panose="020F0502020204030204" pitchFamily="34" charset="0"/>
                        <a:cs typeface="Calibri" panose="020F0502020204030204" pitchFamily="34" charset="0"/>
                      </a:rPr>
                    </a:br>
                    <a:r>
                      <a:rPr lang="de-DE" sz="1200" dirty="0" smtClean="0">
                        <a:latin typeface="Calibri" panose="020F0502020204030204" pitchFamily="34" charset="0"/>
                        <a:cs typeface="Calibri" panose="020F0502020204030204" pitchFamily="34" charset="0"/>
                      </a:rPr>
                      <a:t>Anforderungen</a:t>
                    </a:r>
                    <a:endParaRPr lang="de-DE" sz="1200" dirty="0">
                      <a:latin typeface="Calibri" panose="020F0502020204030204" pitchFamily="34" charset="0"/>
                      <a:cs typeface="Calibri" panose="020F0502020204030204" pitchFamily="34" charset="0"/>
                    </a:endParaRPr>
                  </a:p>
                </p:txBody>
              </p:sp>
              <p:sp>
                <p:nvSpPr>
                  <p:cNvPr id="24" name="Textfeld 23"/>
                  <p:cNvSpPr txBox="1"/>
                  <p:nvPr/>
                </p:nvSpPr>
                <p:spPr>
                  <a:xfrm>
                    <a:off x="1176566" y="2911543"/>
                    <a:ext cx="1138197" cy="461665"/>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Begeisterungs-</a:t>
                    </a:r>
                  </a:p>
                  <a:p>
                    <a:pPr algn="l"/>
                    <a:r>
                      <a:rPr lang="de-DE" sz="1200" dirty="0" err="1" smtClean="0">
                        <a:latin typeface="Calibri" panose="020F0502020204030204" pitchFamily="34" charset="0"/>
                        <a:cs typeface="Calibri" panose="020F0502020204030204" pitchFamily="34" charset="0"/>
                      </a:rPr>
                      <a:t>anforderungen</a:t>
                    </a:r>
                    <a:endParaRPr lang="de-DE" sz="1200" dirty="0">
                      <a:latin typeface="Calibri" panose="020F0502020204030204" pitchFamily="34" charset="0"/>
                      <a:cs typeface="Calibri" panose="020F0502020204030204" pitchFamily="34" charset="0"/>
                    </a:endParaRPr>
                  </a:p>
                </p:txBody>
              </p:sp>
              <p:sp>
                <p:nvSpPr>
                  <p:cNvPr id="25" name="Textfeld 24"/>
                  <p:cNvSpPr txBox="1"/>
                  <p:nvPr/>
                </p:nvSpPr>
                <p:spPr>
                  <a:xfrm>
                    <a:off x="5394826" y="2162514"/>
                    <a:ext cx="1793696"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Leistungsanforderungen</a:t>
                    </a:r>
                    <a:endParaRPr lang="de-DE" sz="1200" dirty="0">
                      <a:latin typeface="Calibri" panose="020F0502020204030204" pitchFamily="34" charset="0"/>
                      <a:cs typeface="Calibri" panose="020F0502020204030204" pitchFamily="34" charset="0"/>
                    </a:endParaRPr>
                  </a:p>
                </p:txBody>
              </p:sp>
              <p:sp>
                <p:nvSpPr>
                  <p:cNvPr id="26" name="Textfeld 25"/>
                  <p:cNvSpPr txBox="1"/>
                  <p:nvPr/>
                </p:nvSpPr>
                <p:spPr>
                  <a:xfrm>
                    <a:off x="5209462" y="3600764"/>
                    <a:ext cx="2032223"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Begeisterungsanforderungen</a:t>
                    </a:r>
                    <a:endParaRPr lang="de-DE" sz="1200" dirty="0">
                      <a:latin typeface="Calibri" panose="020F0502020204030204" pitchFamily="34" charset="0"/>
                      <a:cs typeface="Calibri" panose="020F0502020204030204" pitchFamily="34" charset="0"/>
                    </a:endParaRPr>
                  </a:p>
                </p:txBody>
              </p:sp>
              <p:sp>
                <p:nvSpPr>
                  <p:cNvPr id="27" name="Textfeld 26"/>
                  <p:cNvSpPr txBox="1"/>
                  <p:nvPr/>
                </p:nvSpPr>
                <p:spPr>
                  <a:xfrm>
                    <a:off x="5021680" y="5274667"/>
                    <a:ext cx="2037866" cy="276999"/>
                  </a:xfrm>
                  <a:prstGeom prst="rect">
                    <a:avLst/>
                  </a:prstGeom>
                  <a:noFill/>
                </p:spPr>
                <p:txBody>
                  <a:bodyPr wrap="none" rtlCol="0">
                    <a:spAutoFit/>
                  </a:bodyPr>
                  <a:lstStyle/>
                  <a:p>
                    <a:pPr algn="l"/>
                    <a:r>
                      <a:rPr lang="de-DE" sz="1200" dirty="0" smtClean="0">
                        <a:latin typeface="Calibri" panose="020F0502020204030204" pitchFamily="34" charset="0"/>
                        <a:cs typeface="Calibri" panose="020F0502020204030204" pitchFamily="34" charset="0"/>
                      </a:rPr>
                      <a:t>Rückweisungsanforderungen</a:t>
                    </a:r>
                    <a:endParaRPr lang="de-DE" sz="1200" dirty="0">
                      <a:latin typeface="Calibri" panose="020F0502020204030204" pitchFamily="34" charset="0"/>
                      <a:cs typeface="Calibri" panose="020F0502020204030204" pitchFamily="34" charset="0"/>
                    </a:endParaRPr>
                  </a:p>
                </p:txBody>
              </p:sp>
            </p:grpSp>
          </p:grpSp>
        </p:grpSp>
        <p:sp>
          <p:nvSpPr>
            <p:cNvPr id="32" name="Ellipse 31"/>
            <p:cNvSpPr/>
            <p:nvPr/>
          </p:nvSpPr>
          <p:spPr bwMode="auto">
            <a:xfrm>
              <a:off x="3451103" y="4861686"/>
              <a:ext cx="785715" cy="785715"/>
            </a:xfrm>
            <a:prstGeom prst="ellipse">
              <a:avLst/>
            </a:prstGeom>
            <a:solidFill>
              <a:schemeClr val="accent3">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0"/>
                </a:spcBef>
                <a:spcAft>
                  <a:spcPct val="0"/>
                </a:spcAft>
                <a:buClrTx/>
                <a:buSzTx/>
                <a:buFont typeface="Times" charset="0"/>
                <a:buNone/>
                <a:tabLst/>
              </a:pPr>
              <a:endParaRPr kumimoji="0" lang="de-DE"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33" name="Textfeld 32"/>
            <p:cNvSpPr txBox="1"/>
            <p:nvPr/>
          </p:nvSpPr>
          <p:spPr>
            <a:xfrm>
              <a:off x="3439463" y="5069877"/>
              <a:ext cx="808995" cy="369332"/>
            </a:xfrm>
            <a:prstGeom prst="rect">
              <a:avLst/>
            </a:prstGeom>
            <a:noFill/>
          </p:spPr>
          <p:txBody>
            <a:bodyPr wrap="square" rtlCol="0">
              <a:spAutoFit/>
            </a:bodyPr>
            <a:lstStyle/>
            <a:p>
              <a:pPr algn="ctr"/>
              <a:r>
                <a:rPr lang="de-DE" sz="900" dirty="0" smtClean="0">
                  <a:latin typeface="Calibri" panose="020F0502020204030204" pitchFamily="34" charset="0"/>
                  <a:cs typeface="Calibri" panose="020F0502020204030204" pitchFamily="34" charset="0"/>
                </a:rPr>
                <a:t>Unentdeckte</a:t>
              </a:r>
              <a:br>
                <a:rPr lang="de-DE" sz="900" dirty="0" smtClean="0">
                  <a:latin typeface="Calibri" panose="020F0502020204030204" pitchFamily="34" charset="0"/>
                  <a:cs typeface="Calibri" panose="020F0502020204030204" pitchFamily="34" charset="0"/>
                </a:rPr>
              </a:br>
              <a:r>
                <a:rPr lang="de-DE" sz="900" dirty="0" smtClean="0">
                  <a:latin typeface="Calibri" panose="020F0502020204030204" pitchFamily="34" charset="0"/>
                  <a:cs typeface="Calibri" panose="020F0502020204030204" pitchFamily="34" charset="0"/>
                </a:rPr>
                <a:t> Merkmale</a:t>
              </a:r>
              <a:endParaRPr lang="de-DE" sz="900" dirty="0">
                <a:latin typeface="Calibri" panose="020F0502020204030204" pitchFamily="34" charset="0"/>
                <a:cs typeface="Calibri" panose="020F0502020204030204" pitchFamily="34" charset="0"/>
              </a:endParaRPr>
            </a:p>
          </p:txBody>
        </p:sp>
      </p:grpSp>
      <p:sp>
        <p:nvSpPr>
          <p:cNvPr id="35" name="Rechteck 34"/>
          <p:cNvSpPr/>
          <p:nvPr/>
        </p:nvSpPr>
        <p:spPr>
          <a:xfrm>
            <a:off x="6790000" y="6293184"/>
            <a:ext cx="5382950" cy="400110"/>
          </a:xfrm>
          <a:prstGeom prst="rect">
            <a:avLst/>
          </a:prstGeom>
          <a:ln>
            <a:solidFill>
              <a:srgbClr val="C4D44E"/>
            </a:solidFill>
          </a:ln>
        </p:spPr>
        <p:txBody>
          <a:bodyPr wrap="square">
            <a:spAutoFit/>
          </a:bodyPr>
          <a:lstStyle/>
          <a:p>
            <a:pPr algn="r"/>
            <a:r>
              <a:rPr lang="de-DE" sz="1000" dirty="0" smtClean="0"/>
              <a:t>Kano</a:t>
            </a:r>
            <a:r>
              <a:rPr lang="de-DE" sz="1000" dirty="0"/>
              <a:t>, N</a:t>
            </a:r>
            <a:r>
              <a:rPr lang="de-DE" sz="1000" dirty="0" smtClean="0"/>
              <a:t>., </a:t>
            </a:r>
            <a:r>
              <a:rPr lang="de-DE" sz="1000" dirty="0" err="1"/>
              <a:t>Seraku</a:t>
            </a:r>
            <a:r>
              <a:rPr lang="de-DE" sz="1000" dirty="0" smtClean="0"/>
              <a:t>, N., Takahashi</a:t>
            </a:r>
            <a:r>
              <a:rPr lang="de-DE" sz="1000" dirty="0"/>
              <a:t>, </a:t>
            </a:r>
            <a:r>
              <a:rPr lang="de-DE" sz="1000" dirty="0" smtClean="0"/>
              <a:t>F., </a:t>
            </a:r>
            <a:r>
              <a:rPr lang="de-DE" sz="1000" dirty="0" err="1" smtClean="0"/>
              <a:t>Tsuji</a:t>
            </a:r>
            <a:r>
              <a:rPr lang="de-DE" sz="1000" dirty="0" smtClean="0"/>
              <a:t>, S.: </a:t>
            </a:r>
            <a:r>
              <a:rPr lang="de-DE" sz="1000" dirty="0" err="1"/>
              <a:t>Attractive</a:t>
            </a:r>
            <a:r>
              <a:rPr lang="de-DE" sz="1000" dirty="0"/>
              <a:t> Quality </a:t>
            </a:r>
            <a:r>
              <a:rPr lang="de-DE" sz="1000" dirty="0" err="1"/>
              <a:t>and</a:t>
            </a:r>
            <a:r>
              <a:rPr lang="de-DE" sz="1000" dirty="0"/>
              <a:t> Must-</a:t>
            </a:r>
            <a:r>
              <a:rPr lang="de-DE" sz="1000" dirty="0" err="1"/>
              <a:t>be</a:t>
            </a:r>
            <a:r>
              <a:rPr lang="de-DE" sz="1000" dirty="0"/>
              <a:t> Quality. In: Journal </a:t>
            </a:r>
            <a:r>
              <a:rPr lang="de-DE" sz="1000" dirty="0" err="1"/>
              <a:t>of</a:t>
            </a:r>
            <a:r>
              <a:rPr lang="de-DE" sz="1000" dirty="0"/>
              <a:t> </a:t>
            </a:r>
            <a:r>
              <a:rPr lang="de-DE" sz="1000" dirty="0" err="1"/>
              <a:t>the</a:t>
            </a:r>
            <a:r>
              <a:rPr lang="de-DE" sz="1000" dirty="0"/>
              <a:t> </a:t>
            </a:r>
            <a:r>
              <a:rPr lang="de-DE" sz="1000" dirty="0" err="1"/>
              <a:t>Japanese</a:t>
            </a:r>
            <a:r>
              <a:rPr lang="de-DE" sz="1000" dirty="0"/>
              <a:t> Society </a:t>
            </a:r>
            <a:r>
              <a:rPr lang="de-DE" sz="1000" dirty="0" err="1"/>
              <a:t>for</a:t>
            </a:r>
            <a:r>
              <a:rPr lang="de-DE" sz="1000" dirty="0"/>
              <a:t> Quality Control. 14(2) 1984, </a:t>
            </a:r>
            <a:r>
              <a:rPr lang="de-DE" sz="1000" dirty="0" smtClean="0"/>
              <a:t>pp. 147–156.</a:t>
            </a:r>
            <a:endParaRPr lang="de-DE" sz="1000" dirty="0"/>
          </a:p>
        </p:txBody>
      </p:sp>
    </p:spTree>
    <p:extLst>
      <p:ext uri="{BB962C8B-B14F-4D97-AF65-F5344CB8AC3E}">
        <p14:creationId xmlns:p14="http://schemas.microsoft.com/office/powerpoint/2010/main" val="11804070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Instrument Nr. 2: Kano-Modell der Kundenzufriedenheit und Nachhaltigkeit</a:t>
            </a:r>
          </a:p>
        </p:txBody>
      </p:sp>
      <p:sp>
        <p:nvSpPr>
          <p:cNvPr id="12" name="Rechteck 11"/>
          <p:cNvSpPr/>
          <p:nvPr/>
        </p:nvSpPr>
        <p:spPr>
          <a:xfrm>
            <a:off x="520698" y="1026651"/>
            <a:ext cx="11186583" cy="1600438"/>
          </a:xfrm>
          <a:prstGeom prst="rect">
            <a:avLst/>
          </a:prstGeom>
        </p:spPr>
        <p:txBody>
          <a:bodyPr wrap="square">
            <a:spAutoFit/>
          </a:bodyPr>
          <a:lstStyle/>
          <a:p>
            <a:pPr marL="85725" lvl="0" eaLnBrk="1" hangingPunct="1">
              <a:spcBef>
                <a:spcPts val="0"/>
              </a:spcBef>
            </a:pPr>
            <a:r>
              <a:rPr lang="de-DE" u="sng" kern="0" dirty="0" smtClean="0">
                <a:solidFill>
                  <a:srgbClr val="000000"/>
                </a:solidFill>
                <a:latin typeface="Calibri"/>
              </a:rPr>
              <a:t>Intro:</a:t>
            </a:r>
            <a:r>
              <a:rPr lang="de-DE" kern="0" dirty="0" smtClean="0">
                <a:solidFill>
                  <a:srgbClr val="000000"/>
                </a:solidFill>
                <a:latin typeface="Calibri"/>
              </a:rPr>
              <a:t/>
            </a:r>
            <a:br>
              <a:rPr lang="de-DE" kern="0" dirty="0" smtClean="0">
                <a:solidFill>
                  <a:srgbClr val="000000"/>
                </a:solidFill>
                <a:latin typeface="Calibri"/>
              </a:rPr>
            </a:br>
            <a:r>
              <a:rPr lang="de-DE" b="0" kern="0" dirty="0">
                <a:solidFill>
                  <a:srgbClr val="000000"/>
                </a:solidFill>
                <a:latin typeface="Calibri"/>
              </a:rPr>
              <a:t>Das Kano Modell für Kundenzufriedenheit und Nachhaltigkeit ist eine Weiterentwicklung des klassischen Kano Modells und dient Ihnen dazu, die Themen ökologische und soziale Nachhaltigkeit sowie Kunden und ihre Zufriedenheit mit Ihren Produkt- und Service-Eigenschaften mehr in Verbindung miteinander zu bringen, um zu analysieren, wie Sie ihre </a:t>
            </a:r>
            <a:r>
              <a:rPr lang="de-DE" b="0" kern="0" dirty="0" err="1">
                <a:solidFill>
                  <a:srgbClr val="000000"/>
                </a:solidFill>
                <a:latin typeface="Calibri"/>
              </a:rPr>
              <a:t>Sustainable</a:t>
            </a:r>
            <a:r>
              <a:rPr lang="de-DE" b="0" kern="0" dirty="0">
                <a:solidFill>
                  <a:srgbClr val="000000"/>
                </a:solidFill>
                <a:latin typeface="Calibri"/>
              </a:rPr>
              <a:t> Value Proposition noch gezielter </a:t>
            </a:r>
            <a:r>
              <a:rPr lang="de-DE" b="0" kern="0" dirty="0" smtClean="0">
                <a:solidFill>
                  <a:srgbClr val="000000"/>
                </a:solidFill>
                <a:latin typeface="Calibri"/>
              </a:rPr>
              <a:t>nachhaltig </a:t>
            </a:r>
            <a:r>
              <a:rPr lang="de-DE" b="0" kern="0" dirty="0">
                <a:solidFill>
                  <a:srgbClr val="000000"/>
                </a:solidFill>
                <a:latin typeface="Calibri"/>
              </a:rPr>
              <a:t>formulieren können. </a:t>
            </a:r>
          </a:p>
          <a:p>
            <a:pPr marL="85725" lvl="0" eaLnBrk="1" hangingPunct="1">
              <a:spcBef>
                <a:spcPts val="0"/>
              </a:spcBef>
            </a:pPr>
            <a:r>
              <a:rPr lang="de-DE" b="0" kern="0" dirty="0">
                <a:solidFill>
                  <a:srgbClr val="000000"/>
                </a:solidFill>
                <a:latin typeface="Calibri"/>
              </a:rPr>
              <a:t>Die verschiedenen Merkmale in Form eines Stufensystems dienen Ihnen dabei als </a:t>
            </a:r>
            <a:r>
              <a:rPr lang="de-DE" b="0" kern="0" dirty="0" smtClean="0">
                <a:solidFill>
                  <a:srgbClr val="000000"/>
                </a:solidFill>
                <a:latin typeface="Calibri"/>
              </a:rPr>
              <a:t>Orientierungsrahmen</a:t>
            </a:r>
            <a:r>
              <a:rPr lang="de-DE" b="0" kern="0" dirty="0">
                <a:solidFill>
                  <a:srgbClr val="000000"/>
                </a:solidFill>
                <a:latin typeface="Calibri"/>
              </a:rPr>
              <a:t>, genauso wie die genannten Beispiele – welche komplett verschieden sein können für Ihr Kundensegment. Es geht vornehmlich darum zu verstehen, dass, ähnlich wie konventionelle, auch nachhaltige Produkteigenschaften beim Kunden zu einer unterschiedlich starken Zufriedenheit führen und das Kaufverhalten beeinflussen.</a:t>
            </a:r>
            <a:endParaRPr lang="de-DE" altLang="de-DE" b="0" kern="0" dirty="0" smtClean="0">
              <a:solidFill>
                <a:srgbClr val="000000"/>
              </a:solidFill>
              <a:latin typeface="Calibri"/>
            </a:endParaRPr>
          </a:p>
        </p:txBody>
      </p:sp>
      <p:sp>
        <p:nvSpPr>
          <p:cNvPr id="7" name="Ellipse 6"/>
          <p:cNvSpPr/>
          <p:nvPr/>
        </p:nvSpPr>
        <p:spPr bwMode="auto">
          <a:xfrm rot="837172">
            <a:off x="10284355" y="2474216"/>
            <a:ext cx="1677095" cy="1666044"/>
          </a:xfrm>
          <a:prstGeom prst="ellipse">
            <a:avLst/>
          </a:prstGeom>
          <a:noFill/>
          <a:ln w="19050"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buFont typeface="Times" charset="0"/>
              <a:buNone/>
              <a:tabLst/>
            </a:pPr>
            <a:r>
              <a:rPr kumimoji="0" lang="de-DE" sz="120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Mehr zum Kano-Modell</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allgemein,</a:t>
            </a:r>
            <a:b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b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 z.B. für Hintergrund-informationen, finden Sie </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hlinkClick r:id="rId2"/>
              </a:rPr>
              <a:t>hier</a:t>
            </a:r>
            <a:r>
              <a:rPr kumimoji="0" lang="de-DE" sz="1200" i="0" u="none" strike="noStrike" cap="none" normalizeH="0" dirty="0" smtClean="0">
                <a:ln>
                  <a:noFill/>
                </a:ln>
                <a:solidFill>
                  <a:schemeClr val="tx1"/>
                </a:solidFill>
                <a:effectLst/>
                <a:latin typeface="Calibri" panose="020F0502020204030204" pitchFamily="34" charset="0"/>
                <a:cs typeface="Calibri" panose="020F0502020204030204" pitchFamily="34" charset="0"/>
              </a:rPr>
              <a:t>!</a:t>
            </a:r>
            <a:endParaRPr kumimoji="0" lang="de-DE" sz="120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Abgerundetes Rechteck 7"/>
          <p:cNvSpPr/>
          <p:nvPr/>
        </p:nvSpPr>
        <p:spPr bwMode="auto">
          <a:xfrm>
            <a:off x="520700" y="1029817"/>
            <a:ext cx="11186582" cy="1571366"/>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endParaRPr lang="de-DE" b="0" kern="0" dirty="0">
              <a:solidFill>
                <a:srgbClr val="000000"/>
              </a:solidFill>
              <a:latin typeface="Calibri"/>
            </a:endParaRPr>
          </a:p>
        </p:txBody>
      </p:sp>
      <p:sp>
        <p:nvSpPr>
          <p:cNvPr id="11" name="Inhaltsplatzhalter 2"/>
          <p:cNvSpPr>
            <a:spLocks noGrp="1"/>
          </p:cNvSpPr>
          <p:nvPr>
            <p:ph idx="1"/>
          </p:nvPr>
        </p:nvSpPr>
        <p:spPr>
          <a:xfrm>
            <a:off x="520700" y="2664146"/>
            <a:ext cx="9396184" cy="3438086"/>
          </a:xfrm>
        </p:spPr>
        <p:txBody>
          <a:bodyPr/>
          <a:lstStyle/>
          <a:p>
            <a:pPr marL="0" indent="0">
              <a:spcAft>
                <a:spcPts val="300"/>
              </a:spcAft>
              <a:buNone/>
            </a:pPr>
            <a:r>
              <a:rPr lang="en-US" sz="1200" b="1" u="sng" dirty="0" err="1"/>
              <a:t>Anleitung</a:t>
            </a:r>
            <a:r>
              <a:rPr lang="en-US" sz="1200" b="1" u="sng" dirty="0"/>
              <a:t> </a:t>
            </a:r>
            <a:r>
              <a:rPr lang="en-US" sz="1200" b="1" u="sng" dirty="0" err="1"/>
              <a:t>zur</a:t>
            </a:r>
            <a:r>
              <a:rPr lang="en-US" sz="1200" b="1" u="sng" dirty="0"/>
              <a:t> </a:t>
            </a:r>
            <a:r>
              <a:rPr lang="en-US" sz="1200" b="1" u="sng" dirty="0" err="1" smtClean="0"/>
              <a:t>Durchführung</a:t>
            </a:r>
            <a:r>
              <a:rPr lang="en-US" sz="1200" b="1" u="sng" dirty="0" smtClean="0"/>
              <a:t>:</a:t>
            </a:r>
            <a:endParaRPr lang="en-US" sz="1200" b="1" dirty="0"/>
          </a:p>
          <a:p>
            <a:pPr lvl="0"/>
            <a:r>
              <a:rPr lang="de-DE" sz="1200" dirty="0"/>
              <a:t>Definieren Sie für Ihr Produkt- und Serviceangebot Ihre Nachhaltigkeitsmerkmale und testen Sie diese durch bspw. Kunden-Interviews, indem Sie durch funktionale (positiv formulierte) sowie dysfunktionale (negativ formulierte) Fragen erfahren, wie Ihre Kunden diese bewerten</a:t>
            </a:r>
          </a:p>
          <a:p>
            <a:pPr lvl="0"/>
            <a:r>
              <a:rPr lang="de-DE" sz="1200" dirty="0"/>
              <a:t>Nach Abfrage des können Sie aus der Matrix ablesen, ob das Nachhaltigkeitsmerkmal Ihre Kunden begeistert oder eher als ein elementarer Bestandteil wahrgenommen </a:t>
            </a:r>
            <a:r>
              <a:rPr lang="de-DE" sz="1200" dirty="0" smtClean="0"/>
              <a:t>wird </a:t>
            </a:r>
            <a:endParaRPr lang="de-DE" sz="1200" dirty="0"/>
          </a:p>
        </p:txBody>
      </p:sp>
    </p:spTree>
    <p:extLst>
      <p:ext uri="{BB962C8B-B14F-4D97-AF65-F5344CB8AC3E}">
        <p14:creationId xmlns:p14="http://schemas.microsoft.com/office/powerpoint/2010/main" val="7714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699" y="414339"/>
            <a:ext cx="11528425" cy="1015876"/>
          </a:xfrm>
        </p:spPr>
        <p:txBody>
          <a:bodyPr/>
          <a:lstStyle/>
          <a:p>
            <a:r>
              <a:rPr lang="de-DE" sz="2400" dirty="0"/>
              <a:t>Instrument Nr. 2: Kano-Modell der Kundenzufriedenheit und Nachhaltigkeit</a:t>
            </a:r>
          </a:p>
        </p:txBody>
      </p:sp>
      <p:sp>
        <p:nvSpPr>
          <p:cNvPr id="6" name="Inhaltsplatzhalter 2"/>
          <p:cNvSpPr>
            <a:spLocks noGrp="1"/>
          </p:cNvSpPr>
          <p:nvPr>
            <p:ph idx="1"/>
          </p:nvPr>
        </p:nvSpPr>
        <p:spPr>
          <a:xfrm>
            <a:off x="520700" y="1448936"/>
            <a:ext cx="11034184" cy="4787900"/>
          </a:xfrm>
        </p:spPr>
        <p:txBody>
          <a:bodyPr/>
          <a:lstStyle/>
          <a:p>
            <a:pPr marL="0" indent="0">
              <a:spcAft>
                <a:spcPts val="600"/>
              </a:spcAft>
              <a:buNone/>
            </a:pPr>
            <a:r>
              <a:rPr lang="de-DE" sz="1150" b="1" i="1" dirty="0" smtClean="0">
                <a:solidFill>
                  <a:srgbClr val="006600"/>
                </a:solidFill>
              </a:rPr>
              <a:t>Elementare Nachhaltigkeitsmerkmale</a:t>
            </a:r>
            <a:r>
              <a:rPr lang="de-DE" sz="1150" b="1" i="1" dirty="0" smtClean="0"/>
              <a:t>,</a:t>
            </a:r>
            <a:r>
              <a:rPr lang="de-DE" sz="1150" i="1" dirty="0" smtClean="0"/>
              <a:t> die so grundlegend und selbstverständlich sind, dass sie dem Stakeholder erst bei Nichterfüllung bewusst werden (implizite Erwartungen). Werden die entsprechenden Grundanforderungen, die aktuell an die Nachhaltigkeit gestellt werden, nicht erfüllt, entsteht Unzufriedenheit; werden sie </a:t>
            </a:r>
            <a:br>
              <a:rPr lang="de-DE" sz="1150" i="1" dirty="0" smtClean="0"/>
            </a:br>
            <a:r>
              <a:rPr lang="de-DE" sz="1150" i="1" dirty="0" smtClean="0"/>
              <a:t>erfüllt, entsteht aber keine Zufriedenheit. Die Nutzensteigerung im Vergleich zur Differenzierung gegenüber Wettbewerbern ist sehr gering durch die Erwartungshaltung.</a:t>
            </a:r>
          </a:p>
          <a:p>
            <a:pPr marL="533400" lvl="1" indent="-174625">
              <a:spcAft>
                <a:spcPts val="600"/>
              </a:spcAft>
              <a:buFont typeface="Courier New" panose="02070309020205020404" pitchFamily="49" charset="0"/>
              <a:buChar char="o"/>
            </a:pPr>
            <a:r>
              <a:rPr lang="de-DE" sz="1150" b="1" dirty="0" smtClean="0"/>
              <a:t>So zum Beispiel:</a:t>
            </a:r>
            <a:r>
              <a:rPr lang="de-DE" sz="1150" dirty="0" smtClean="0"/>
              <a:t> Die </a:t>
            </a:r>
            <a:r>
              <a:rPr lang="de-DE" sz="1150" dirty="0" err="1" smtClean="0"/>
              <a:t>Recyclefähigkeit</a:t>
            </a:r>
            <a:r>
              <a:rPr lang="de-DE" sz="1150" dirty="0" smtClean="0"/>
              <a:t> von Produktverpackungen: die Einzelteile in Pappe, Wertstoff, Restmüll trennen zu können, auswechselbare Verschleißteile,</a:t>
            </a:r>
            <a:br>
              <a:rPr lang="de-DE" sz="1150" dirty="0" smtClean="0"/>
            </a:br>
            <a:r>
              <a:rPr lang="de-DE" sz="1150" dirty="0" smtClean="0"/>
              <a:t>ein gewisses Mindestmaß an Effizienz der Leistung, in naher Zukunft der Einsatz von nachwachsenden Alternativen für Einwegplastik, usw.</a:t>
            </a:r>
          </a:p>
          <a:p>
            <a:pPr marL="0" indent="0">
              <a:spcAft>
                <a:spcPts val="600"/>
              </a:spcAft>
              <a:buNone/>
            </a:pPr>
            <a:r>
              <a:rPr lang="de-DE" sz="1150" b="1" i="1" dirty="0" smtClean="0">
                <a:solidFill>
                  <a:srgbClr val="006600"/>
                </a:solidFill>
              </a:rPr>
              <a:t>Leistungsstarke Nachhaltigkeitsmerkmale </a:t>
            </a:r>
            <a:r>
              <a:rPr lang="de-DE" sz="1150" i="1" dirty="0" smtClean="0"/>
              <a:t>sind dem Stakeholder bewusst. Sie beseitigen Unzufriedenheit oder schaffen Zufriedenheit, abhängig vom Erfüllungsgrad.</a:t>
            </a:r>
          </a:p>
          <a:p>
            <a:pPr marL="533400" lvl="1" indent="-174625">
              <a:spcAft>
                <a:spcPts val="600"/>
              </a:spcAft>
              <a:buFont typeface="Courier New" panose="02070309020205020404" pitchFamily="49" charset="0"/>
              <a:buChar char="o"/>
            </a:pPr>
            <a:r>
              <a:rPr lang="de-DE" sz="1150" b="1" dirty="0" smtClean="0"/>
              <a:t>So zum Beispiel: </a:t>
            </a:r>
            <a:r>
              <a:rPr lang="de-DE" sz="1150" dirty="0" smtClean="0"/>
              <a:t>Erhöhter Recyclinganteil im Verpackungsmaterial, Selbstverpflichtungen zur Einhaltung von Nachhaltigkeitsstrategien oder -prinzipien (SDGs, Effizienz, Konsistenz, Suffizienz, o.ä., nachhaltige/grüne Investments), nachhaltige Maßnahmen im Marketingmix (z.B. </a:t>
            </a:r>
            <a:r>
              <a:rPr lang="de-DE" sz="1150" dirty="0" smtClean="0">
                <a:solidFill>
                  <a:srgbClr val="000000"/>
                </a:solidFill>
              </a:rPr>
              <a:t>CO</a:t>
            </a:r>
            <a:r>
              <a:rPr lang="de-DE" sz="1150" baseline="-25000" dirty="0" smtClean="0">
                <a:solidFill>
                  <a:srgbClr val="000000"/>
                </a:solidFill>
              </a:rPr>
              <a:t>2</a:t>
            </a:r>
            <a:r>
              <a:rPr lang="de-DE" sz="1150" dirty="0" smtClean="0">
                <a:solidFill>
                  <a:srgbClr val="000000"/>
                </a:solidFill>
              </a:rPr>
              <a:t>-</a:t>
            </a:r>
            <a:r>
              <a:rPr lang="de-DE" sz="1150" dirty="0" smtClean="0"/>
              <a:t>freundlicher Transport), regionale Herstellung von Erzeugnissen, </a:t>
            </a:r>
            <a:r>
              <a:rPr lang="de-DE" sz="1150" dirty="0" err="1" smtClean="0"/>
              <a:t>Abwärmenutzung</a:t>
            </a:r>
            <a:r>
              <a:rPr lang="de-DE" sz="1150" dirty="0" smtClean="0"/>
              <a:t> von Rechenzentren, E-Flotte im Firmenfuhrpark, Zertifizierungen und Labels für das Unternehmen und/oder seine Produkte, usw.</a:t>
            </a:r>
          </a:p>
          <a:p>
            <a:pPr marL="0" indent="0">
              <a:spcAft>
                <a:spcPts val="600"/>
              </a:spcAft>
              <a:buNone/>
            </a:pPr>
            <a:r>
              <a:rPr lang="de-DE" sz="1150" b="1" i="1" dirty="0" smtClean="0">
                <a:solidFill>
                  <a:srgbClr val="006600"/>
                </a:solidFill>
              </a:rPr>
              <a:t>Begeisternde Nachhaltigkeitsmerkmale</a:t>
            </a:r>
            <a:r>
              <a:rPr lang="de-DE" sz="1150" i="1" dirty="0" smtClean="0"/>
              <a:t> eines Produkts oder Services sind Merkmale, mit denen der Stakeholder nicht unbedingt rechnet. Sie zeichnen das Produkt gegenüber der Konkurrenz aus und rufen Begeisterung hervor, die zum finalen Trumpf führen kann. Eine intensivere Integrierung von Nachhaltigkeit kann zu einem überproportionalen </a:t>
            </a:r>
            <a:r>
              <a:rPr lang="de-DE" sz="1150" i="1" dirty="0" err="1" smtClean="0"/>
              <a:t>Stakeholdergewinn</a:t>
            </a:r>
            <a:r>
              <a:rPr lang="de-DE" sz="1150" i="1" dirty="0" smtClean="0"/>
              <a:t> führen, ohne dass sich das P oder S in seiner eigentlichen Leistung stark vom Wettbewerb abhebt.</a:t>
            </a:r>
          </a:p>
          <a:p>
            <a:pPr marL="533400" lvl="1" indent="-174625">
              <a:spcAft>
                <a:spcPts val="600"/>
              </a:spcAft>
              <a:buClr>
                <a:srgbClr val="000000"/>
              </a:buClr>
              <a:buFont typeface="Courier New" panose="02070309020205020404" pitchFamily="49" charset="0"/>
              <a:buChar char="o"/>
            </a:pPr>
            <a:r>
              <a:rPr lang="de-DE" sz="1150" b="1" dirty="0" smtClean="0"/>
              <a:t>So zum Beispiel: </a:t>
            </a:r>
            <a:r>
              <a:rPr lang="de-DE" sz="1150" dirty="0" smtClean="0">
                <a:solidFill>
                  <a:srgbClr val="000000"/>
                </a:solidFill>
              </a:rPr>
              <a:t>Pro Kauf/Nutzung eine Spende/einen Beitrag für ein Projekt, Produkte vegan, tierversuchsfrei und/oder mikroplastikfrei gestalten (bspw. Kosmetik), </a:t>
            </a:r>
            <a:r>
              <a:rPr lang="de-DE" sz="1150" dirty="0" err="1" smtClean="0">
                <a:solidFill>
                  <a:srgbClr val="000000"/>
                </a:solidFill>
              </a:rPr>
              <a:t>Upcyclingkonzepte</a:t>
            </a:r>
            <a:r>
              <a:rPr lang="de-DE" sz="1150" dirty="0" smtClean="0">
                <a:solidFill>
                  <a:srgbClr val="000000"/>
                </a:solidFill>
              </a:rPr>
              <a:t>, Rohstoffinnovationen, CO</a:t>
            </a:r>
            <a:r>
              <a:rPr lang="de-DE" sz="1150" baseline="-25000" dirty="0" smtClean="0">
                <a:solidFill>
                  <a:srgbClr val="000000"/>
                </a:solidFill>
              </a:rPr>
              <a:t>2</a:t>
            </a:r>
            <a:r>
              <a:rPr lang="de-DE" sz="1150" dirty="0" smtClean="0">
                <a:solidFill>
                  <a:srgbClr val="000000"/>
                </a:solidFill>
              </a:rPr>
              <a:t>-neutrale Produktion oder Verpackung, bzw. aus nachwachsenden Rohstoffen gefertigt, Angebot eines Reparaturservice </a:t>
            </a:r>
            <a:br>
              <a:rPr lang="de-DE" sz="1150" dirty="0" smtClean="0">
                <a:solidFill>
                  <a:srgbClr val="000000"/>
                </a:solidFill>
              </a:rPr>
            </a:br>
            <a:r>
              <a:rPr lang="de-DE" sz="1150" dirty="0" smtClean="0">
                <a:solidFill>
                  <a:srgbClr val="000000"/>
                </a:solidFill>
              </a:rPr>
              <a:t>(s. </a:t>
            </a:r>
            <a:r>
              <a:rPr lang="de-DE" sz="1150" dirty="0" err="1" smtClean="0">
                <a:solidFill>
                  <a:srgbClr val="000000"/>
                </a:solidFill>
              </a:rPr>
              <a:t>Levi‘s</a:t>
            </a:r>
            <a:r>
              <a:rPr lang="de-DE" sz="1150" dirty="0" smtClean="0">
                <a:solidFill>
                  <a:srgbClr val="000000"/>
                </a:solidFill>
              </a:rPr>
              <a:t>), alternative Antriebe, usw.</a:t>
            </a:r>
            <a:endParaRPr lang="de-DE" sz="1150" dirty="0" smtClean="0"/>
          </a:p>
          <a:p>
            <a:pPr marL="0" indent="0">
              <a:spcAft>
                <a:spcPts val="600"/>
              </a:spcAft>
              <a:buNone/>
            </a:pPr>
            <a:r>
              <a:rPr lang="de-DE" sz="1150" b="1" dirty="0" smtClean="0">
                <a:solidFill>
                  <a:srgbClr val="006600"/>
                </a:solidFill>
              </a:rPr>
              <a:t>Indifferente Nachhaltigkeitsmerkmale</a:t>
            </a:r>
            <a:r>
              <a:rPr lang="de-DE" sz="1150" dirty="0" smtClean="0"/>
              <a:t> </a:t>
            </a:r>
            <a:r>
              <a:rPr lang="de-DE" sz="1200" dirty="0" smtClean="0"/>
              <a:t>könnten </a:t>
            </a:r>
            <a:r>
              <a:rPr lang="de-DE" sz="1200" dirty="0"/>
              <a:t>die nächsten Hidden </a:t>
            </a:r>
            <a:r>
              <a:rPr lang="de-DE" sz="1200" dirty="0" smtClean="0"/>
              <a:t>Champions</a:t>
            </a:r>
            <a:r>
              <a:rPr lang="de-DE" sz="1150" dirty="0" smtClean="0"/>
              <a:t>. Diese Merkmale sind nutzenstiftend, jedoch z.Zt. (noch) nicht gefragt oder bekannt, wodurch sie weder Zufriedenheit noch Unzufriedenheit stiften. Mit einer entsprechenden Positionierung oder medialen Aufmerksamkeit könnten sie sich jedoch künftig in ihrer Bedeutung steigern.</a:t>
            </a:r>
          </a:p>
          <a:p>
            <a:pPr marL="0" lvl="0" indent="0">
              <a:spcAft>
                <a:spcPts val="600"/>
              </a:spcAft>
              <a:buNone/>
            </a:pPr>
            <a:r>
              <a:rPr lang="de-DE" sz="1150" b="1" dirty="0" smtClean="0">
                <a:solidFill>
                  <a:srgbClr val="006600"/>
                </a:solidFill>
              </a:rPr>
              <a:t>Konventionelle Rückweisungsmerkmale</a:t>
            </a:r>
            <a:r>
              <a:rPr lang="de-DE" sz="1150" dirty="0" smtClean="0">
                <a:solidFill>
                  <a:srgbClr val="006600"/>
                </a:solidFill>
              </a:rPr>
              <a:t> </a:t>
            </a:r>
            <a:r>
              <a:rPr lang="de-DE" sz="1150" dirty="0" smtClean="0"/>
              <a:t>führen bei Vorhandensein zu Unzufriedenheit, bei Fehlen jedoch zu Zufriedenheit des Stakeholders.</a:t>
            </a:r>
            <a:r>
              <a:rPr lang="de-DE" sz="1150" i="1" dirty="0" smtClean="0">
                <a:solidFill>
                  <a:srgbClr val="000000"/>
                </a:solidFill>
              </a:rPr>
              <a:t> </a:t>
            </a:r>
            <a:endParaRPr lang="de-DE" sz="1150" i="1" dirty="0" smtClean="0"/>
          </a:p>
          <a:p>
            <a:pPr marL="533400" lvl="1" indent="-174625">
              <a:spcAft>
                <a:spcPts val="600"/>
              </a:spcAft>
              <a:buClr>
                <a:srgbClr val="000000"/>
              </a:buClr>
              <a:buFont typeface="Courier New" panose="02070309020205020404" pitchFamily="49" charset="0"/>
              <a:buChar char="o"/>
            </a:pPr>
            <a:r>
              <a:rPr lang="de-DE" sz="1150" b="1" dirty="0" smtClean="0"/>
              <a:t>So zum Beispiel:</a:t>
            </a:r>
            <a:r>
              <a:rPr lang="de-DE" sz="1150" dirty="0" smtClean="0"/>
              <a:t> </a:t>
            </a:r>
            <a:r>
              <a:rPr lang="de-DE" sz="1150" dirty="0" smtClean="0">
                <a:solidFill>
                  <a:srgbClr val="000000"/>
                </a:solidFill>
              </a:rPr>
              <a:t>Kinderarbeit o.Ä., schlechte Bedingungen in der LWS, Vernichtung von Biomasse, Menschenrechtsverletzungen (Bsp. Kein Zugang zu Trinkwasser</a:t>
            </a:r>
            <a:r>
              <a:rPr lang="de-DE" sz="1150" dirty="0">
                <a:solidFill>
                  <a:srgbClr val="000000"/>
                </a:solidFill>
              </a:rPr>
              <a:t>), </a:t>
            </a:r>
            <a:r>
              <a:rPr lang="de-DE" sz="1150" dirty="0" smtClean="0">
                <a:solidFill>
                  <a:srgbClr val="000000"/>
                </a:solidFill>
              </a:rPr>
              <a:t/>
            </a:r>
            <a:br>
              <a:rPr lang="de-DE" sz="1150" dirty="0" smtClean="0">
                <a:solidFill>
                  <a:srgbClr val="000000"/>
                </a:solidFill>
              </a:rPr>
            </a:br>
            <a:r>
              <a:rPr lang="de-DE" sz="1150" dirty="0" smtClean="0">
                <a:solidFill>
                  <a:srgbClr val="000000"/>
                </a:solidFill>
              </a:rPr>
              <a:t>Beteiligungen </a:t>
            </a:r>
            <a:r>
              <a:rPr lang="de-DE" sz="1150" dirty="0">
                <a:solidFill>
                  <a:srgbClr val="000000"/>
                </a:solidFill>
              </a:rPr>
              <a:t>durch </a:t>
            </a:r>
            <a:r>
              <a:rPr lang="de-DE" sz="1150" dirty="0" smtClean="0">
                <a:solidFill>
                  <a:srgbClr val="000000"/>
                </a:solidFill>
              </a:rPr>
              <a:t>kritische Investoren, usw.</a:t>
            </a:r>
            <a:endParaRPr lang="de-DE" sz="1150" b="1" dirty="0" smtClean="0"/>
          </a:p>
        </p:txBody>
      </p:sp>
      <p:sp>
        <p:nvSpPr>
          <p:cNvPr id="4" name="Abgerundetes Rechteck 3"/>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Die verschiedenen Merkmale in der Übersicht mit Beispielen</a:t>
            </a:r>
            <a:endParaRPr lang="de-DE" b="0" kern="0" dirty="0">
              <a:solidFill>
                <a:srgbClr val="000000"/>
              </a:solidFill>
              <a:latin typeface="Calibri"/>
            </a:endParaRPr>
          </a:p>
        </p:txBody>
      </p:sp>
    </p:spTree>
    <p:extLst>
      <p:ext uri="{BB962C8B-B14F-4D97-AF65-F5344CB8AC3E}">
        <p14:creationId xmlns:p14="http://schemas.microsoft.com/office/powerpoint/2010/main" val="201310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8"/>
            <a:ext cx="11794012" cy="3765775"/>
          </a:xfrm>
        </p:spPr>
        <p:txBody>
          <a:bodyPr/>
          <a:lstStyle/>
          <a:p>
            <a:r>
              <a:rPr lang="de-DE" sz="2400" dirty="0"/>
              <a:t>Instrument Nr. 2: Kano-Modell der Kundenzufriedenheit und Nachhaltigkeit</a:t>
            </a:r>
          </a:p>
        </p:txBody>
      </p:sp>
      <p:graphicFrame>
        <p:nvGraphicFramePr>
          <p:cNvPr id="15" name="Tabelle 14"/>
          <p:cNvGraphicFramePr>
            <a:graphicFrameLocks noGrp="1"/>
          </p:cNvGraphicFramePr>
          <p:nvPr>
            <p:extLst>
              <p:ext uri="{D42A27DB-BD31-4B8C-83A1-F6EECF244321}">
                <p14:modId xmlns:p14="http://schemas.microsoft.com/office/powerpoint/2010/main" val="2059503129"/>
              </p:ext>
            </p:extLst>
          </p:nvPr>
        </p:nvGraphicFramePr>
        <p:xfrm>
          <a:off x="1821906" y="1760051"/>
          <a:ext cx="8548189" cy="3030645"/>
        </p:xfrm>
        <a:graphic>
          <a:graphicData uri="http://schemas.openxmlformats.org/drawingml/2006/table">
            <a:tbl>
              <a:tblPr firstRow="1" firstCol="1" bandRow="1"/>
              <a:tblGrid>
                <a:gridCol w="1548873"/>
                <a:gridCol w="1271705"/>
                <a:gridCol w="1379256"/>
                <a:gridCol w="1336826"/>
                <a:gridCol w="1818305"/>
                <a:gridCol w="1193224"/>
              </a:tblGrid>
              <a:tr h="361513">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Die Fragen</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Das würde mich sehr freuen</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Das setze ich voraus</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tabLs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Das ist mir egal</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Das nehme ich gerade noch hin</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Das würde mich sehr stören</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550">
                <a:tc gridSpan="6">
                  <a:txBody>
                    <a:bodyPr/>
                    <a:lstStyle/>
                    <a:p>
                      <a:pPr marL="0" indent="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Funktional (positiv formuliert)</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463073">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Was würden Sie sagen, wenn unser Angebot über … verfügte?</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305">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Was würden Sie sagen, wenn es mehr … gäbe?</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84">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usw.</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428">
                <a:tc gridSpan="6">
                  <a:txBody>
                    <a:bodyPr/>
                    <a:lstStyle/>
                    <a:p>
                      <a:pPr marL="0" indent="0" algn="l">
                        <a:lnSpc>
                          <a:spcPct val="107000"/>
                        </a:lnSpc>
                        <a:spcAft>
                          <a:spcPts val="800"/>
                        </a:spcAft>
                        <a:tabLs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Dysfunktional (negativ formuliert)</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463073">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Was würden Sie sagen, wenn unser Angebot NICHT über … verfügte?</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7305">
                <a:tc>
                  <a:txBody>
                    <a:bodyPr/>
                    <a:lstStyle/>
                    <a:p>
                      <a:pPr marL="0" indent="0" algn="ctr">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Was würden Sie sagen, wenn es weniger … gäbe?</a:t>
                      </a:r>
                      <a:endParaRPr lang="de-DE" sz="1050" b="1"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de-DE" sz="1050" b="1" noProof="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de-DE" sz="105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184">
                <a:tc>
                  <a:txBody>
                    <a:bodyPr/>
                    <a:lstStyle/>
                    <a:p>
                      <a:pPr marL="0" indent="0" algn="ctr">
                        <a:lnSpc>
                          <a:spcPct val="107000"/>
                        </a:lnSpc>
                        <a:spcAft>
                          <a:spcPts val="0"/>
                        </a:spcAft>
                        <a:tabLst>
                          <a:tab pos="358775" algn="l"/>
                        </a:tabLst>
                      </a:pPr>
                      <a:r>
                        <a:rPr lang="en-US" sz="1050" b="1" dirty="0" err="1">
                          <a:effectLst/>
                          <a:latin typeface="Calibri" panose="020F0502020204030204" pitchFamily="34" charset="0"/>
                          <a:ea typeface="Calibri" panose="020F0502020204030204" pitchFamily="34" charset="0"/>
                          <a:cs typeface="Times New Roman" panose="02020603050405020304" pitchFamily="18" charset="0"/>
                        </a:rPr>
                        <a:t>usw</a:t>
                      </a:r>
                      <a:r>
                        <a:rPr lang="en-US" sz="105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050" b="1">
                          <a:effectLst/>
                          <a:latin typeface="Calibri" panose="020F0502020204030204" pitchFamily="34" charset="0"/>
                          <a:ea typeface="Calibri" panose="020F0502020204030204" pitchFamily="34" charset="0"/>
                          <a:cs typeface="Times New Roman" panose="02020603050405020304" pitchFamily="18" charset="0"/>
                        </a:rPr>
                        <a:t> </a:t>
                      </a:r>
                      <a:endParaRPr lang="de-DE" sz="105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800"/>
                        </a:spcAft>
                      </a:pPr>
                      <a:r>
                        <a:rPr lang="en-US" sz="105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44258" marR="442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Abgerundetes Rechteck 21"/>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Die Untersuchung der Merkmale: Fragenaufbau</a:t>
            </a:r>
            <a:endParaRPr lang="de-DE" b="0" kern="0" dirty="0">
              <a:solidFill>
                <a:srgbClr val="000000"/>
              </a:solidFill>
              <a:latin typeface="Calibri"/>
            </a:endParaRPr>
          </a:p>
        </p:txBody>
      </p:sp>
      <p:sp>
        <p:nvSpPr>
          <p:cNvPr id="5" name="Rechteck 4"/>
          <p:cNvSpPr/>
          <p:nvPr/>
        </p:nvSpPr>
        <p:spPr>
          <a:xfrm>
            <a:off x="6657975" y="6293184"/>
            <a:ext cx="5514975" cy="400110"/>
          </a:xfrm>
          <a:prstGeom prst="rect">
            <a:avLst/>
          </a:prstGeom>
          <a:ln>
            <a:solidFill>
              <a:srgbClr val="C4D44E"/>
            </a:solidFill>
          </a:ln>
        </p:spPr>
        <p:txBody>
          <a:bodyPr wrap="square">
            <a:spAutoFit/>
          </a:bodyPr>
          <a:lstStyle/>
          <a:p>
            <a:pPr algn="r"/>
            <a:r>
              <a:rPr lang="de-DE" sz="1000" dirty="0"/>
              <a:t>Berger, C., </a:t>
            </a:r>
            <a:r>
              <a:rPr lang="de-DE" sz="1000" dirty="0" err="1"/>
              <a:t>Blauth</a:t>
            </a:r>
            <a:r>
              <a:rPr lang="de-DE" sz="1000" dirty="0"/>
              <a:t>, R. E. &amp; </a:t>
            </a:r>
            <a:r>
              <a:rPr lang="de-DE" sz="1000" dirty="0" err="1"/>
              <a:t>Boger</a:t>
            </a:r>
            <a:r>
              <a:rPr lang="de-DE" sz="1000" dirty="0"/>
              <a:t>, D. (1993). </a:t>
            </a:r>
            <a:r>
              <a:rPr lang="de-DE" sz="1000" dirty="0" err="1"/>
              <a:t>Kano’s</a:t>
            </a:r>
            <a:r>
              <a:rPr lang="de-DE" sz="1000" dirty="0"/>
              <a:t> </a:t>
            </a:r>
            <a:r>
              <a:rPr lang="de-DE" sz="1000" dirty="0" err="1"/>
              <a:t>Methods</a:t>
            </a:r>
            <a:r>
              <a:rPr lang="de-DE" sz="1000" dirty="0"/>
              <a:t> </a:t>
            </a:r>
            <a:r>
              <a:rPr lang="de-DE" sz="1000" dirty="0" err="1"/>
              <a:t>for</a:t>
            </a:r>
            <a:r>
              <a:rPr lang="de-DE" sz="1000" dirty="0"/>
              <a:t> Understanding Customer-</a:t>
            </a:r>
            <a:r>
              <a:rPr lang="de-DE" sz="1000" dirty="0" err="1"/>
              <a:t>Defindes</a:t>
            </a:r>
            <a:r>
              <a:rPr lang="de-DE" sz="1000" dirty="0"/>
              <a:t> Quality. </a:t>
            </a:r>
            <a:r>
              <a:rPr lang="de-DE" sz="1000" i="1" dirty="0"/>
              <a:t>Center </a:t>
            </a:r>
            <a:r>
              <a:rPr lang="de-DE" sz="1000" i="1" dirty="0" err="1"/>
              <a:t>For</a:t>
            </a:r>
            <a:r>
              <a:rPr lang="de-DE" sz="1000" i="1" dirty="0"/>
              <a:t> Quality </a:t>
            </a:r>
            <a:r>
              <a:rPr lang="de-DE" sz="1000" i="1" dirty="0" err="1"/>
              <a:t>of</a:t>
            </a:r>
            <a:r>
              <a:rPr lang="de-DE" sz="1000" i="1" dirty="0"/>
              <a:t> Management Journal</a:t>
            </a:r>
            <a:r>
              <a:rPr lang="de-DE" sz="1000" dirty="0"/>
              <a:t>, </a:t>
            </a:r>
            <a:r>
              <a:rPr lang="de-DE" sz="1000" i="1" dirty="0"/>
              <a:t>Vol. 2</a:t>
            </a:r>
            <a:r>
              <a:rPr lang="de-DE" sz="1000" dirty="0"/>
              <a:t>(4), 1–37.</a:t>
            </a:r>
            <a:endParaRPr lang="de-DE" sz="1000" dirty="0"/>
          </a:p>
        </p:txBody>
      </p:sp>
    </p:spTree>
    <p:extLst>
      <p:ext uri="{BB962C8B-B14F-4D97-AF65-F5344CB8AC3E}">
        <p14:creationId xmlns:p14="http://schemas.microsoft.com/office/powerpoint/2010/main" val="122964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414338"/>
            <a:ext cx="11794012" cy="3765775"/>
          </a:xfrm>
        </p:spPr>
        <p:txBody>
          <a:bodyPr/>
          <a:lstStyle/>
          <a:p>
            <a:r>
              <a:rPr lang="de-DE" sz="2400" dirty="0"/>
              <a:t>Instrument Nr. 2: Kano-Modell der Kundenzufriedenheit und Nachhaltigkeit</a:t>
            </a:r>
          </a:p>
        </p:txBody>
      </p:sp>
      <p:sp>
        <p:nvSpPr>
          <p:cNvPr id="9" name="Abgerundetes Rechteck 8"/>
          <p:cNvSpPr/>
          <p:nvPr/>
        </p:nvSpPr>
        <p:spPr bwMode="auto">
          <a:xfrm>
            <a:off x="520700" y="1037064"/>
            <a:ext cx="11034183" cy="356168"/>
          </a:xfrm>
          <a:prstGeom prst="roundRect">
            <a:avLst/>
          </a:prstGeom>
          <a:no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eaLnBrk="1" hangingPunct="1">
              <a:spcBef>
                <a:spcPct val="20000"/>
              </a:spcBef>
            </a:pPr>
            <a:r>
              <a:rPr lang="de-DE" b="0" kern="0" dirty="0" smtClean="0">
                <a:solidFill>
                  <a:srgbClr val="000000"/>
                </a:solidFill>
                <a:latin typeface="Calibri"/>
              </a:rPr>
              <a:t>Die Untersuchung der Merkmale: Auswertungsmatrix</a:t>
            </a:r>
            <a:endParaRPr lang="de-DE" b="0" kern="0" dirty="0">
              <a:solidFill>
                <a:srgbClr val="000000"/>
              </a:solidFill>
              <a:latin typeface="Calibri"/>
            </a:endParaRPr>
          </a:p>
        </p:txBody>
      </p:sp>
      <p:graphicFrame>
        <p:nvGraphicFramePr>
          <p:cNvPr id="3" name="Tabelle 2"/>
          <p:cNvGraphicFramePr>
            <a:graphicFrameLocks noGrp="1"/>
          </p:cNvGraphicFramePr>
          <p:nvPr>
            <p:extLst/>
          </p:nvPr>
        </p:nvGraphicFramePr>
        <p:xfrm>
          <a:off x="2031998" y="1758008"/>
          <a:ext cx="8128003" cy="4336416"/>
        </p:xfrm>
        <a:graphic>
          <a:graphicData uri="http://schemas.openxmlformats.org/drawingml/2006/table">
            <a:tbl>
              <a:tblPr firstRow="1" bandRow="1">
                <a:tableStyleId>{5940675A-B579-460E-94D1-54222C63F5DA}</a:tableStyleId>
              </a:tblPr>
              <a:tblGrid>
                <a:gridCol w="677334"/>
                <a:gridCol w="1002695"/>
                <a:gridCol w="1186543"/>
                <a:gridCol w="1197430"/>
                <a:gridCol w="1354667"/>
                <a:gridCol w="1354667"/>
                <a:gridCol w="1354667"/>
              </a:tblGrid>
              <a:tr h="370840">
                <a:tc rowSpan="2" gridSpan="2">
                  <a:txBody>
                    <a:bodyPr/>
                    <a:lstStyle/>
                    <a:p>
                      <a:pPr algn="ctr"/>
                      <a:r>
                        <a:rPr lang="de-DE" b="1" dirty="0" smtClean="0"/>
                        <a:t>Nachhaltigkeits-merkmal</a:t>
                      </a:r>
                      <a:endParaRPr lang="de-DE" b="1" dirty="0"/>
                    </a:p>
                  </a:txBody>
                  <a:tcPr/>
                </a:tc>
                <a:tc rowSpan="2" hMerge="1">
                  <a:txBody>
                    <a:bodyPr/>
                    <a:lstStyle/>
                    <a:p>
                      <a:endParaRPr lang="de-DE"/>
                    </a:p>
                  </a:txBody>
                  <a:tcPr/>
                </a:tc>
                <a:tc gridSpan="5">
                  <a:txBody>
                    <a:bodyPr/>
                    <a:lstStyle/>
                    <a:p>
                      <a:pPr algn="ctr"/>
                      <a:r>
                        <a:rPr lang="de-DE" b="1" smtClean="0"/>
                        <a:t>Dysfunktionale Frage</a:t>
                      </a:r>
                      <a:endParaRPr lang="de-DE" b="1"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r>
              <a:tr h="370840">
                <a:tc gridSpan="2" vMerge="1">
                  <a:txBody>
                    <a:bodyPr/>
                    <a:lstStyle/>
                    <a:p>
                      <a:endParaRPr lang="de-DE" dirty="0"/>
                    </a:p>
                  </a:txBody>
                  <a:tcPr/>
                </a:tc>
                <a:tc hMerge="1" vMerge="1">
                  <a:txBody>
                    <a:bodyPr/>
                    <a:lstStyle/>
                    <a:p>
                      <a:endParaRPr lang="de-DE"/>
                    </a:p>
                  </a:txBody>
                  <a:tcPr/>
                </a:tc>
                <a:tc>
                  <a:txBody>
                    <a:bodyPr/>
                    <a:lstStyle/>
                    <a:p>
                      <a:pPr marL="0" indent="0" algn="ctr">
                        <a:lnSpc>
                          <a:spcPct val="107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würde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mich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sehr</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freuen</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07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setze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ich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voraus</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07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ist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mir</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egal</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07000"/>
                        </a:lnSpc>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nehme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ich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gerade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noch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hin</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würde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mich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sehr</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stören</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rowSpan="5">
                  <a:txBody>
                    <a:bodyPr/>
                    <a:lstStyle/>
                    <a:p>
                      <a:pPr algn="ctr"/>
                      <a:r>
                        <a:rPr lang="de-DE" b="1" dirty="0" smtClean="0"/>
                        <a:t>Funktionale</a:t>
                      </a:r>
                      <a:r>
                        <a:rPr lang="de-DE" b="1" baseline="0" dirty="0" smtClean="0"/>
                        <a:t> Frage</a:t>
                      </a:r>
                      <a:endParaRPr lang="de-DE" b="1" dirty="0"/>
                    </a:p>
                  </a:txBody>
                  <a:tcPr vert="vert270" anchor="ctr"/>
                </a:tc>
                <a:tc>
                  <a:txBody>
                    <a:bodyPr/>
                    <a:lstStyle/>
                    <a:p>
                      <a:pPr marL="0" indent="0" algn="ctr">
                        <a:lnSpc>
                          <a:spcPct val="107000"/>
                        </a:lnSpc>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Das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würde</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mich</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sehr</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dirty="0" err="1">
                          <a:effectLst/>
                          <a:latin typeface="Calibri" panose="020F0502020204030204" pitchFamily="34" charset="0"/>
                          <a:ea typeface="Calibri" panose="020F0502020204030204" pitchFamily="34" charset="0"/>
                          <a:cs typeface="Times New Roman" panose="02020603050405020304" pitchFamily="18" charset="0"/>
                        </a:rPr>
                        <a:t>freuen</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Fraglich</a:t>
                      </a:r>
                      <a:r>
                        <a:rPr lang="en-US"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lang="en-US"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Weist</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auf </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methodische</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Fehler</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beim</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Durchführen</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der </a:t>
                      </a: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Analyse</a:t>
                      </a: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hin</a:t>
                      </a:r>
                      <a:r>
                        <a:rPr lang="en-US" sz="11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baseline="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z.B</a:t>
                      </a:r>
                      <a:r>
                        <a:rPr lang="en-US" sz="1100" b="1" kern="12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widersprüchliche</a:t>
                      </a:r>
                      <a:r>
                        <a:rPr lang="en-US"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100" b="1" kern="1200" dirty="0" err="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Antworten</a:t>
                      </a:r>
                      <a:r>
                        <a:rPr lang="en-US"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Begeisterung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Begeisterung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Begeisterung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Leistung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vMerge="1">
                  <a:txBody>
                    <a:bodyPr/>
                    <a:lstStyle/>
                    <a:p>
                      <a:endParaRPr lang="de-DE" dirty="0"/>
                    </a:p>
                  </a:txBody>
                  <a:tcPr/>
                </a:tc>
                <a:tc>
                  <a:txBody>
                    <a:bodyPr/>
                    <a:lstStyle/>
                    <a:p>
                      <a:pPr marL="0" indent="0" algn="ctr" defTabSz="457200" rtl="0" eaLnBrk="1" latinLnBrk="0" hangingPunct="1">
                        <a:lnSpc>
                          <a:spcPct val="107000"/>
                        </a:lnSpc>
                        <a:spcAft>
                          <a:spcPts val="800"/>
                        </a:spcAft>
                      </a:pPr>
                      <a:r>
                        <a:rPr lang="de-DE"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Das setze ich voraus</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Basis</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vMerge="1">
                  <a:txBody>
                    <a:bodyPr/>
                    <a:lstStyle/>
                    <a:p>
                      <a:endParaRPr lang="de-DE" dirty="0"/>
                    </a:p>
                  </a:txBody>
                  <a:tcPr/>
                </a:tc>
                <a:tc>
                  <a:txBody>
                    <a:bodyPr/>
                    <a:lstStyle/>
                    <a:p>
                      <a:pPr marL="0" indent="0" algn="ctr" defTabSz="457200" rtl="0" eaLnBrk="1" latinLnBrk="0" hangingPunct="1">
                        <a:lnSpc>
                          <a:spcPct val="107000"/>
                        </a:lnSpc>
                        <a:spcAft>
                          <a:spcPts val="800"/>
                        </a:spcAft>
                      </a:pPr>
                      <a:r>
                        <a:rPr lang="de-DE"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Das ist mir egal</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Basis</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vMerge="1">
                  <a:txBody>
                    <a:bodyPr/>
                    <a:lstStyle/>
                    <a:p>
                      <a:endParaRPr lang="de-DE" dirty="0"/>
                    </a:p>
                  </a:txBody>
                  <a:tcPr/>
                </a:tc>
                <a:tc>
                  <a:txBody>
                    <a:bodyPr/>
                    <a:lstStyle/>
                    <a:p>
                      <a:pPr marL="0" indent="0" algn="ctr" defTabSz="457200" rtl="0" eaLnBrk="1" latinLnBrk="0" hangingPunct="1">
                        <a:lnSpc>
                          <a:spcPct val="107000"/>
                        </a:lnSpc>
                        <a:spcAft>
                          <a:spcPts val="800"/>
                        </a:spcAft>
                      </a:pPr>
                      <a:r>
                        <a:rPr lang="de-DE"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Das nehme ich gerade noch hin</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Indifferent</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Basis</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370840">
                <a:tc vMerge="1">
                  <a:txBody>
                    <a:bodyPr/>
                    <a:lstStyle/>
                    <a:p>
                      <a:endParaRPr lang="de-DE" dirty="0"/>
                    </a:p>
                  </a:txBody>
                  <a:tcPr/>
                </a:tc>
                <a:tc>
                  <a:txBody>
                    <a:bodyPr/>
                    <a:lstStyle/>
                    <a:p>
                      <a:pPr marL="0" indent="0" algn="ctr" defTabSz="457200" rtl="0" eaLnBrk="1" latinLnBrk="0" hangingPunct="1">
                        <a:lnSpc>
                          <a:spcPct val="107000"/>
                        </a:lnSpc>
                        <a:spcAft>
                          <a:spcPts val="800"/>
                        </a:spcAft>
                      </a:pPr>
                      <a:r>
                        <a:rPr lang="de-DE" sz="1100" b="1" kern="12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Das würde mich sehr stören</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Rückweisung</a:t>
                      </a:r>
                      <a:endParaRPr lang="de-DE" sz="1100" b="1" kern="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defTabSz="457200" rtl="0" eaLnBrk="1" latinLnBrk="0" hangingPunct="1">
                        <a:lnSpc>
                          <a:spcPct val="107000"/>
                        </a:lnSpc>
                        <a:spcAft>
                          <a:spcPts val="800"/>
                        </a:spcAft>
                      </a:pPr>
                      <a:r>
                        <a:rPr lang="en-US" sz="1100" b="1"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Fraglich</a:t>
                      </a:r>
                      <a:endParaRPr lang="de-DE" sz="11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hteck 4"/>
          <p:cNvSpPr/>
          <p:nvPr/>
        </p:nvSpPr>
        <p:spPr>
          <a:xfrm>
            <a:off x="6657975" y="6293184"/>
            <a:ext cx="5514975" cy="400110"/>
          </a:xfrm>
          <a:prstGeom prst="rect">
            <a:avLst/>
          </a:prstGeom>
          <a:ln>
            <a:solidFill>
              <a:srgbClr val="C4D44E"/>
            </a:solidFill>
          </a:ln>
        </p:spPr>
        <p:txBody>
          <a:bodyPr wrap="square">
            <a:spAutoFit/>
          </a:bodyPr>
          <a:lstStyle/>
          <a:p>
            <a:pPr algn="r"/>
            <a:r>
              <a:rPr lang="de-DE" sz="1000" dirty="0"/>
              <a:t>Berger, C., </a:t>
            </a:r>
            <a:r>
              <a:rPr lang="de-DE" sz="1000" dirty="0" err="1"/>
              <a:t>Blauth</a:t>
            </a:r>
            <a:r>
              <a:rPr lang="de-DE" sz="1000" dirty="0"/>
              <a:t>, R. E. &amp; </a:t>
            </a:r>
            <a:r>
              <a:rPr lang="de-DE" sz="1000" dirty="0" err="1"/>
              <a:t>Boger</a:t>
            </a:r>
            <a:r>
              <a:rPr lang="de-DE" sz="1000" dirty="0"/>
              <a:t>, D. (1993). </a:t>
            </a:r>
            <a:r>
              <a:rPr lang="de-DE" sz="1000" dirty="0" err="1"/>
              <a:t>Kano’s</a:t>
            </a:r>
            <a:r>
              <a:rPr lang="de-DE" sz="1000" dirty="0"/>
              <a:t> </a:t>
            </a:r>
            <a:r>
              <a:rPr lang="de-DE" sz="1000" dirty="0" err="1"/>
              <a:t>Methods</a:t>
            </a:r>
            <a:r>
              <a:rPr lang="de-DE" sz="1000" dirty="0"/>
              <a:t> </a:t>
            </a:r>
            <a:r>
              <a:rPr lang="de-DE" sz="1000" dirty="0" err="1"/>
              <a:t>for</a:t>
            </a:r>
            <a:r>
              <a:rPr lang="de-DE" sz="1000" dirty="0"/>
              <a:t> Understanding Customer-</a:t>
            </a:r>
            <a:r>
              <a:rPr lang="de-DE" sz="1000" dirty="0" err="1"/>
              <a:t>Defindes</a:t>
            </a:r>
            <a:r>
              <a:rPr lang="de-DE" sz="1000" dirty="0"/>
              <a:t> Quality. </a:t>
            </a:r>
            <a:r>
              <a:rPr lang="de-DE" sz="1000" i="1" dirty="0"/>
              <a:t>Center </a:t>
            </a:r>
            <a:r>
              <a:rPr lang="de-DE" sz="1000" i="1" dirty="0" err="1"/>
              <a:t>For</a:t>
            </a:r>
            <a:r>
              <a:rPr lang="de-DE" sz="1000" i="1" dirty="0"/>
              <a:t> Quality </a:t>
            </a:r>
            <a:r>
              <a:rPr lang="de-DE" sz="1000" i="1" dirty="0" err="1"/>
              <a:t>of</a:t>
            </a:r>
            <a:r>
              <a:rPr lang="de-DE" sz="1000" i="1" dirty="0"/>
              <a:t> Management Journal</a:t>
            </a:r>
            <a:r>
              <a:rPr lang="de-DE" sz="1000" dirty="0"/>
              <a:t>, </a:t>
            </a:r>
            <a:r>
              <a:rPr lang="de-DE" sz="1000" i="1" dirty="0"/>
              <a:t>Vol. 2</a:t>
            </a:r>
            <a:r>
              <a:rPr lang="de-DE" sz="1000" dirty="0"/>
              <a:t>(4), 1–37.</a:t>
            </a:r>
            <a:endParaRPr lang="de-DE" sz="1000" dirty="0"/>
          </a:p>
        </p:txBody>
      </p:sp>
    </p:spTree>
    <p:extLst>
      <p:ext uri="{BB962C8B-B14F-4D97-AF65-F5344CB8AC3E}">
        <p14:creationId xmlns:p14="http://schemas.microsoft.com/office/powerpoint/2010/main" val="61233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Sustainability Basics - Kurzvorstellung der Grundlagen</a:t>
            </a:r>
            <a:r>
              <a:rPr lang="de-DE" sz="2400" dirty="0" smtClean="0"/>
              <a:t/>
            </a:r>
            <a:br>
              <a:rPr lang="de-DE" sz="2400" dirty="0" smtClean="0"/>
            </a:br>
            <a:r>
              <a:rPr lang="de-DE" sz="2400" dirty="0" smtClean="0"/>
              <a:t>Die Prinzipien nachhaltigen Wirtschaftens</a:t>
            </a:r>
            <a:endParaRPr lang="de-DE" sz="2400" dirty="0"/>
          </a:p>
        </p:txBody>
      </p:sp>
      <p:pic>
        <p:nvPicPr>
          <p:cNvPr id="5" name="Grafik 4"/>
          <p:cNvPicPr>
            <a:picLocks noChangeAspect="1"/>
          </p:cNvPicPr>
          <p:nvPr/>
        </p:nvPicPr>
        <p:blipFill rotWithShape="1">
          <a:blip r:embed="rId2"/>
          <a:srcRect l="4356" t="833" r="5113" b="1274"/>
          <a:stretch/>
        </p:blipFill>
        <p:spPr>
          <a:xfrm>
            <a:off x="6694714" y="1451968"/>
            <a:ext cx="4860170" cy="3954065"/>
          </a:xfrm>
          <a:prstGeom prst="rect">
            <a:avLst/>
          </a:prstGeom>
          <a:ln>
            <a:solidFill>
              <a:srgbClr val="C4D44E"/>
            </a:solidFill>
          </a:ln>
        </p:spPr>
      </p:pic>
      <p:sp>
        <p:nvSpPr>
          <p:cNvPr id="8" name="Inhaltsplatzhalter 3"/>
          <p:cNvSpPr>
            <a:spLocks noGrp="1"/>
          </p:cNvSpPr>
          <p:nvPr>
            <p:ph idx="1"/>
          </p:nvPr>
        </p:nvSpPr>
        <p:spPr>
          <a:xfrm>
            <a:off x="520700" y="1390920"/>
            <a:ext cx="5937249" cy="4630737"/>
          </a:xfrm>
        </p:spPr>
        <p:txBody>
          <a:bodyPr/>
          <a:lstStyle/>
          <a:p>
            <a:r>
              <a:rPr lang="de-DE" dirty="0" smtClean="0"/>
              <a:t>Für eine ökonomisch und ökologisch nachhaltige Entwicklung gibt es die drei Strategien </a:t>
            </a:r>
            <a:r>
              <a:rPr lang="de-DE" b="1" dirty="0" smtClean="0"/>
              <a:t>Effizienz, Konsistenz und Suffizienz</a:t>
            </a:r>
            <a:r>
              <a:rPr lang="de-DE" dirty="0" smtClean="0"/>
              <a:t>, die zusammen wirken müssen.</a:t>
            </a:r>
          </a:p>
          <a:p>
            <a:r>
              <a:rPr lang="de-DE" b="1" dirty="0" smtClean="0"/>
              <a:t>Effizienz</a:t>
            </a:r>
            <a:r>
              <a:rPr lang="de-DE" dirty="0" smtClean="0"/>
              <a:t> hat eine ergiebigere </a:t>
            </a:r>
            <a:r>
              <a:rPr lang="de-DE" dirty="0"/>
              <a:t>Nutzung von Rohstoffen und Ressourcen </a:t>
            </a:r>
            <a:r>
              <a:rPr lang="de-DE" dirty="0" smtClean="0"/>
              <a:t>zum Ziel, vor allem erreicht durch technische Weiterentwicklungen. Beispiel</a:t>
            </a:r>
            <a:r>
              <a:rPr lang="de-DE" dirty="0"/>
              <a:t>: Ein Unternehmen nutzt aufgewärmtes Kühlwasser, das bei Produktionsprozessen anfällt, um eine Fabrikhalle zu beheizen. </a:t>
            </a:r>
          </a:p>
          <a:p>
            <a:r>
              <a:rPr lang="de-DE" b="1" dirty="0"/>
              <a:t>Konsistenz</a:t>
            </a:r>
            <a:r>
              <a:rPr lang="de-DE" dirty="0"/>
              <a:t> sucht nach alternativen Technologien und Stoffen, die besser für Natur und Umwelt sind als bisherige und versucht, Kreisläufe von der Herstellung über Nutzung und Recycling bis hin zur Wiedernutzung zu schließen. Beispiel: Ein Unternehmen verkauft Getränke in Mehrwegflaschen statt in </a:t>
            </a:r>
            <a:r>
              <a:rPr lang="de-DE" dirty="0" err="1" smtClean="0"/>
              <a:t>TetraPaks</a:t>
            </a:r>
            <a:r>
              <a:rPr lang="de-DE" dirty="0" smtClean="0"/>
              <a:t>.</a:t>
            </a:r>
          </a:p>
          <a:p>
            <a:r>
              <a:rPr lang="de-DE" b="1" dirty="0" smtClean="0"/>
              <a:t>Suffizienz</a:t>
            </a:r>
            <a:r>
              <a:rPr lang="de-DE" dirty="0" smtClean="0"/>
              <a:t> </a:t>
            </a:r>
            <a:r>
              <a:rPr lang="de-DE" dirty="0"/>
              <a:t>strebt einen geringeren Verbrauch von Ressourcen wie </a:t>
            </a:r>
            <a:r>
              <a:rPr lang="de-DE" dirty="0" smtClean="0"/>
              <a:t>Energie </a:t>
            </a:r>
            <a:r>
              <a:rPr lang="de-DE" dirty="0"/>
              <a:t>und Material an, indem Menschen weniger konsumieren und weniger Dienstleistungen in Anspruch nehmen. Suffizienz versucht also nicht, bestehende Bedürfnisse mit weniger oder anderen Ressourcen zu befriedigen, sondern sie hinterfragt die Bedürfnisse selbst. </a:t>
            </a:r>
            <a:r>
              <a:rPr lang="de-DE" dirty="0" smtClean="0"/>
              <a:t/>
            </a:r>
            <a:br>
              <a:rPr lang="de-DE" dirty="0" smtClean="0"/>
            </a:br>
            <a:r>
              <a:rPr lang="de-DE" dirty="0" smtClean="0"/>
              <a:t>Beispiel</a:t>
            </a:r>
            <a:r>
              <a:rPr lang="de-DE" dirty="0"/>
              <a:t>: </a:t>
            </a:r>
            <a:r>
              <a:rPr lang="de-DE" dirty="0" smtClean="0"/>
              <a:t>Statt ein eigenes Autos zu besitzen, wird die eigene Verkehrsnutzung hinterfragt und in Zukunft ein Mix aus ÖPNV sowie verschiedenen Sharing-Angeboten für City-Roller und Pkws genutzt.</a:t>
            </a:r>
            <a:endParaRPr lang="de-DE" dirty="0"/>
          </a:p>
        </p:txBody>
      </p:sp>
      <p:sp>
        <p:nvSpPr>
          <p:cNvPr id="10" name="Rechteck 9"/>
          <p:cNvSpPr/>
          <p:nvPr/>
        </p:nvSpPr>
        <p:spPr>
          <a:xfrm>
            <a:off x="10092267" y="6423187"/>
            <a:ext cx="2105120" cy="276999"/>
          </a:xfrm>
          <a:prstGeom prst="rect">
            <a:avLst/>
          </a:prstGeom>
          <a:ln>
            <a:solidFill>
              <a:srgbClr val="9BBE3D"/>
            </a:solidFill>
          </a:ln>
        </p:spPr>
        <p:txBody>
          <a:bodyPr wrap="square">
            <a:spAutoFit/>
          </a:bodyPr>
          <a:lstStyle/>
          <a:p>
            <a:pPr algn="ctr"/>
            <a:r>
              <a:rPr lang="de-DE" sz="1200" dirty="0" smtClean="0">
                <a:latin typeface="Calibri" panose="020F0502020204030204" pitchFamily="34" charset="0"/>
              </a:rPr>
              <a:t>Quelle: BUND BW</a:t>
            </a:r>
          </a:p>
        </p:txBody>
      </p:sp>
    </p:spTree>
    <p:extLst>
      <p:ext uri="{BB962C8B-B14F-4D97-AF65-F5344CB8AC3E}">
        <p14:creationId xmlns:p14="http://schemas.microsoft.com/office/powerpoint/2010/main" val="1992338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Sustainability Basics </a:t>
            </a:r>
            <a:r>
              <a:rPr lang="de-DE" sz="2400" dirty="0"/>
              <a:t>- Kurzvorstellung der Grundlagen</a:t>
            </a:r>
            <a:r>
              <a:rPr lang="de-DE" sz="2400" dirty="0" smtClean="0"/>
              <a:t/>
            </a:r>
            <a:br>
              <a:rPr lang="de-DE" sz="2400" dirty="0" smtClean="0"/>
            </a:br>
            <a:r>
              <a:rPr lang="de-DE" sz="2400" dirty="0" smtClean="0"/>
              <a:t>Sustainable Development Goals (SDGs)</a:t>
            </a:r>
            <a:endParaRPr lang="de-DE" sz="2400" dirty="0"/>
          </a:p>
        </p:txBody>
      </p:sp>
      <p:sp>
        <p:nvSpPr>
          <p:cNvPr id="5" name="Inhaltsplatzhalter 4"/>
          <p:cNvSpPr>
            <a:spLocks noGrp="1"/>
          </p:cNvSpPr>
          <p:nvPr>
            <p:ph idx="1"/>
          </p:nvPr>
        </p:nvSpPr>
        <p:spPr/>
        <p:txBody>
          <a:bodyPr/>
          <a:lstStyle/>
          <a:p>
            <a:r>
              <a:rPr lang="de-DE" dirty="0" smtClean="0"/>
              <a:t>In 2015 beschlossen alle Staaten der Vereinten Nationen die Agenda 2030 für eine nachhaltige Entwicklung</a:t>
            </a:r>
          </a:p>
          <a:p>
            <a:r>
              <a:rPr lang="de-DE" dirty="0" smtClean="0"/>
              <a:t>Sie umfassen die Sustainable Development Goals (z. Dt. Ziele für nachhaltige Entwicklung) mit ihren 17 globalen Nachhaltigkeitszielen und 169 Unterzielen</a:t>
            </a:r>
          </a:p>
          <a:p>
            <a:r>
              <a:rPr lang="de-DE" dirty="0"/>
              <a:t>Zielgruppe sind </a:t>
            </a:r>
            <a:r>
              <a:rPr lang="de-DE" dirty="0" smtClean="0"/>
              <a:t>die Regierungen </a:t>
            </a:r>
            <a:r>
              <a:rPr lang="de-DE" dirty="0"/>
              <a:t>weltweit, aber auch die Zivilgesellschaft, die Privatwirtschaft und die </a:t>
            </a:r>
            <a:r>
              <a:rPr lang="de-DE" dirty="0" smtClean="0"/>
              <a:t>Wissenschaft</a:t>
            </a:r>
            <a:endParaRPr lang="de-DE" dirty="0"/>
          </a:p>
          <a:p>
            <a:r>
              <a:rPr lang="de-DE" dirty="0" smtClean="0"/>
              <a:t>Ziel ist es, ein menschenwürdiges </a:t>
            </a:r>
            <a:r>
              <a:rPr lang="de-DE" dirty="0"/>
              <a:t>Leben </a:t>
            </a:r>
            <a:r>
              <a:rPr lang="de-DE" dirty="0" smtClean="0"/>
              <a:t>zu ermöglichen </a:t>
            </a:r>
            <a:r>
              <a:rPr lang="de-DE" dirty="0"/>
              <a:t>und dabei gleichsam die natürlichen Lebensgrundlagen </a:t>
            </a:r>
            <a:r>
              <a:rPr lang="de-DE" dirty="0" smtClean="0"/>
              <a:t>dauerhaft zu bewahren</a:t>
            </a:r>
            <a:endParaRPr lang="de-DE" dirty="0"/>
          </a:p>
        </p:txBody>
      </p:sp>
      <p:pic>
        <p:nvPicPr>
          <p:cNvPr id="6" name="Grafik 5"/>
          <p:cNvPicPr>
            <a:picLocks noChangeAspect="1"/>
          </p:cNvPicPr>
          <p:nvPr/>
        </p:nvPicPr>
        <p:blipFill rotWithShape="1">
          <a:blip r:embed="rId2"/>
          <a:srcRect l="2537" t="4482" r="1168" b="4328"/>
          <a:stretch/>
        </p:blipFill>
        <p:spPr>
          <a:xfrm>
            <a:off x="2732314" y="2754086"/>
            <a:ext cx="6727372" cy="3358052"/>
          </a:xfrm>
          <a:prstGeom prst="rect">
            <a:avLst/>
          </a:prstGeom>
          <a:ln>
            <a:solidFill>
              <a:srgbClr val="C4D44E"/>
            </a:solidFill>
          </a:ln>
        </p:spPr>
      </p:pic>
      <p:sp>
        <p:nvSpPr>
          <p:cNvPr id="8" name="Rechteck 7"/>
          <p:cNvSpPr/>
          <p:nvPr/>
        </p:nvSpPr>
        <p:spPr>
          <a:xfrm>
            <a:off x="10092267" y="6423187"/>
            <a:ext cx="2105120" cy="276999"/>
          </a:xfrm>
          <a:prstGeom prst="rect">
            <a:avLst/>
          </a:prstGeom>
          <a:ln>
            <a:solidFill>
              <a:srgbClr val="9BBE3D"/>
            </a:solidFill>
          </a:ln>
        </p:spPr>
        <p:txBody>
          <a:bodyPr wrap="square">
            <a:spAutoFit/>
          </a:bodyPr>
          <a:lstStyle/>
          <a:p>
            <a:pPr algn="ctr"/>
            <a:r>
              <a:rPr lang="de-DE" sz="1200" dirty="0" smtClean="0">
                <a:latin typeface="Calibri" panose="020F0502020204030204" pitchFamily="34" charset="0"/>
              </a:rPr>
              <a:t>Quelle: Bundesregierung</a:t>
            </a:r>
          </a:p>
        </p:txBody>
      </p:sp>
    </p:spTree>
    <p:extLst>
      <p:ext uri="{BB962C8B-B14F-4D97-AF65-F5344CB8AC3E}">
        <p14:creationId xmlns:p14="http://schemas.microsoft.com/office/powerpoint/2010/main" val="2845420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Sustainability Basics - Kurzvorstellung der Grundlagen</a:t>
            </a:r>
            <a:br>
              <a:rPr lang="de-DE" sz="2400" dirty="0"/>
            </a:br>
            <a:r>
              <a:rPr lang="de-DE" sz="2400" dirty="0" err="1"/>
              <a:t>Sustainable</a:t>
            </a:r>
            <a:r>
              <a:rPr lang="de-DE" sz="2400" dirty="0"/>
              <a:t> </a:t>
            </a:r>
            <a:r>
              <a:rPr lang="de-DE" sz="2400" dirty="0" smtClean="0"/>
              <a:t>Business </a:t>
            </a:r>
            <a:r>
              <a:rPr lang="de-DE" sz="2400" dirty="0" err="1" smtClean="0"/>
              <a:t>Canvas</a:t>
            </a:r>
            <a:r>
              <a:rPr lang="de-DE" sz="2400" dirty="0"/>
              <a:t> (Nachhaltigkeitsperspektive)</a:t>
            </a:r>
          </a:p>
        </p:txBody>
      </p:sp>
      <p:sp>
        <p:nvSpPr>
          <p:cNvPr id="24" name="Textfeld 23"/>
          <p:cNvSpPr txBox="1"/>
          <p:nvPr/>
        </p:nvSpPr>
        <p:spPr>
          <a:xfrm rot="16200000">
            <a:off x="-293722" y="3199775"/>
            <a:ext cx="2152064" cy="523220"/>
          </a:xfrm>
          <a:prstGeom prst="rect">
            <a:avLst/>
          </a:prstGeom>
          <a:noFill/>
        </p:spPr>
        <p:txBody>
          <a:bodyPr wrap="none" rtlCol="0">
            <a:spAutoFit/>
          </a:bodyPr>
          <a:lstStyle/>
          <a:p>
            <a:pPr algn="ctr"/>
            <a:r>
              <a:rPr lang="de-DE" dirty="0" smtClean="0">
                <a:solidFill>
                  <a:srgbClr val="C4D44E"/>
                </a:solidFill>
                <a:latin typeface="Calibri" panose="020F0502020204030204"/>
              </a:rPr>
              <a:t>(Auszug: </a:t>
            </a:r>
            <a:br>
              <a:rPr lang="de-DE" dirty="0" smtClean="0">
                <a:solidFill>
                  <a:srgbClr val="C4D44E"/>
                </a:solidFill>
                <a:latin typeface="Calibri" panose="020F0502020204030204"/>
              </a:rPr>
            </a:br>
            <a:r>
              <a:rPr lang="de-DE" dirty="0" smtClean="0">
                <a:solidFill>
                  <a:srgbClr val="C4D44E"/>
                </a:solidFill>
                <a:latin typeface="Calibri" panose="020F0502020204030204"/>
              </a:rPr>
              <a:t>Die Nachhaltigkeitsfragen)</a:t>
            </a:r>
            <a:endParaRPr lang="de-DE" dirty="0">
              <a:solidFill>
                <a:srgbClr val="C4D44E"/>
              </a:solidFill>
              <a:latin typeface="Calibri" panose="020F0502020204030204"/>
              <a:cs typeface="Calibri" panose="020F0502020204030204" pitchFamily="34" charset="0"/>
            </a:endParaRPr>
          </a:p>
        </p:txBody>
      </p:sp>
      <p:grpSp>
        <p:nvGrpSpPr>
          <p:cNvPr id="64" name="Gruppieren 63"/>
          <p:cNvGrpSpPr/>
          <p:nvPr/>
        </p:nvGrpSpPr>
        <p:grpSpPr>
          <a:xfrm>
            <a:off x="1104901" y="1169669"/>
            <a:ext cx="9996999" cy="5097782"/>
            <a:chOff x="1104901" y="1169669"/>
            <a:chExt cx="9996999" cy="5097782"/>
          </a:xfrm>
        </p:grpSpPr>
        <p:grpSp>
          <p:nvGrpSpPr>
            <p:cNvPr id="60" name="Gruppieren 59"/>
            <p:cNvGrpSpPr/>
            <p:nvPr/>
          </p:nvGrpSpPr>
          <p:grpSpPr>
            <a:xfrm>
              <a:off x="1104901" y="1169669"/>
              <a:ext cx="9996999" cy="5097782"/>
              <a:chOff x="1104901" y="1169669"/>
              <a:chExt cx="9996999" cy="5097782"/>
            </a:xfrm>
          </p:grpSpPr>
          <p:grpSp>
            <p:nvGrpSpPr>
              <p:cNvPr id="59" name="Gruppieren 58"/>
              <p:cNvGrpSpPr/>
              <p:nvPr/>
            </p:nvGrpSpPr>
            <p:grpSpPr>
              <a:xfrm>
                <a:off x="1104901" y="1169669"/>
                <a:ext cx="9996999" cy="5097782"/>
                <a:chOff x="1104901" y="1169669"/>
                <a:chExt cx="9996999" cy="5097782"/>
              </a:xfrm>
            </p:grpSpPr>
            <p:grpSp>
              <p:nvGrpSpPr>
                <p:cNvPr id="52" name="Gruppieren 51"/>
                <p:cNvGrpSpPr/>
                <p:nvPr/>
              </p:nvGrpSpPr>
              <p:grpSpPr>
                <a:xfrm>
                  <a:off x="1104901" y="1169669"/>
                  <a:ext cx="9996999" cy="5097782"/>
                  <a:chOff x="1104901" y="1169669"/>
                  <a:chExt cx="9996999" cy="5097782"/>
                </a:xfrm>
              </p:grpSpPr>
              <p:grpSp>
                <p:nvGrpSpPr>
                  <p:cNvPr id="51" name="Gruppieren 50"/>
                  <p:cNvGrpSpPr/>
                  <p:nvPr/>
                </p:nvGrpSpPr>
                <p:grpSpPr>
                  <a:xfrm>
                    <a:off x="1104901" y="1169669"/>
                    <a:ext cx="9996999" cy="5097782"/>
                    <a:chOff x="1104901" y="1169669"/>
                    <a:chExt cx="9996999" cy="5097782"/>
                  </a:xfrm>
                </p:grpSpPr>
                <p:grpSp>
                  <p:nvGrpSpPr>
                    <p:cNvPr id="50" name="Gruppieren 49"/>
                    <p:cNvGrpSpPr/>
                    <p:nvPr/>
                  </p:nvGrpSpPr>
                  <p:grpSpPr>
                    <a:xfrm>
                      <a:off x="1104901" y="1169669"/>
                      <a:ext cx="9996999" cy="5097782"/>
                      <a:chOff x="1104901" y="1169669"/>
                      <a:chExt cx="9996999" cy="5097782"/>
                    </a:xfrm>
                  </p:grpSpPr>
                  <p:grpSp>
                    <p:nvGrpSpPr>
                      <p:cNvPr id="46" name="Gruppieren 45"/>
                      <p:cNvGrpSpPr/>
                      <p:nvPr/>
                    </p:nvGrpSpPr>
                    <p:grpSpPr>
                      <a:xfrm>
                        <a:off x="1104901" y="1169669"/>
                        <a:ext cx="9996999" cy="5097782"/>
                        <a:chOff x="1104901" y="1169669"/>
                        <a:chExt cx="9996999" cy="5097782"/>
                      </a:xfrm>
                    </p:grpSpPr>
                    <p:grpSp>
                      <p:nvGrpSpPr>
                        <p:cNvPr id="38" name="Gruppieren 37"/>
                        <p:cNvGrpSpPr/>
                        <p:nvPr/>
                      </p:nvGrpSpPr>
                      <p:grpSpPr>
                        <a:xfrm>
                          <a:off x="1104901" y="1169669"/>
                          <a:ext cx="9996999" cy="5097782"/>
                          <a:chOff x="1104901" y="1169669"/>
                          <a:chExt cx="9996999" cy="5097782"/>
                        </a:xfrm>
                      </p:grpSpPr>
                      <p:grpSp>
                        <p:nvGrpSpPr>
                          <p:cNvPr id="37" name="Gruppieren 36"/>
                          <p:cNvGrpSpPr/>
                          <p:nvPr/>
                        </p:nvGrpSpPr>
                        <p:grpSpPr>
                          <a:xfrm>
                            <a:off x="1104901" y="1169669"/>
                            <a:ext cx="9996999" cy="5097782"/>
                            <a:chOff x="1104901" y="1169669"/>
                            <a:chExt cx="9996999" cy="5097782"/>
                          </a:xfrm>
                        </p:grpSpPr>
                        <p:grpSp>
                          <p:nvGrpSpPr>
                            <p:cNvPr id="34" name="Gruppieren 33"/>
                            <p:cNvGrpSpPr/>
                            <p:nvPr/>
                          </p:nvGrpSpPr>
                          <p:grpSpPr>
                            <a:xfrm>
                              <a:off x="1104901" y="1169669"/>
                              <a:ext cx="9841229" cy="5097782"/>
                              <a:chOff x="1104901" y="1169669"/>
                              <a:chExt cx="9841229" cy="5097782"/>
                            </a:xfrm>
                          </p:grpSpPr>
                          <p:grpSp>
                            <p:nvGrpSpPr>
                              <p:cNvPr id="27" name="Gruppieren 26"/>
                              <p:cNvGrpSpPr/>
                              <p:nvPr/>
                            </p:nvGrpSpPr>
                            <p:grpSpPr>
                              <a:xfrm>
                                <a:off x="1104901" y="1169669"/>
                                <a:ext cx="9841229" cy="5097782"/>
                                <a:chOff x="2038350" y="1169669"/>
                                <a:chExt cx="9619529" cy="5097782"/>
                              </a:xfrm>
                            </p:grpSpPr>
                            <p:pic>
                              <p:nvPicPr>
                                <p:cNvPr id="3" name="Grafik 2"/>
                                <p:cNvPicPr>
                                  <a:picLocks noChangeAspect="1"/>
                                </p:cNvPicPr>
                                <p:nvPr/>
                              </p:nvPicPr>
                              <p:blipFill rotWithShape="1">
                                <a:blip r:embed="rId2">
                                  <a:extLst>
                                    <a:ext uri="{28A0092B-C50C-407E-A947-70E740481C1C}">
                                      <a14:useLocalDpi xmlns:a14="http://schemas.microsoft.com/office/drawing/2010/main" val="0"/>
                                    </a:ext>
                                  </a:extLst>
                                </a:blip>
                                <a:srcRect b="1654"/>
                                <a:stretch/>
                              </p:blipFill>
                              <p:spPr>
                                <a:xfrm>
                                  <a:off x="2038350" y="1169669"/>
                                  <a:ext cx="9619529" cy="5097782"/>
                                </a:xfrm>
                                <a:prstGeom prst="rect">
                                  <a:avLst/>
                                </a:prstGeom>
                              </p:spPr>
                            </p:pic>
                            <p:sp>
                              <p:nvSpPr>
                                <p:cNvPr id="26" name="Rechteck 25"/>
                                <p:cNvSpPr/>
                                <p:nvPr/>
                              </p:nvSpPr>
                              <p:spPr bwMode="auto">
                                <a:xfrm>
                                  <a:off x="8010524" y="2623478"/>
                                  <a:ext cx="1400176" cy="5197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pic>
                            <p:nvPicPr>
                              <p:cNvPr id="30" name="Grafik 29"/>
                              <p:cNvPicPr>
                                <a:picLocks noChangeAspect="1"/>
                              </p:cNvPicPr>
                              <p:nvPr/>
                            </p:nvPicPr>
                            <p:blipFill rotWithShape="1">
                              <a:blip r:embed="rId2">
                                <a:extLst>
                                  <a:ext uri="{28A0092B-C50C-407E-A947-70E740481C1C}">
                                    <a14:useLocalDpi xmlns:a14="http://schemas.microsoft.com/office/drawing/2010/main" val="0"/>
                                  </a:ext>
                                </a:extLst>
                              </a:blip>
                              <a:srcRect l="16437" t="3659" r="79840" b="91710"/>
                              <a:stretch/>
                            </p:blipFill>
                            <p:spPr>
                              <a:xfrm>
                                <a:off x="10181591" y="1293358"/>
                                <a:ext cx="358140" cy="234316"/>
                              </a:xfrm>
                              <a:prstGeom prst="rect">
                                <a:avLst/>
                              </a:prstGeom>
                            </p:spPr>
                          </p:pic>
                          <p:sp>
                            <p:nvSpPr>
                              <p:cNvPr id="32" name="Rechteck 31"/>
                              <p:cNvSpPr/>
                              <p:nvPr/>
                            </p:nvSpPr>
                            <p:spPr bwMode="auto">
                              <a:xfrm>
                                <a:off x="2525663" y="1274630"/>
                                <a:ext cx="560437" cy="3636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sp>
                          <p:nvSpPr>
                            <p:cNvPr id="28" name="Rechteck 27"/>
                            <p:cNvSpPr/>
                            <p:nvPr/>
                          </p:nvSpPr>
                          <p:spPr>
                            <a:xfrm>
                              <a:off x="1529021" y="1407815"/>
                              <a:ext cx="4130734" cy="615553"/>
                            </a:xfrm>
                            <a:prstGeom prst="rect">
                              <a:avLst/>
                            </a:prstGeom>
                          </p:spPr>
                          <p:txBody>
                            <a:bodyPr wrap="square">
                              <a:spAutoFit/>
                            </a:bodyPr>
                            <a:lstStyle/>
                            <a:p>
                              <a:pPr marL="85725" indent="-85725">
                                <a:buFont typeface="Arial" panose="020B0604020202020204" pitchFamily="34" charset="0"/>
                                <a:buChar char="•"/>
                              </a:pPr>
                              <a:r>
                                <a:rPr lang="de-DE" sz="850" b="0" dirty="0">
                                  <a:solidFill>
                                    <a:srgbClr val="000000"/>
                                  </a:solidFill>
                                  <a:latin typeface="Calibri" panose="020F0502020204030204"/>
                                </a:rPr>
                                <a:t>Beschreiben Sie kurz und verständlich Ihre Vision: </a:t>
                              </a:r>
                              <a:r>
                                <a:rPr lang="de-DE" sz="850" b="0" dirty="0" smtClean="0">
                                  <a:solidFill>
                                    <a:srgbClr val="000000"/>
                                  </a:solidFill>
                                  <a:latin typeface="Calibri" panose="020F0502020204030204"/>
                                </a:rPr>
                                <a:t/>
                              </a:r>
                              <a:br>
                                <a:rPr lang="de-DE" sz="850" b="0" dirty="0" smtClean="0">
                                  <a:solidFill>
                                    <a:srgbClr val="000000"/>
                                  </a:solidFill>
                                  <a:latin typeface="Calibri" panose="020F0502020204030204"/>
                                </a:rPr>
                              </a:br>
                              <a:r>
                                <a:rPr lang="de-DE" sz="850" b="0" dirty="0" smtClean="0">
                                  <a:solidFill>
                                    <a:srgbClr val="000000"/>
                                  </a:solidFill>
                                  <a:latin typeface="Calibri" panose="020F0502020204030204"/>
                                </a:rPr>
                                <a:t>Welches </a:t>
                              </a:r>
                              <a:r>
                                <a:rPr lang="de-DE" sz="850" b="0" dirty="0">
                                  <a:solidFill>
                                    <a:srgbClr val="000000"/>
                                  </a:solidFill>
                                  <a:latin typeface="Calibri" panose="020F0502020204030204"/>
                                </a:rPr>
                                <a:t>langfristige Ziel bestimmt die Richtung für Ihr Geschäftsmodell?</a:t>
                              </a:r>
                            </a:p>
                            <a:p>
                              <a:pPr marL="85725" indent="-85725">
                                <a:buFont typeface="Arial" panose="020B0604020202020204" pitchFamily="34" charset="0"/>
                                <a:buChar char="•"/>
                              </a:pPr>
                              <a:r>
                                <a:rPr lang="de-DE" sz="850" b="0" dirty="0">
                                  <a:solidFill>
                                    <a:srgbClr val="000000"/>
                                  </a:solidFill>
                                  <a:latin typeface="Calibri" panose="020F0502020204030204"/>
                                </a:rPr>
                                <a:t>Welche Mission verfolgen Sie mit Ihrem Geschäftsmodell? </a:t>
                              </a:r>
                            </a:p>
                            <a:p>
                              <a:pPr marL="85725" indent="-85725">
                                <a:buFont typeface="Arial" panose="020B0604020202020204" pitchFamily="34" charset="0"/>
                                <a:buChar char="•"/>
                              </a:pPr>
                              <a:r>
                                <a:rPr lang="de-DE" sz="850" b="0" dirty="0">
                                  <a:solidFill>
                                    <a:srgbClr val="000000"/>
                                  </a:solidFill>
                                  <a:latin typeface="Calibri" panose="020F0502020204030204"/>
                                </a:rPr>
                                <a:t>Durch welche Werte ist ihr Geschäftsmodell bestimmt?</a:t>
                              </a:r>
                            </a:p>
                          </p:txBody>
                        </p:sp>
                        <p:sp>
                          <p:nvSpPr>
                            <p:cNvPr id="33" name="Rechteck 32"/>
                            <p:cNvSpPr/>
                            <p:nvPr/>
                          </p:nvSpPr>
                          <p:spPr>
                            <a:xfrm>
                              <a:off x="4951850" y="1413216"/>
                              <a:ext cx="6150050" cy="746358"/>
                            </a:xfrm>
                            <a:prstGeom prst="rect">
                              <a:avLst/>
                            </a:prstGeom>
                          </p:spPr>
                          <p:txBody>
                            <a:bodyPr wrap="square">
                              <a:spAutoFit/>
                            </a:bodyPr>
                            <a:lstStyle/>
                            <a:p>
                              <a:pPr marL="85725" indent="-85725">
                                <a:buFont typeface="Arial" panose="020B0604020202020204" pitchFamily="34" charset="0"/>
                                <a:buChar char="•"/>
                              </a:pPr>
                              <a:r>
                                <a:rPr lang="de-DE" sz="850" b="0" dirty="0" smtClean="0">
                                  <a:solidFill>
                                    <a:srgbClr val="000000"/>
                                  </a:solidFill>
                                  <a:latin typeface="Calibri" panose="020F0502020204030204"/>
                                </a:rPr>
                                <a:t>Welche </a:t>
                              </a:r>
                              <a:r>
                                <a:rPr lang="de-DE" sz="850" b="0" dirty="0">
                                  <a:solidFill>
                                    <a:srgbClr val="000000"/>
                                  </a:solidFill>
                                  <a:latin typeface="Calibri" panose="020F0502020204030204"/>
                                </a:rPr>
                                <a:t>Rolle sollen ökonomische, ökologische oder gesellschaftliche Nachhaltigkeitsziele spielen?</a:t>
                              </a:r>
                            </a:p>
                            <a:p>
                              <a:pPr marL="85725" indent="-85725">
                                <a:buFont typeface="Arial" panose="020B0604020202020204" pitchFamily="34" charset="0"/>
                                <a:buChar char="•"/>
                              </a:pPr>
                              <a:r>
                                <a:rPr lang="de-DE" sz="850" b="0" dirty="0">
                                  <a:solidFill>
                                    <a:srgbClr val="000000"/>
                                  </a:solidFill>
                                  <a:latin typeface="Calibri" panose="020F0502020204030204"/>
                                </a:rPr>
                                <a:t>Welche Nachhaltigkeitsprinzipien </a:t>
                              </a:r>
                              <a:r>
                                <a:rPr lang="de-DE" sz="850" b="0" dirty="0" smtClean="0">
                                  <a:solidFill>
                                    <a:srgbClr val="000000"/>
                                  </a:solidFill>
                                  <a:latin typeface="Calibri" panose="020F0502020204030204"/>
                                </a:rPr>
                                <a:t>spielen </a:t>
                              </a:r>
                              <a:r>
                                <a:rPr lang="de-DE" sz="850" b="0" dirty="0">
                                  <a:solidFill>
                                    <a:srgbClr val="000000"/>
                                  </a:solidFill>
                                  <a:latin typeface="Calibri" panose="020F0502020204030204"/>
                                </a:rPr>
                                <a:t>für ihre Geschäftsidee eine Rolle</a:t>
                              </a:r>
                              <a:r>
                                <a:rPr lang="de-DE" sz="850" b="0" dirty="0" smtClean="0">
                                  <a:solidFill>
                                    <a:srgbClr val="000000"/>
                                  </a:solidFill>
                                  <a:latin typeface="Calibri" panose="020F0502020204030204"/>
                                </a:rPr>
                                <a:t>?</a:t>
                              </a:r>
                            </a:p>
                            <a:p>
                              <a:pPr marL="85725" indent="-85725">
                                <a:buFont typeface="Arial" panose="020B0604020202020204" pitchFamily="34" charset="0"/>
                                <a:buChar char="•"/>
                              </a:pPr>
                              <a:r>
                                <a:rPr lang="de-DE" sz="850" b="0" dirty="0">
                                  <a:solidFill>
                                    <a:srgbClr val="000000"/>
                                  </a:solidFill>
                                  <a:latin typeface="Calibri" panose="020F0502020204030204"/>
                                </a:rPr>
                                <a:t>Welchen konkreten Beitrag wird Ihr Start-up zur Erreichung von Nachhaltigkeitszielen in 5 oder 10 Jahren geleistet haben?</a:t>
                              </a:r>
                            </a:p>
                            <a:p>
                              <a:pPr marL="85725" indent="-85725">
                                <a:buFont typeface="Arial" panose="020B0604020202020204" pitchFamily="34" charset="0"/>
                                <a:buChar char="•"/>
                              </a:pPr>
                              <a:r>
                                <a:rPr lang="de-DE" sz="850" b="0" dirty="0">
                                  <a:solidFill>
                                    <a:srgbClr val="000000"/>
                                  </a:solidFill>
                                  <a:latin typeface="Calibri" panose="020F0502020204030204"/>
                                </a:rPr>
                                <a:t>Wie profitiert Ihr Geschäftsmodell/ Ihre Gründung davon, wenn Sie Prinzipien der Nachhaltigkeit </a:t>
                              </a:r>
                              <a:r>
                                <a:rPr lang="de-DE" sz="850" b="0" dirty="0" smtClean="0">
                                  <a:solidFill>
                                    <a:srgbClr val="000000"/>
                                  </a:solidFill>
                                  <a:latin typeface="Calibri" panose="020F0502020204030204"/>
                                </a:rPr>
                                <a:t>verstärkt </a:t>
                              </a:r>
                              <a:r>
                                <a:rPr lang="de-DE" sz="850" b="0" dirty="0">
                                  <a:solidFill>
                                    <a:srgbClr val="000000"/>
                                  </a:solidFill>
                                  <a:latin typeface="Calibri" panose="020F0502020204030204"/>
                                </a:rPr>
                                <a:t>integrieren? </a:t>
                              </a:r>
                            </a:p>
                            <a:p>
                              <a:pPr marL="85725" indent="-85725">
                                <a:buFont typeface="Arial" panose="020B0604020202020204" pitchFamily="34" charset="0"/>
                                <a:buChar char="•"/>
                              </a:pPr>
                              <a:endParaRPr lang="de-DE" sz="850" b="0" dirty="0">
                                <a:solidFill>
                                  <a:srgbClr val="000000"/>
                                </a:solidFill>
                                <a:latin typeface="Calibri" panose="020F0502020204030204"/>
                              </a:endParaRPr>
                            </a:p>
                          </p:txBody>
                        </p:sp>
                      </p:grpSp>
                      <p:sp>
                        <p:nvSpPr>
                          <p:cNvPr id="35" name="Rechteck 34"/>
                          <p:cNvSpPr/>
                          <p:nvPr/>
                        </p:nvSpPr>
                        <p:spPr>
                          <a:xfrm>
                            <a:off x="1467040" y="2623478"/>
                            <a:ext cx="1641157" cy="1923604"/>
                          </a:xfrm>
                          <a:prstGeom prst="rect">
                            <a:avLst/>
                          </a:prstGeom>
                        </p:spPr>
                        <p:txBody>
                          <a:bodyPr wrap="square">
                            <a:spAutoFit/>
                          </a:bodyPr>
                          <a:lstStyle/>
                          <a:p>
                            <a:pPr marL="93663" indent="-93663">
                              <a:buFont typeface="Arial" panose="020B0604020202020204" pitchFamily="34" charset="0"/>
                              <a:buChar char="•"/>
                            </a:pPr>
                            <a:r>
                              <a:rPr lang="de-DE" sz="850" b="0" dirty="0">
                                <a:solidFill>
                                  <a:srgbClr val="000000"/>
                                </a:solidFill>
                                <a:latin typeface="Calibri" panose="020F0502020204030204"/>
                              </a:rPr>
                              <a:t>Welche Partner benötigen Sie, um Ihr Angebot nachhaltig zu gestalten? Wer kann Sie </a:t>
                            </a:r>
                            <a:r>
                              <a:rPr lang="de-DE" sz="850" b="0" dirty="0" smtClean="0">
                                <a:solidFill>
                                  <a:srgbClr val="000000"/>
                                </a:solidFill>
                                <a:latin typeface="Calibri" panose="020F0502020204030204"/>
                              </a:rPr>
                              <a:t>darüber </a:t>
                            </a:r>
                            <a:r>
                              <a:rPr lang="de-DE" sz="850" b="0" dirty="0">
                                <a:solidFill>
                                  <a:srgbClr val="000000"/>
                                </a:solidFill>
                                <a:latin typeface="Calibri" panose="020F0502020204030204"/>
                              </a:rPr>
                              <a:t>hinaus unterstützen (z.B. </a:t>
                            </a:r>
                            <a:r>
                              <a:rPr lang="de-DE" sz="850" b="0" dirty="0" smtClean="0">
                                <a:solidFill>
                                  <a:srgbClr val="000000"/>
                                </a:solidFill>
                                <a:latin typeface="Calibri" panose="020F0502020204030204"/>
                              </a:rPr>
                              <a:t>Verbände/ Organisationen)?</a:t>
                            </a:r>
                            <a:br>
                              <a:rPr lang="de-DE" sz="850" b="0" dirty="0" smtClean="0">
                                <a:solidFill>
                                  <a:srgbClr val="000000"/>
                                </a:solidFill>
                                <a:latin typeface="Calibri" panose="020F0502020204030204"/>
                              </a:rPr>
                            </a:br>
                            <a:endParaRPr lang="de-DE" sz="850" b="0" dirty="0">
                              <a:solidFill>
                                <a:srgbClr val="000000"/>
                              </a:solidFill>
                              <a:latin typeface="Calibri" panose="020F0502020204030204"/>
                            </a:endParaRPr>
                          </a:p>
                          <a:p>
                            <a:pPr marL="93663" indent="-93663">
                              <a:buFont typeface="Arial" panose="020B0604020202020204" pitchFamily="34" charset="0"/>
                              <a:buChar char="•"/>
                            </a:pPr>
                            <a:r>
                              <a:rPr lang="de-DE" sz="850" b="0" dirty="0" smtClean="0">
                                <a:solidFill>
                                  <a:srgbClr val="000000"/>
                                </a:solidFill>
                                <a:latin typeface="Calibri" panose="020F0502020204030204"/>
                              </a:rPr>
                              <a:t>Welche </a:t>
                            </a:r>
                            <a:r>
                              <a:rPr lang="de-DE" sz="850" b="0" dirty="0">
                                <a:solidFill>
                                  <a:srgbClr val="000000"/>
                                </a:solidFill>
                                <a:latin typeface="Calibri" panose="020F0502020204030204"/>
                              </a:rPr>
                              <a:t>Nachhaltigkeitsanforderungen sind entlang Ihrer Wertschöpfungskette relevant? Wie können Sie diese </a:t>
                            </a:r>
                            <a:r>
                              <a:rPr lang="de-DE" sz="850" b="0" dirty="0" smtClean="0">
                                <a:solidFill>
                                  <a:srgbClr val="000000"/>
                                </a:solidFill>
                                <a:latin typeface="Calibri" panose="020F0502020204030204"/>
                              </a:rPr>
                              <a:t>Nachhaltigkeits-anforderungen </a:t>
                            </a:r>
                            <a:r>
                              <a:rPr lang="de-DE" sz="850" b="0" dirty="0">
                                <a:solidFill>
                                  <a:srgbClr val="000000"/>
                                </a:solidFill>
                                <a:latin typeface="Calibri" panose="020F0502020204030204"/>
                              </a:rPr>
                              <a:t>erfüllen?</a:t>
                            </a:r>
                          </a:p>
                        </p:txBody>
                      </p:sp>
                    </p:grpSp>
                    <p:sp>
                      <p:nvSpPr>
                        <p:cNvPr id="45" name="Rechteck 44"/>
                        <p:cNvSpPr/>
                        <p:nvPr/>
                      </p:nvSpPr>
                      <p:spPr bwMode="auto">
                        <a:xfrm>
                          <a:off x="10085523" y="2310892"/>
                          <a:ext cx="331948" cy="3636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sp>
                    <p:nvSpPr>
                      <p:cNvPr id="49" name="Rechteck 48"/>
                      <p:cNvSpPr/>
                      <p:nvPr/>
                    </p:nvSpPr>
                    <p:spPr bwMode="auto">
                      <a:xfrm>
                        <a:off x="10099713" y="3758960"/>
                        <a:ext cx="317758" cy="25582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pic>
                  <p:nvPicPr>
                    <p:cNvPr id="43" name="Grafik 42"/>
                    <p:cNvPicPr>
                      <a:picLocks noChangeAspect="1"/>
                    </p:cNvPicPr>
                    <p:nvPr/>
                  </p:nvPicPr>
                  <p:blipFill rotWithShape="1">
                    <a:blip r:embed="rId2">
                      <a:extLst>
                        <a:ext uri="{28A0092B-C50C-407E-A947-70E740481C1C}">
                          <a14:useLocalDpi xmlns:a14="http://schemas.microsoft.com/office/drawing/2010/main" val="0"/>
                        </a:ext>
                      </a:extLst>
                    </a:blip>
                    <a:srcRect l="91468" t="23425" r="5083" b="71627"/>
                    <a:stretch/>
                  </p:blipFill>
                  <p:spPr>
                    <a:xfrm>
                      <a:off x="10306143" y="2228176"/>
                      <a:ext cx="263499" cy="198825"/>
                    </a:xfrm>
                    <a:prstGeom prst="rect">
                      <a:avLst/>
                    </a:prstGeom>
                  </p:spPr>
                </p:pic>
              </p:grpSp>
              <p:pic>
                <p:nvPicPr>
                  <p:cNvPr id="48" name="Grafik 47"/>
                  <p:cNvPicPr>
                    <a:picLocks noChangeAspect="1"/>
                  </p:cNvPicPr>
                  <p:nvPr/>
                </p:nvPicPr>
                <p:blipFill rotWithShape="1">
                  <a:blip r:embed="rId2">
                    <a:extLst>
                      <a:ext uri="{28A0092B-C50C-407E-A947-70E740481C1C}">
                        <a14:useLocalDpi xmlns:a14="http://schemas.microsoft.com/office/drawing/2010/main" val="0"/>
                      </a:ext>
                    </a:extLst>
                  </a:blip>
                  <a:srcRect l="91406" t="49618" r="5145" b="45434"/>
                  <a:stretch/>
                </p:blipFill>
                <p:spPr>
                  <a:xfrm>
                    <a:off x="10286552" y="3596802"/>
                    <a:ext cx="263499" cy="198825"/>
                  </a:xfrm>
                  <a:prstGeom prst="rect">
                    <a:avLst/>
                  </a:prstGeom>
                </p:spPr>
              </p:pic>
            </p:grpSp>
            <p:sp>
              <p:nvSpPr>
                <p:cNvPr id="57" name="Rechteck 56"/>
                <p:cNvSpPr/>
                <p:nvPr/>
              </p:nvSpPr>
              <p:spPr bwMode="auto">
                <a:xfrm>
                  <a:off x="2620732" y="5390213"/>
                  <a:ext cx="361950" cy="31908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sp>
            <p:nvSpPr>
              <p:cNvPr id="56" name="Rechteck 55"/>
              <p:cNvSpPr/>
              <p:nvPr/>
            </p:nvSpPr>
            <p:spPr bwMode="auto">
              <a:xfrm>
                <a:off x="7386638" y="5448300"/>
                <a:ext cx="361950" cy="31908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eaLnBrk="1" hangingPunct="1">
                  <a:buFont typeface="Times" charset="0"/>
                  <a:buNone/>
                </a:pPr>
                <a:endParaRPr lang="de-DE" dirty="0">
                  <a:solidFill>
                    <a:srgbClr val="000000"/>
                  </a:solidFill>
                  <a:latin typeface="Calibri" panose="020F0502020204030204" pitchFamily="34" charset="0"/>
                  <a:cs typeface="Calibri" panose="020F0502020204030204" pitchFamily="34" charset="0"/>
                </a:endParaRPr>
              </a:p>
            </p:txBody>
          </p:sp>
        </p:grpSp>
        <p:sp>
          <p:nvSpPr>
            <p:cNvPr id="36" name="Rechteck 35"/>
            <p:cNvSpPr/>
            <p:nvPr/>
          </p:nvSpPr>
          <p:spPr>
            <a:xfrm>
              <a:off x="3177703" y="2433593"/>
              <a:ext cx="1776721" cy="1284967"/>
            </a:xfrm>
            <a:prstGeom prst="rect">
              <a:avLst/>
            </a:prstGeom>
          </p:spPr>
          <p:txBody>
            <a:bodyPr wrap="square">
              <a:spAutoFit/>
            </a:bodyPr>
            <a:lstStyle/>
            <a:p>
              <a:pPr marL="85725" indent="-85725">
                <a:spcAft>
                  <a:spcPts val="300"/>
                </a:spcAft>
                <a:buFont typeface="Arial" panose="020B0604020202020204" pitchFamily="34" charset="0"/>
                <a:buChar char="•"/>
              </a:pPr>
              <a:r>
                <a:rPr lang="de-DE" sz="700" b="0" dirty="0">
                  <a:solidFill>
                    <a:srgbClr val="000000"/>
                  </a:solidFill>
                  <a:latin typeface="Calibri" panose="020F0502020204030204"/>
                </a:rPr>
                <a:t>Welche Rolle spielt Nachhaltigkeit </a:t>
              </a:r>
              <a:r>
                <a:rPr lang="de-DE" sz="700" b="0" dirty="0" smtClean="0">
                  <a:solidFill>
                    <a:srgbClr val="000000"/>
                  </a:solidFill>
                  <a:latin typeface="Calibri" panose="020F0502020204030204"/>
                </a:rPr>
                <a:t/>
              </a:r>
              <a:br>
                <a:rPr lang="de-DE" sz="700" b="0" dirty="0" smtClean="0">
                  <a:solidFill>
                    <a:srgbClr val="000000"/>
                  </a:solidFill>
                  <a:latin typeface="Calibri" panose="020F0502020204030204"/>
                </a:rPr>
              </a:br>
              <a:r>
                <a:rPr lang="de-DE" sz="700" b="0" dirty="0" smtClean="0">
                  <a:solidFill>
                    <a:srgbClr val="000000"/>
                  </a:solidFill>
                  <a:latin typeface="Calibri" panose="020F0502020204030204"/>
                </a:rPr>
                <a:t>bei </a:t>
              </a:r>
              <a:r>
                <a:rPr lang="de-DE" sz="700" b="0" dirty="0">
                  <a:solidFill>
                    <a:srgbClr val="000000"/>
                  </a:solidFill>
                  <a:latin typeface="Calibri" panose="020F0502020204030204"/>
                </a:rPr>
                <a:t>Ihren Schlüsselaktivitäten?</a:t>
              </a:r>
            </a:p>
            <a:p>
              <a:pPr marL="85725" indent="-85725">
                <a:spcAft>
                  <a:spcPts val="300"/>
                </a:spcAft>
                <a:buFont typeface="Arial" panose="020B0604020202020204" pitchFamily="34" charset="0"/>
                <a:buChar char="•"/>
              </a:pPr>
              <a:r>
                <a:rPr lang="de-DE" sz="700" b="0" dirty="0">
                  <a:solidFill>
                    <a:srgbClr val="000000"/>
                  </a:solidFill>
                  <a:latin typeface="Calibri" panose="020F0502020204030204"/>
                </a:rPr>
                <a:t>Wie müssen Schlüsselaktivitäten gestaltet werden, damit das Unternehmen nachhaltiger ist?</a:t>
              </a:r>
            </a:p>
            <a:p>
              <a:pPr marL="85725" indent="-85725">
                <a:spcAft>
                  <a:spcPts val="300"/>
                </a:spcAft>
                <a:buFont typeface="Arial" panose="020B0604020202020204" pitchFamily="34" charset="0"/>
                <a:buChar char="•"/>
              </a:pPr>
              <a:r>
                <a:rPr lang="de-DE" sz="700" b="0" dirty="0">
                  <a:solidFill>
                    <a:srgbClr val="000000"/>
                  </a:solidFill>
                  <a:latin typeface="Calibri" panose="020F0502020204030204"/>
                </a:rPr>
                <a:t>Welche Risiken (z.B. Änderung gesetzlicher Auflagen, </a:t>
              </a:r>
              <a:r>
                <a:rPr lang="de-DE" sz="700" b="0" dirty="0" smtClean="0">
                  <a:solidFill>
                    <a:srgbClr val="000000"/>
                  </a:solidFill>
                  <a:latin typeface="Calibri" panose="020F0502020204030204"/>
                </a:rPr>
                <a:t>Reputationsverlust </a:t>
              </a:r>
              <a:r>
                <a:rPr lang="de-DE" sz="700" b="0" dirty="0">
                  <a:solidFill>
                    <a:srgbClr val="000000"/>
                  </a:solidFill>
                  <a:latin typeface="Calibri" panose="020F0502020204030204"/>
                </a:rPr>
                <a:t>etc.) können durch nachhaltigere </a:t>
              </a:r>
              <a:r>
                <a:rPr lang="de-DE" sz="700" b="0" dirty="0" smtClean="0">
                  <a:solidFill>
                    <a:srgbClr val="000000"/>
                  </a:solidFill>
                  <a:latin typeface="Calibri" panose="020F0502020204030204"/>
                </a:rPr>
                <a:t>Schlüssel-aktivitäten </a:t>
              </a:r>
              <a:r>
                <a:rPr lang="de-DE" sz="700" b="0" dirty="0">
                  <a:solidFill>
                    <a:srgbClr val="000000"/>
                  </a:solidFill>
                  <a:latin typeface="Calibri" panose="020F0502020204030204"/>
                </a:rPr>
                <a:t>vermieden werden?</a:t>
              </a:r>
            </a:p>
            <a:p>
              <a:pPr marL="85725" indent="-85725">
                <a:spcAft>
                  <a:spcPts val="300"/>
                </a:spcAft>
                <a:buFont typeface="Arial" panose="020B0604020202020204" pitchFamily="34" charset="0"/>
                <a:buChar char="•"/>
              </a:pPr>
              <a:endParaRPr lang="de-DE" sz="700" b="0" dirty="0">
                <a:solidFill>
                  <a:srgbClr val="000000"/>
                </a:solidFill>
                <a:latin typeface="Calibri" panose="020F0502020204030204"/>
              </a:endParaRPr>
            </a:p>
          </p:txBody>
        </p:sp>
        <p:sp>
          <p:nvSpPr>
            <p:cNvPr id="39" name="Rechteck 38"/>
            <p:cNvSpPr/>
            <p:nvPr/>
          </p:nvSpPr>
          <p:spPr>
            <a:xfrm>
              <a:off x="3188230" y="3903553"/>
              <a:ext cx="1812825" cy="1000274"/>
            </a:xfrm>
            <a:prstGeom prst="rect">
              <a:avLst/>
            </a:prstGeom>
          </p:spPr>
          <p:txBody>
            <a:bodyPr wrap="square">
              <a:spAutoFit/>
            </a:bodyPr>
            <a:lstStyle/>
            <a:p>
              <a:pPr marL="85725" indent="-85725">
                <a:spcAft>
                  <a:spcPts val="300"/>
                </a:spcAft>
                <a:buFont typeface="Arial" panose="020B0604020202020204" pitchFamily="34" charset="0"/>
                <a:buChar char="•"/>
              </a:pPr>
              <a:r>
                <a:rPr lang="de-DE" sz="600" b="0" dirty="0">
                  <a:solidFill>
                    <a:srgbClr val="000000"/>
                  </a:solidFill>
                  <a:latin typeface="Calibri" panose="020F0502020204030204"/>
                </a:rPr>
                <a:t>Sind im Gründungsteam bereits Ressourcen und Fähigkeiten sind zur Einhaltung der definierten Nachhaltigkeitsanforderungen vorhanden oder </a:t>
              </a:r>
              <a:r>
                <a:rPr lang="de-DE" sz="600" b="0" dirty="0" smtClean="0">
                  <a:solidFill>
                    <a:srgbClr val="000000"/>
                  </a:solidFill>
                  <a:latin typeface="Calibri" panose="020F0502020204030204"/>
                </a:rPr>
                <a:t/>
              </a:r>
              <a:br>
                <a:rPr lang="de-DE" sz="600" b="0" dirty="0" smtClean="0">
                  <a:solidFill>
                    <a:srgbClr val="000000"/>
                  </a:solidFill>
                  <a:latin typeface="Calibri" panose="020F0502020204030204"/>
                </a:rPr>
              </a:br>
              <a:r>
                <a:rPr lang="de-DE" sz="600" b="0" dirty="0" smtClean="0">
                  <a:solidFill>
                    <a:srgbClr val="000000"/>
                  </a:solidFill>
                  <a:latin typeface="Calibri" panose="020F0502020204030204"/>
                </a:rPr>
                <a:t>braucht </a:t>
              </a:r>
              <a:r>
                <a:rPr lang="de-DE" sz="600" b="0" dirty="0">
                  <a:solidFill>
                    <a:srgbClr val="000000"/>
                  </a:solidFill>
                  <a:latin typeface="Calibri" panose="020F0502020204030204"/>
                </a:rPr>
                <a:t>das Team dazu externe Unterstützung</a:t>
              </a:r>
              <a:r>
                <a:rPr lang="de-DE" sz="600" b="0" dirty="0" smtClean="0">
                  <a:solidFill>
                    <a:srgbClr val="000000"/>
                  </a:solidFill>
                  <a:latin typeface="Calibri" panose="020F0502020204030204"/>
                </a:rPr>
                <a:t>?</a:t>
              </a:r>
              <a:endParaRPr lang="de-DE" sz="600" b="0" dirty="0">
                <a:solidFill>
                  <a:srgbClr val="000000"/>
                </a:solidFill>
                <a:latin typeface="Calibri" panose="020F0502020204030204"/>
              </a:endParaRPr>
            </a:p>
            <a:p>
              <a:pPr marL="85725" indent="-85725">
                <a:spcAft>
                  <a:spcPts val="300"/>
                </a:spcAft>
                <a:buFont typeface="Arial" panose="020B0604020202020204" pitchFamily="34" charset="0"/>
                <a:buChar char="•"/>
              </a:pPr>
              <a:r>
                <a:rPr lang="de-DE" sz="600" b="0" dirty="0">
                  <a:solidFill>
                    <a:srgbClr val="000000"/>
                  </a:solidFill>
                  <a:latin typeface="Calibri" panose="020F0502020204030204"/>
                </a:rPr>
                <a:t>Falls umweltkritische </a:t>
              </a:r>
              <a:r>
                <a:rPr lang="de-DE" sz="600" b="0" dirty="0" smtClean="0">
                  <a:solidFill>
                    <a:srgbClr val="000000"/>
                  </a:solidFill>
                  <a:latin typeface="Calibri" panose="020F0502020204030204"/>
                </a:rPr>
                <a:t>Produktions-faktoren </a:t>
              </a:r>
              <a:r>
                <a:rPr lang="de-DE" sz="600" b="0" dirty="0">
                  <a:solidFill>
                    <a:srgbClr val="000000"/>
                  </a:solidFill>
                  <a:latin typeface="Calibri" panose="020F0502020204030204"/>
                </a:rPr>
                <a:t>zu den </a:t>
              </a:r>
              <a:r>
                <a:rPr lang="de-DE" sz="600" b="0" dirty="0" smtClean="0">
                  <a:solidFill>
                    <a:srgbClr val="000000"/>
                  </a:solidFill>
                  <a:latin typeface="Calibri" panose="020F0502020204030204"/>
                </a:rPr>
                <a:t>Schlüsselressourcen </a:t>
              </a:r>
              <a:r>
                <a:rPr lang="de-DE" sz="600" b="0" dirty="0">
                  <a:solidFill>
                    <a:srgbClr val="000000"/>
                  </a:solidFill>
                  <a:latin typeface="Calibri" panose="020F0502020204030204"/>
                </a:rPr>
                <a:t>gehören, wie kann der Einsatz minimiert oder eliminiert werden?</a:t>
              </a:r>
            </a:p>
            <a:p>
              <a:pPr marL="85725" indent="-85725">
                <a:buFont typeface="Arial" panose="020B0604020202020204" pitchFamily="34" charset="0"/>
                <a:buChar char="•"/>
              </a:pPr>
              <a:r>
                <a:rPr lang="de-DE" sz="600" b="0" dirty="0">
                  <a:solidFill>
                    <a:srgbClr val="000000"/>
                  </a:solidFill>
                  <a:latin typeface="Calibri" panose="020F0502020204030204"/>
                </a:rPr>
                <a:t>Findet das Kreislaufprinzip bei der Nutzung von Schlüsselressourcen Anwendung</a:t>
              </a:r>
              <a:r>
                <a:rPr lang="de-DE" sz="600" b="0" dirty="0" smtClean="0">
                  <a:solidFill>
                    <a:srgbClr val="000000"/>
                  </a:solidFill>
                  <a:latin typeface="Calibri" panose="020F0502020204030204"/>
                </a:rPr>
                <a:t>?</a:t>
              </a:r>
              <a:endParaRPr lang="de-DE" sz="600" dirty="0">
                <a:solidFill>
                  <a:srgbClr val="000000"/>
                </a:solidFill>
              </a:endParaRPr>
            </a:p>
          </p:txBody>
        </p:sp>
        <p:sp>
          <p:nvSpPr>
            <p:cNvPr id="40" name="Rechteck 39"/>
            <p:cNvSpPr/>
            <p:nvPr/>
          </p:nvSpPr>
          <p:spPr>
            <a:xfrm>
              <a:off x="5182205" y="2587481"/>
              <a:ext cx="1680693" cy="2262158"/>
            </a:xfrm>
            <a:prstGeom prst="rect">
              <a:avLst/>
            </a:prstGeom>
          </p:spPr>
          <p:txBody>
            <a:bodyPr wrap="square">
              <a:spAutoFit/>
            </a:bodyPr>
            <a:lstStyle/>
            <a:p>
              <a:pPr marL="85725" indent="-85725">
                <a:spcAft>
                  <a:spcPts val="300"/>
                </a:spcAft>
                <a:buFont typeface="Arial" panose="020B0604020202020204" pitchFamily="34" charset="0"/>
                <a:buChar char="•"/>
              </a:pPr>
              <a:r>
                <a:rPr lang="de-DE" sz="850" b="0" dirty="0">
                  <a:solidFill>
                    <a:srgbClr val="000000"/>
                  </a:solidFill>
                  <a:latin typeface="Calibri" panose="020F0502020204030204"/>
                </a:rPr>
                <a:t>Wie konkret ist Ihr Nutzenversprechen mit den Prinzipien der Nachhaltigkeit </a:t>
              </a:r>
              <a:r>
                <a:rPr lang="de-DE" sz="850" b="0" dirty="0" smtClean="0">
                  <a:solidFill>
                    <a:srgbClr val="000000"/>
                  </a:solidFill>
                  <a:latin typeface="Calibri" panose="020F0502020204030204"/>
                </a:rPr>
                <a:t>vereinbar</a:t>
              </a:r>
              <a:r>
                <a:rPr lang="de-DE" sz="850" b="0" dirty="0">
                  <a:solidFill>
                    <a:srgbClr val="000000"/>
                  </a:solidFill>
                  <a:latin typeface="Calibri" panose="020F0502020204030204"/>
                </a:rPr>
                <a:t>?</a:t>
              </a:r>
            </a:p>
            <a:p>
              <a:pPr marL="85725" indent="-85725">
                <a:spcAft>
                  <a:spcPts val="300"/>
                </a:spcAft>
                <a:buFont typeface="Arial" panose="020B0604020202020204" pitchFamily="34" charset="0"/>
                <a:buChar char="•"/>
              </a:pPr>
              <a:r>
                <a:rPr lang="de-DE" sz="850" b="0" dirty="0">
                  <a:solidFill>
                    <a:srgbClr val="000000"/>
                  </a:solidFill>
                  <a:latin typeface="Calibri" panose="020F0502020204030204"/>
                </a:rPr>
                <a:t>Beschreiben Sie die positiven Auswirkungen Ihres Angebots auf die Umwelt und Gesellschaft</a:t>
              </a:r>
              <a:r>
                <a:rPr lang="de-DE" sz="850" b="0" dirty="0" smtClean="0">
                  <a:solidFill>
                    <a:srgbClr val="000000"/>
                  </a:solidFill>
                  <a:latin typeface="Calibri" panose="020F0502020204030204"/>
                </a:rPr>
                <a:t>!</a:t>
              </a:r>
              <a:br>
                <a:rPr lang="de-DE" sz="850" b="0" dirty="0" smtClean="0">
                  <a:solidFill>
                    <a:srgbClr val="000000"/>
                  </a:solidFill>
                  <a:latin typeface="Calibri" panose="020F0502020204030204"/>
                </a:rPr>
              </a:br>
              <a:r>
                <a:rPr lang="de-DE" sz="850" b="0" dirty="0" smtClean="0">
                  <a:solidFill>
                    <a:srgbClr val="000000"/>
                  </a:solidFill>
                  <a:latin typeface="Calibri" panose="020F0502020204030204"/>
                </a:rPr>
                <a:t>Falls ein Nachhaltigkeitsprinzip verletzt wird, beschreiben Sie bitte welches. Wie können Sie die negativen Auswirkungen kompensieren?  </a:t>
              </a:r>
            </a:p>
            <a:p>
              <a:pPr marL="85725" indent="-85725">
                <a:spcAft>
                  <a:spcPts val="300"/>
                </a:spcAft>
                <a:buFont typeface="Arial" panose="020B0604020202020204" pitchFamily="34" charset="0"/>
                <a:buChar char="•"/>
              </a:pPr>
              <a:r>
                <a:rPr lang="de-DE" sz="850" b="0" dirty="0" smtClean="0">
                  <a:solidFill>
                    <a:srgbClr val="000000"/>
                  </a:solidFill>
                  <a:latin typeface="Calibri" panose="020F0502020204030204"/>
                </a:rPr>
                <a:t>Wie </a:t>
              </a:r>
              <a:r>
                <a:rPr lang="de-DE" sz="850" b="0" dirty="0">
                  <a:solidFill>
                    <a:srgbClr val="000000"/>
                  </a:solidFill>
                  <a:latin typeface="Calibri" panose="020F0502020204030204"/>
                </a:rPr>
                <a:t>kann der Kundennutzen durch Nachhaltigkeit erhöht werden?</a:t>
              </a:r>
            </a:p>
          </p:txBody>
        </p:sp>
        <p:sp>
          <p:nvSpPr>
            <p:cNvPr id="41" name="Rechteck 40"/>
            <p:cNvSpPr/>
            <p:nvPr/>
          </p:nvSpPr>
          <p:spPr>
            <a:xfrm>
              <a:off x="7163750" y="2587481"/>
              <a:ext cx="1618773" cy="2262158"/>
            </a:xfrm>
            <a:prstGeom prst="rect">
              <a:avLst/>
            </a:prstGeom>
          </p:spPr>
          <p:txBody>
            <a:bodyPr wrap="square">
              <a:spAutoFit/>
            </a:bodyPr>
            <a:lstStyle/>
            <a:p>
              <a:pPr marL="85725" indent="-85725">
                <a:spcAft>
                  <a:spcPts val="300"/>
                </a:spcAft>
                <a:buFont typeface="Arial" panose="020B0604020202020204" pitchFamily="34" charset="0"/>
                <a:buChar char="•"/>
              </a:pPr>
              <a:r>
                <a:rPr lang="de-DE" sz="850" b="0" dirty="0">
                  <a:solidFill>
                    <a:srgbClr val="000000"/>
                  </a:solidFill>
                  <a:latin typeface="Calibri" panose="020F0502020204030204"/>
                </a:rPr>
                <a:t>Welche Bedeutung hat Nachhaltigkeit für Ihre Kunden jetzt und voraussichtlich in der Zukunft?</a:t>
              </a:r>
            </a:p>
            <a:p>
              <a:pPr marL="85725" indent="-85725">
                <a:spcAft>
                  <a:spcPts val="300"/>
                </a:spcAft>
                <a:buFont typeface="Arial" panose="020B0604020202020204" pitchFamily="34" charset="0"/>
                <a:buChar char="•"/>
              </a:pPr>
              <a:r>
                <a:rPr lang="de-DE" sz="850" b="0" dirty="0">
                  <a:solidFill>
                    <a:srgbClr val="000000"/>
                  </a:solidFill>
                  <a:latin typeface="Calibri" panose="020F0502020204030204"/>
                </a:rPr>
                <a:t>Falls für Ihr Geschäftsmodell Nachhaltigkeit bislang wenig Bedeutung hat: Können zusätzliche Kunden durch eine nachhaltige Ausrichtung Ihrer Geschäftsidee erreicht werden und so neue grüne Märkte erschlossen werden?</a:t>
              </a:r>
            </a:p>
            <a:p>
              <a:pPr marL="85725" indent="-85725">
                <a:spcAft>
                  <a:spcPts val="300"/>
                </a:spcAft>
                <a:buFont typeface="Arial" panose="020B0604020202020204" pitchFamily="34" charset="0"/>
                <a:buChar char="•"/>
              </a:pPr>
              <a:r>
                <a:rPr lang="de-DE" sz="850" b="0" dirty="0">
                  <a:solidFill>
                    <a:srgbClr val="000000"/>
                  </a:solidFill>
                  <a:latin typeface="Calibri" panose="020F0502020204030204"/>
                </a:rPr>
                <a:t>Wie lassen sich nachhaltige Aspekte des Geschäftsmodells vorteilhaft kommunizieren?</a:t>
              </a:r>
            </a:p>
          </p:txBody>
        </p:sp>
        <p:sp>
          <p:nvSpPr>
            <p:cNvPr id="42" name="Rechteck 41"/>
            <p:cNvSpPr/>
            <p:nvPr/>
          </p:nvSpPr>
          <p:spPr>
            <a:xfrm>
              <a:off x="8905836" y="2373589"/>
              <a:ext cx="1602825" cy="1208023"/>
            </a:xfrm>
            <a:prstGeom prst="rect">
              <a:avLst/>
            </a:prstGeom>
            <a:noFill/>
          </p:spPr>
          <p:txBody>
            <a:bodyPr wrap="square">
              <a:spAutoFit/>
            </a:bodyPr>
            <a:lstStyle/>
            <a:p>
              <a:pPr marL="85725" indent="-85725">
                <a:spcAft>
                  <a:spcPts val="300"/>
                </a:spcAft>
                <a:buFont typeface="Arial" panose="020B0604020202020204" pitchFamily="34" charset="0"/>
                <a:buChar char="•"/>
              </a:pPr>
              <a:r>
                <a:rPr lang="de-DE" sz="700" b="0" dirty="0">
                  <a:solidFill>
                    <a:srgbClr val="000000"/>
                  </a:solidFill>
                  <a:latin typeface="Calibri" panose="020F0502020204030204"/>
                </a:rPr>
                <a:t>Welche Rolle spielt Nachhaltigkeit auf dem relevanten Markt des Gründungsvorhabens?</a:t>
              </a:r>
            </a:p>
            <a:p>
              <a:pPr marL="85725" indent="-85725">
                <a:spcAft>
                  <a:spcPts val="300"/>
                </a:spcAft>
                <a:buFont typeface="Arial" panose="020B0604020202020204" pitchFamily="34" charset="0"/>
                <a:buChar char="•"/>
              </a:pPr>
              <a:r>
                <a:rPr lang="de-DE" sz="700" b="0" dirty="0">
                  <a:solidFill>
                    <a:srgbClr val="000000"/>
                  </a:solidFill>
                  <a:latin typeface="Calibri" panose="020F0502020204030204"/>
                </a:rPr>
                <a:t>Welcher Wettbewerbsvorteil könnte durch die </a:t>
              </a:r>
              <a:r>
                <a:rPr lang="de-DE" sz="700" b="0" dirty="0" smtClean="0">
                  <a:solidFill>
                    <a:srgbClr val="000000"/>
                  </a:solidFill>
                  <a:latin typeface="Calibri" panose="020F0502020204030204"/>
                </a:rPr>
                <a:t>zusätzliche Berücksichtigung </a:t>
              </a:r>
              <a:r>
                <a:rPr lang="de-DE" sz="700" b="0" dirty="0">
                  <a:solidFill>
                    <a:srgbClr val="000000"/>
                  </a:solidFill>
                  <a:latin typeface="Calibri" panose="020F0502020204030204"/>
                </a:rPr>
                <a:t>einzelner Nachhaltigkeitsprinzipien </a:t>
              </a:r>
              <a:r>
                <a:rPr lang="de-DE" sz="700" b="0" dirty="0" smtClean="0">
                  <a:solidFill>
                    <a:srgbClr val="000000"/>
                  </a:solidFill>
                  <a:latin typeface="Calibri" panose="020F0502020204030204"/>
                </a:rPr>
                <a:t>(s. dazu </a:t>
              </a:r>
              <a:r>
                <a:rPr lang="de-DE" sz="700" b="0" dirty="0">
                  <a:solidFill>
                    <a:srgbClr val="000000"/>
                  </a:solidFill>
                  <a:latin typeface="Calibri" panose="020F0502020204030204"/>
                </a:rPr>
                <a:t>unter Erläuterungen) </a:t>
              </a:r>
              <a:r>
                <a:rPr lang="de-DE" sz="700" b="0" dirty="0" smtClean="0">
                  <a:solidFill>
                    <a:srgbClr val="000000"/>
                  </a:solidFill>
                  <a:latin typeface="Calibri" panose="020F0502020204030204"/>
                </a:rPr>
                <a:t>erreicht werden</a:t>
              </a:r>
              <a:r>
                <a:rPr lang="de-DE" sz="700" b="0" dirty="0">
                  <a:solidFill>
                    <a:srgbClr val="000000"/>
                  </a:solidFill>
                  <a:latin typeface="Calibri" panose="020F0502020204030204"/>
                </a:rPr>
                <a:t>? </a:t>
              </a:r>
              <a:r>
                <a:rPr lang="de-DE" sz="700" b="0" dirty="0" smtClean="0">
                  <a:solidFill>
                    <a:srgbClr val="000000"/>
                  </a:solidFill>
                  <a:latin typeface="Calibri" panose="020F0502020204030204"/>
                </a:rPr>
                <a:t>Ist </a:t>
              </a:r>
              <a:r>
                <a:rPr lang="de-DE" sz="700" b="0" dirty="0">
                  <a:solidFill>
                    <a:srgbClr val="000000"/>
                  </a:solidFill>
                  <a:latin typeface="Calibri" panose="020F0502020204030204"/>
                </a:rPr>
                <a:t>dieser Vorteil lang anhaltend</a:t>
              </a:r>
              <a:r>
                <a:rPr lang="de-DE" sz="700" b="0" dirty="0" smtClean="0">
                  <a:solidFill>
                    <a:srgbClr val="000000"/>
                  </a:solidFill>
                  <a:latin typeface="Calibri" panose="020F0502020204030204"/>
                </a:rPr>
                <a:t>?</a:t>
              </a:r>
              <a:endParaRPr lang="de-DE" dirty="0">
                <a:solidFill>
                  <a:srgbClr val="000000"/>
                </a:solidFill>
              </a:endParaRPr>
            </a:p>
          </p:txBody>
        </p:sp>
        <p:sp>
          <p:nvSpPr>
            <p:cNvPr id="47" name="Rechteck 46"/>
            <p:cNvSpPr/>
            <p:nvPr/>
          </p:nvSpPr>
          <p:spPr>
            <a:xfrm>
              <a:off x="8843504" y="3865127"/>
              <a:ext cx="1746923" cy="1031051"/>
            </a:xfrm>
            <a:prstGeom prst="rect">
              <a:avLst/>
            </a:prstGeom>
            <a:noFill/>
          </p:spPr>
          <p:txBody>
            <a:bodyPr wrap="square">
              <a:spAutoFit/>
            </a:bodyPr>
            <a:lstStyle/>
            <a:p>
              <a:pPr marL="85725" indent="-85725">
                <a:spcAft>
                  <a:spcPts val="300"/>
                </a:spcAft>
                <a:buFont typeface="Arial" panose="020B0604020202020204" pitchFamily="34" charset="0"/>
                <a:buChar char="•"/>
              </a:pPr>
              <a:r>
                <a:rPr lang="de-DE" sz="700" b="0" dirty="0">
                  <a:solidFill>
                    <a:srgbClr val="000000"/>
                  </a:solidFill>
                  <a:latin typeface="Calibri" panose="020F0502020204030204"/>
                </a:rPr>
                <a:t>Wer sind weitere (neben Kunden und Schlüsselpartner) </a:t>
              </a:r>
              <a:r>
                <a:rPr lang="de-DE" sz="700" b="0" dirty="0" smtClean="0">
                  <a:solidFill>
                    <a:srgbClr val="000000"/>
                  </a:solidFill>
                  <a:latin typeface="Calibri" panose="020F0502020204030204"/>
                </a:rPr>
                <a:t>erfolgsrelevante Stakeholder </a:t>
              </a:r>
              <a:r>
                <a:rPr lang="de-DE" sz="700" b="0" dirty="0">
                  <a:solidFill>
                    <a:srgbClr val="000000"/>
                  </a:solidFill>
                  <a:latin typeface="Calibri" panose="020F0502020204030204"/>
                </a:rPr>
                <a:t>für Ihr Geschäftsmodell</a:t>
              </a:r>
              <a:r>
                <a:rPr lang="de-DE" sz="700" b="0" dirty="0" smtClean="0">
                  <a:solidFill>
                    <a:srgbClr val="000000"/>
                  </a:solidFill>
                  <a:latin typeface="Calibri" panose="020F0502020204030204"/>
                </a:rPr>
                <a:t>?</a:t>
              </a:r>
            </a:p>
            <a:p>
              <a:pPr marL="85725" indent="-85725">
                <a:spcAft>
                  <a:spcPts val="300"/>
                </a:spcAft>
                <a:buFont typeface="Arial" panose="020B0604020202020204" pitchFamily="34" charset="0"/>
                <a:buChar char="•"/>
              </a:pPr>
              <a:r>
                <a:rPr lang="de-DE" sz="700" b="0" dirty="0">
                  <a:solidFill>
                    <a:srgbClr val="000000"/>
                  </a:solidFill>
                  <a:latin typeface="Calibri" panose="020F0502020204030204"/>
                </a:rPr>
                <a:t>Wie ist deren Einflussmacht auf das Unternehmen? Sind diese dem </a:t>
              </a:r>
              <a:r>
                <a:rPr lang="de-DE" sz="700" b="0" dirty="0" smtClean="0">
                  <a:solidFill>
                    <a:srgbClr val="000000"/>
                  </a:solidFill>
                  <a:latin typeface="Calibri" panose="020F0502020204030204"/>
                </a:rPr>
                <a:t>Unternehmen und </a:t>
              </a:r>
              <a:r>
                <a:rPr lang="de-DE" sz="700" b="0" dirty="0">
                  <a:solidFill>
                    <a:srgbClr val="000000"/>
                  </a:solidFill>
                  <a:latin typeface="Calibri" panose="020F0502020204030204"/>
                </a:rPr>
                <a:t>der Geschäftsidee positiv, negativ oder neutral bestimmt</a:t>
              </a:r>
              <a:r>
                <a:rPr lang="de-DE" sz="700" b="0" dirty="0" smtClean="0">
                  <a:solidFill>
                    <a:srgbClr val="000000"/>
                  </a:solidFill>
                  <a:latin typeface="Calibri" panose="020F0502020204030204"/>
                </a:rPr>
                <a:t>?</a:t>
              </a:r>
            </a:p>
            <a:p>
              <a:pPr marL="85725" indent="-85725">
                <a:spcAft>
                  <a:spcPts val="300"/>
                </a:spcAft>
                <a:buFont typeface="Arial" panose="020B0604020202020204" pitchFamily="34" charset="0"/>
                <a:buChar char="•"/>
              </a:pPr>
              <a:r>
                <a:rPr lang="de-DE" sz="700" b="0" dirty="0" smtClean="0">
                  <a:solidFill>
                    <a:srgbClr val="000000"/>
                  </a:solidFill>
                  <a:latin typeface="Calibri" panose="020F0502020204030204"/>
                </a:rPr>
                <a:t>usw.</a:t>
              </a:r>
              <a:endParaRPr lang="de-DE" sz="700" b="0" dirty="0">
                <a:solidFill>
                  <a:srgbClr val="000000"/>
                </a:solidFill>
                <a:latin typeface="Calibri" panose="020F0502020204030204"/>
              </a:endParaRPr>
            </a:p>
          </p:txBody>
        </p:sp>
        <p:sp>
          <p:nvSpPr>
            <p:cNvPr id="53" name="Rechteck 52"/>
            <p:cNvSpPr/>
            <p:nvPr/>
          </p:nvSpPr>
          <p:spPr>
            <a:xfrm>
              <a:off x="1467039" y="5665805"/>
              <a:ext cx="4371785" cy="461665"/>
            </a:xfrm>
            <a:prstGeom prst="rect">
              <a:avLst/>
            </a:prstGeom>
          </p:spPr>
          <p:txBody>
            <a:bodyPr wrap="square">
              <a:spAutoFit/>
            </a:bodyPr>
            <a:lstStyle/>
            <a:p>
              <a:pPr marL="85725" indent="-85725">
                <a:buFont typeface="Arial" panose="020B0604020202020204" pitchFamily="34" charset="0"/>
                <a:buChar char="•"/>
              </a:pPr>
              <a:r>
                <a:rPr lang="de-DE" sz="800" b="0" dirty="0">
                  <a:solidFill>
                    <a:srgbClr val="000000"/>
                  </a:solidFill>
                  <a:latin typeface="Calibri" panose="020F0502020204030204"/>
                </a:rPr>
                <a:t>Können Kosten durch Einsparungen im Ressourcenverbrauch gesenkt werden?</a:t>
              </a:r>
            </a:p>
            <a:p>
              <a:pPr marL="85725" indent="-85725">
                <a:buFont typeface="Arial" panose="020B0604020202020204" pitchFamily="34" charset="0"/>
                <a:buChar char="•"/>
              </a:pPr>
              <a:r>
                <a:rPr lang="de-DE" sz="800" b="0" dirty="0">
                  <a:solidFill>
                    <a:srgbClr val="000000"/>
                  </a:solidFill>
                  <a:latin typeface="Calibri" panose="020F0502020204030204"/>
                </a:rPr>
                <a:t>Können zukünftig zusätzliche Kosten entstehen, wenn nicht nachhaltig gehandelt wird?</a:t>
              </a:r>
            </a:p>
            <a:p>
              <a:pPr marL="85725" indent="-85725">
                <a:buFont typeface="Arial" panose="020B0604020202020204" pitchFamily="34" charset="0"/>
                <a:buChar char="•"/>
              </a:pPr>
              <a:r>
                <a:rPr lang="de-DE" sz="800" b="0" dirty="0">
                  <a:solidFill>
                    <a:srgbClr val="000000"/>
                  </a:solidFill>
                  <a:latin typeface="Calibri" panose="020F0502020204030204"/>
                </a:rPr>
                <a:t>Fallen zusätzliche Kosten für die Berücksichtigung von Nachhaltigkeitsaspekten an?</a:t>
              </a:r>
            </a:p>
          </p:txBody>
        </p:sp>
        <p:sp>
          <p:nvSpPr>
            <p:cNvPr id="54" name="Rechteck 53"/>
            <p:cNvSpPr/>
            <p:nvPr/>
          </p:nvSpPr>
          <p:spPr>
            <a:xfrm>
              <a:off x="6134100" y="5696068"/>
              <a:ext cx="4456327" cy="415498"/>
            </a:xfrm>
            <a:prstGeom prst="rect">
              <a:avLst/>
            </a:prstGeom>
          </p:spPr>
          <p:txBody>
            <a:bodyPr wrap="square">
              <a:spAutoFit/>
            </a:bodyPr>
            <a:lstStyle/>
            <a:p>
              <a:pPr marL="85725" indent="-85725">
                <a:buFont typeface="Arial" panose="020B0604020202020204" pitchFamily="34" charset="0"/>
                <a:buChar char="•"/>
              </a:pPr>
              <a:r>
                <a:rPr lang="de-DE" sz="700" b="0" dirty="0">
                  <a:solidFill>
                    <a:srgbClr val="000000"/>
                  </a:solidFill>
                  <a:latin typeface="Calibri" panose="020F0502020204030204"/>
                </a:rPr>
                <a:t>Wird Ihr Geschäftsmodell durch eine nachhaltige Ausrichtung attraktiver für Geldgeber? </a:t>
              </a:r>
              <a:r>
                <a:rPr lang="de-DE" sz="700" b="0" dirty="0" smtClean="0">
                  <a:solidFill>
                    <a:srgbClr val="000000"/>
                  </a:solidFill>
                  <a:latin typeface="Calibri" panose="020F0502020204030204"/>
                </a:rPr>
                <a:t>Wenn </a:t>
              </a:r>
              <a:r>
                <a:rPr lang="de-DE" sz="700" b="0" dirty="0">
                  <a:solidFill>
                    <a:srgbClr val="000000"/>
                  </a:solidFill>
                  <a:latin typeface="Calibri" panose="020F0502020204030204"/>
                </a:rPr>
                <a:t>ja, für welche?</a:t>
              </a:r>
            </a:p>
            <a:p>
              <a:pPr marL="85725" indent="-85725">
                <a:buFont typeface="Arial" panose="020B0604020202020204" pitchFamily="34" charset="0"/>
                <a:buChar char="•"/>
              </a:pPr>
              <a:r>
                <a:rPr lang="de-DE" sz="700" b="0" dirty="0">
                  <a:solidFill>
                    <a:srgbClr val="000000"/>
                  </a:solidFill>
                  <a:latin typeface="Calibri" panose="020F0502020204030204"/>
                </a:rPr>
                <a:t>Ermöglicht die Ausrichtung des Geschäftsmodells auf Nachhaltigkeit einen verbesserten Zugang zu </a:t>
              </a:r>
              <a:r>
                <a:rPr lang="de-DE" sz="700" b="0" dirty="0" smtClean="0">
                  <a:solidFill>
                    <a:srgbClr val="000000"/>
                  </a:solidFill>
                  <a:latin typeface="Calibri" panose="020F0502020204030204"/>
                </a:rPr>
                <a:t/>
              </a:r>
              <a:br>
                <a:rPr lang="de-DE" sz="700" b="0" dirty="0" smtClean="0">
                  <a:solidFill>
                    <a:srgbClr val="000000"/>
                  </a:solidFill>
                  <a:latin typeface="Calibri" panose="020F0502020204030204"/>
                </a:rPr>
              </a:br>
              <a:r>
                <a:rPr lang="de-DE" sz="700" b="0" dirty="0" smtClean="0">
                  <a:solidFill>
                    <a:srgbClr val="000000"/>
                  </a:solidFill>
                  <a:latin typeface="Calibri" panose="020F0502020204030204"/>
                </a:rPr>
                <a:t>Erlösquellen?</a:t>
              </a:r>
              <a:endParaRPr lang="de-DE" sz="700" b="0" dirty="0">
                <a:solidFill>
                  <a:srgbClr val="000000"/>
                </a:solidFill>
                <a:latin typeface="Calibri" panose="020F0502020204030204"/>
              </a:endParaRPr>
            </a:p>
          </p:txBody>
        </p:sp>
        <p:pic>
          <p:nvPicPr>
            <p:cNvPr id="55" name="Grafik 54"/>
            <p:cNvPicPr>
              <a:picLocks noChangeAspect="1"/>
            </p:cNvPicPr>
            <p:nvPr/>
          </p:nvPicPr>
          <p:blipFill rotWithShape="1">
            <a:blip r:embed="rId2">
              <a:extLst>
                <a:ext uri="{28A0092B-C50C-407E-A947-70E740481C1C}">
                  <a14:useLocalDpi xmlns:a14="http://schemas.microsoft.com/office/drawing/2010/main" val="0"/>
                </a:ext>
              </a:extLst>
            </a:blip>
            <a:srcRect l="64227" t="82804" r="32324" b="12248"/>
            <a:stretch/>
          </p:blipFill>
          <p:spPr>
            <a:xfrm>
              <a:off x="10286552" y="5401767"/>
              <a:ext cx="263499" cy="198825"/>
            </a:xfrm>
            <a:prstGeom prst="rect">
              <a:avLst/>
            </a:prstGeom>
          </p:spPr>
        </p:pic>
        <p:pic>
          <p:nvPicPr>
            <p:cNvPr id="58" name="Grafik 57"/>
            <p:cNvPicPr>
              <a:picLocks noChangeAspect="1"/>
            </p:cNvPicPr>
            <p:nvPr/>
          </p:nvPicPr>
          <p:blipFill rotWithShape="1">
            <a:blip r:embed="rId2">
              <a:extLst>
                <a:ext uri="{28A0092B-C50C-407E-A947-70E740481C1C}">
                  <a14:useLocalDpi xmlns:a14="http://schemas.microsoft.com/office/drawing/2010/main" val="0"/>
                </a:ext>
              </a:extLst>
            </a:blip>
            <a:srcRect l="16435" t="82646" r="80116" b="12406"/>
            <a:stretch/>
          </p:blipFill>
          <p:spPr>
            <a:xfrm>
              <a:off x="5575325" y="5390105"/>
              <a:ext cx="263499" cy="198825"/>
            </a:xfrm>
            <a:prstGeom prst="rect">
              <a:avLst/>
            </a:prstGeom>
          </p:spPr>
        </p:pic>
      </p:grpSp>
    </p:spTree>
    <p:extLst>
      <p:ext uri="{BB962C8B-B14F-4D97-AF65-F5344CB8AC3E}">
        <p14:creationId xmlns:p14="http://schemas.microsoft.com/office/powerpoint/2010/main" val="1196916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Sustainability Basics – das Intro zum </a:t>
            </a:r>
            <a:r>
              <a:rPr lang="de-DE" sz="2400" dirty="0" smtClean="0"/>
              <a:t>Workshop</a:t>
            </a:r>
            <a:br>
              <a:rPr lang="de-DE" sz="2400" dirty="0" smtClean="0"/>
            </a:br>
            <a:r>
              <a:rPr lang="de-DE" sz="2400" dirty="0" smtClean="0"/>
              <a:t>Pitch</a:t>
            </a:r>
            <a:endParaRPr lang="de-DE" sz="2400"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t="11025" b="4012"/>
          <a:stretch/>
        </p:blipFill>
        <p:spPr>
          <a:xfrm>
            <a:off x="0" y="-6731"/>
            <a:ext cx="12192000" cy="6864731"/>
          </a:xfrm>
          <a:prstGeom prst="rect">
            <a:avLst/>
          </a:prstGeom>
          <a:ln>
            <a:solidFill>
              <a:schemeClr val="bg1">
                <a:lumMod val="75000"/>
              </a:schemeClr>
            </a:solidFill>
          </a:ln>
        </p:spPr>
      </p:pic>
      <p:sp>
        <p:nvSpPr>
          <p:cNvPr id="12" name="Textfeld 11"/>
          <p:cNvSpPr txBox="1"/>
          <p:nvPr/>
        </p:nvSpPr>
        <p:spPr>
          <a:xfrm>
            <a:off x="1867856" y="347162"/>
            <a:ext cx="8456289" cy="1200329"/>
          </a:xfrm>
          <a:prstGeom prst="rect">
            <a:avLst/>
          </a:prstGeom>
          <a:noFill/>
        </p:spPr>
        <p:txBody>
          <a:bodyPr wrap="none" rtlCol="0">
            <a:spAutoFit/>
          </a:bodyPr>
          <a:lstStyle/>
          <a:p>
            <a:r>
              <a:rPr lang="de-DE" sz="7200" dirty="0" smtClean="0">
                <a:solidFill>
                  <a:srgbClr val="C4D44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KURZE VORSTELLUNG</a:t>
            </a:r>
            <a:endParaRPr lang="de-DE" sz="7200" dirty="0">
              <a:solidFill>
                <a:srgbClr val="C4D44E"/>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grpSp>
        <p:nvGrpSpPr>
          <p:cNvPr id="3" name="Gruppieren 2"/>
          <p:cNvGrpSpPr/>
          <p:nvPr/>
        </p:nvGrpSpPr>
        <p:grpSpPr>
          <a:xfrm>
            <a:off x="2043835" y="4916394"/>
            <a:ext cx="8104330" cy="1431880"/>
            <a:chOff x="2219815" y="4916394"/>
            <a:chExt cx="8104330" cy="1431880"/>
          </a:xfrm>
        </p:grpSpPr>
        <p:sp>
          <p:nvSpPr>
            <p:cNvPr id="9" name="Rechteck 8"/>
            <p:cNvSpPr/>
            <p:nvPr/>
          </p:nvSpPr>
          <p:spPr bwMode="auto">
            <a:xfrm>
              <a:off x="4387675" y="4916394"/>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buFont typeface="Times" charset="0"/>
                <a:buNone/>
              </a:pPr>
              <a:r>
                <a:rPr lang="de-DE" sz="2100" dirty="0" smtClean="0">
                  <a:solidFill>
                    <a:srgbClr val="000000"/>
                  </a:solidFill>
                  <a:latin typeface="Calibri" panose="020F0502020204030204" pitchFamily="34" charset="0"/>
                  <a:cs typeface="Calibri" panose="020F0502020204030204" pitchFamily="34" charset="0"/>
                </a:rPr>
                <a:t>Vision &amp; Mission</a:t>
              </a:r>
              <a:endParaRPr lang="de-DE" sz="2100" dirty="0">
                <a:solidFill>
                  <a:srgbClr val="000000"/>
                </a:solidFill>
                <a:latin typeface="Calibri" panose="020F0502020204030204" pitchFamily="34" charset="0"/>
                <a:cs typeface="Calibri" panose="020F0502020204030204" pitchFamily="34" charset="0"/>
              </a:endParaRPr>
            </a:p>
          </p:txBody>
        </p:sp>
        <p:sp>
          <p:nvSpPr>
            <p:cNvPr id="10" name="Rechteck 9"/>
            <p:cNvSpPr/>
            <p:nvPr/>
          </p:nvSpPr>
          <p:spPr bwMode="auto">
            <a:xfrm>
              <a:off x="6550258" y="4916394"/>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de-DE" sz="2100" dirty="0" smtClean="0">
                  <a:solidFill>
                    <a:srgbClr val="000000"/>
                  </a:solidFill>
                  <a:latin typeface="Calibri" panose="020F0502020204030204" pitchFamily="34" charset="0"/>
                  <a:cs typeface="Calibri" panose="020F0502020204030204" pitchFamily="34" charset="0"/>
                </a:rPr>
                <a:t>Nutzen-versprechen</a:t>
              </a:r>
              <a:endParaRPr lang="de-DE" sz="2100" dirty="0">
                <a:solidFill>
                  <a:srgbClr val="000000"/>
                </a:solidFill>
                <a:latin typeface="Calibri" panose="020F0502020204030204" pitchFamily="34" charset="0"/>
                <a:cs typeface="Calibri" panose="020F0502020204030204" pitchFamily="34" charset="0"/>
              </a:endParaRPr>
            </a:p>
          </p:txBody>
        </p:sp>
        <p:sp>
          <p:nvSpPr>
            <p:cNvPr id="11" name="Rechteck 10"/>
            <p:cNvSpPr/>
            <p:nvPr/>
          </p:nvSpPr>
          <p:spPr bwMode="auto">
            <a:xfrm>
              <a:off x="8718118" y="4916394"/>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de-DE" sz="2100" dirty="0" smtClean="0">
                  <a:solidFill>
                    <a:srgbClr val="000000"/>
                  </a:solidFill>
                  <a:latin typeface="Calibri" panose="020F0502020204030204" pitchFamily="34" charset="0"/>
                  <a:cs typeface="Calibri" panose="020F0502020204030204" pitchFamily="34" charset="0"/>
                </a:rPr>
                <a:t>Nachhaltig-</a:t>
              </a:r>
              <a:br>
                <a:rPr lang="de-DE" sz="2100" dirty="0" smtClean="0">
                  <a:solidFill>
                    <a:srgbClr val="000000"/>
                  </a:solidFill>
                  <a:latin typeface="Calibri" panose="020F0502020204030204" pitchFamily="34" charset="0"/>
                  <a:cs typeface="Calibri" panose="020F0502020204030204" pitchFamily="34" charset="0"/>
                </a:rPr>
              </a:br>
              <a:r>
                <a:rPr lang="de-DE" sz="2100" dirty="0" smtClean="0">
                  <a:solidFill>
                    <a:srgbClr val="000000"/>
                  </a:solidFill>
                  <a:latin typeface="Calibri" panose="020F0502020204030204" pitchFamily="34" charset="0"/>
                  <a:cs typeface="Calibri" panose="020F0502020204030204" pitchFamily="34" charset="0"/>
                </a:rPr>
                <a:t>keit</a:t>
              </a:r>
              <a:endParaRPr lang="de-DE" sz="2100" dirty="0">
                <a:solidFill>
                  <a:srgbClr val="000000"/>
                </a:solidFill>
                <a:latin typeface="Calibri" panose="020F0502020204030204" pitchFamily="34" charset="0"/>
                <a:cs typeface="Calibri" panose="020F0502020204030204" pitchFamily="34" charset="0"/>
              </a:endParaRPr>
            </a:p>
          </p:txBody>
        </p:sp>
        <p:sp>
          <p:nvSpPr>
            <p:cNvPr id="13" name="Rechteck 12"/>
            <p:cNvSpPr/>
            <p:nvPr/>
          </p:nvSpPr>
          <p:spPr bwMode="auto">
            <a:xfrm>
              <a:off x="2219815" y="4916394"/>
              <a:ext cx="1606027" cy="1431880"/>
            </a:xfrm>
            <a:prstGeom prst="rect">
              <a:avLst/>
            </a:prstGeom>
            <a:solidFill>
              <a:schemeClr val="bg1">
                <a:lumMod val="95000"/>
              </a:schemeClr>
            </a:solidFill>
            <a:ln w="9525" cap="flat" cmpd="sng" algn="ctr">
              <a:solidFill>
                <a:srgbClr val="9BBE3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buFont typeface="Times" charset="0"/>
                <a:buNone/>
              </a:pPr>
              <a:r>
                <a:rPr lang="de-DE" sz="2100" dirty="0" smtClean="0">
                  <a:solidFill>
                    <a:srgbClr val="000000"/>
                  </a:solidFill>
                  <a:latin typeface="Calibri" panose="020F0502020204030204" pitchFamily="34" charset="0"/>
                  <a:cs typeface="Calibri" panose="020F0502020204030204" pitchFamily="34" charset="0"/>
                </a:rPr>
                <a:t>Kurze Vorstellung</a:t>
              </a:r>
              <a:endParaRPr lang="de-DE" sz="2100" dirty="0">
                <a:solidFill>
                  <a:srgbClr val="00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88550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Borderstep Design Vorlage">
  <a:themeElements>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lang="de-DE" sz="1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txDef>
      <a:spPr>
        <a:noFill/>
      </a:spPr>
      <a:bodyPr wrap="square" rtlCol="0">
        <a:spAutoFit/>
      </a:bodyPr>
      <a:lstStyle>
        <a:defPPr algn="l">
          <a:defRPr dirty="0">
            <a:latin typeface="Calibri" panose="020F0502020204030204" pitchFamily="34" charset="0"/>
            <a:cs typeface="Calibri" panose="020F0502020204030204" pitchFamily="34" charset="0"/>
          </a:defRPr>
        </a:defPPr>
      </a:lstStyle>
    </a:txDef>
  </a:objectDefaults>
  <a:extraClrSchemeLst>
    <a:extraClrScheme>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orderstep_ppt_vorlag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orderstep_ppt_vorlag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orderstep_ppt_vorlag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orderstep_ppt_vorlag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orderstep_ppt_vorlag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orderstep_ppt_vorlag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orderstep_ppt_vorlag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orderstep_ppt_vorlag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orderstep_ppt_vorlag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orderstep_ppt_vorlag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orderstep_ppt_vorlag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orderstep Design Vorlage" id="{C2D4EE56-16DA-46BE-B603-7629776E5DD7}" vid="{5C930B63-79AB-496B-835E-06D013759494}"/>
    </a:ext>
  </a:extLst>
</a:theme>
</file>

<file path=ppt/theme/theme2.xml><?xml version="1.0" encoding="utf-8"?>
<a:theme xmlns:a="http://schemas.openxmlformats.org/drawingml/2006/main" name="2_Borderstep Design Vorlage">
  <a:themeElements>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lang="de-DE" sz="1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txDef>
      <a:spPr>
        <a:noFill/>
      </a:spPr>
      <a:bodyPr wrap="square" rtlCol="0">
        <a:spAutoFit/>
      </a:bodyPr>
      <a:lstStyle>
        <a:defPPr algn="l">
          <a:defRPr dirty="0">
            <a:latin typeface="Calibri" panose="020F0502020204030204" pitchFamily="34" charset="0"/>
            <a:cs typeface="Calibri" panose="020F0502020204030204" pitchFamily="34" charset="0"/>
          </a:defRPr>
        </a:defPPr>
      </a:lstStyle>
    </a:txDef>
  </a:objectDefaults>
  <a:extraClrSchemeLst>
    <a:extraClrScheme>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orderstep_ppt_vorlag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orderstep_ppt_vorlag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orderstep_ppt_vorlag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orderstep_ppt_vorlag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orderstep_ppt_vorlag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orderstep_ppt_vorlag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orderstep_ppt_vorlag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orderstep_ppt_vorlag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orderstep_ppt_vorlag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orderstep_ppt_vorlag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orderstep_ppt_vorlag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orderstep Design Vorlage" id="{C2D4EE56-16DA-46BE-B603-7629776E5DD7}" vid="{5C930B63-79AB-496B-835E-06D013759494}"/>
    </a:ext>
  </a:extLst>
</a:theme>
</file>

<file path=ppt/theme/theme3.xml><?xml version="1.0" encoding="utf-8"?>
<a:theme xmlns:a="http://schemas.openxmlformats.org/drawingml/2006/main" name="3_Borderstep Design Vorlage">
  <a:themeElements>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lang="de-DE" sz="1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txDef>
      <a:spPr>
        <a:noFill/>
      </a:spPr>
      <a:bodyPr wrap="square" rtlCol="0">
        <a:spAutoFit/>
      </a:bodyPr>
      <a:lstStyle>
        <a:defPPr algn="l">
          <a:defRPr dirty="0">
            <a:latin typeface="Calibri" panose="020F0502020204030204" pitchFamily="34" charset="0"/>
            <a:cs typeface="Calibri" panose="020F0502020204030204" pitchFamily="34" charset="0"/>
          </a:defRPr>
        </a:defPPr>
      </a:lstStyle>
    </a:txDef>
  </a:objectDefaults>
  <a:extraClrSchemeLst>
    <a:extraClrScheme>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orderstep_ppt_vorlag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orderstep_ppt_vorlag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orderstep_ppt_vorlag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orderstep_ppt_vorlag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orderstep_ppt_vorlag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orderstep_ppt_vorlag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orderstep_ppt_vorlag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orderstep_ppt_vorlag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orderstep_ppt_vorlag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orderstep_ppt_vorlag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orderstep_ppt_vorlag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orderstep Design Vorlage" id="{C2D4EE56-16DA-46BE-B603-7629776E5DD7}" vid="{5C930B63-79AB-496B-835E-06D013759494}"/>
    </a:ext>
  </a:extLst>
</a:theme>
</file>

<file path=ppt/theme/theme4.xml><?xml version="1.0" encoding="utf-8"?>
<a:theme xmlns:a="http://schemas.openxmlformats.org/drawingml/2006/main" name="4_Borderstep Design Vorlage">
  <a:themeElements>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lang="de-DE" sz="1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txDef>
      <a:spPr>
        <a:noFill/>
      </a:spPr>
      <a:bodyPr wrap="square" rtlCol="0">
        <a:spAutoFit/>
      </a:bodyPr>
      <a:lstStyle>
        <a:defPPr algn="l">
          <a:defRPr dirty="0">
            <a:latin typeface="Calibri" panose="020F0502020204030204" pitchFamily="34" charset="0"/>
            <a:cs typeface="Calibri" panose="020F0502020204030204" pitchFamily="34" charset="0"/>
          </a:defRPr>
        </a:defPPr>
      </a:lstStyle>
    </a:txDef>
  </a:objectDefaults>
  <a:extraClrSchemeLst>
    <a:extraClrScheme>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orderstep_ppt_vorlag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orderstep_ppt_vorlag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orderstep_ppt_vorlag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orderstep_ppt_vorlag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orderstep_ppt_vorlag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orderstep_ppt_vorlag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orderstep_ppt_vorlag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orderstep_ppt_vorlag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orderstep_ppt_vorlag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orderstep_ppt_vorlag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orderstep_ppt_vorlag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orderstep Design Vorlage" id="{C2D4EE56-16DA-46BE-B603-7629776E5DD7}" vid="{5C930B63-79AB-496B-835E-06D013759494}"/>
    </a:ext>
  </a:extLst>
</a:theme>
</file>

<file path=ppt/theme/theme5.xml><?xml version="1.0" encoding="utf-8"?>
<a:theme xmlns:a="http://schemas.openxmlformats.org/drawingml/2006/main" name="1_Borderstep Design Vorlage">
  <a:themeElements>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lang="de-DE" sz="1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txDef>
      <a:spPr>
        <a:noFill/>
      </a:spPr>
      <a:bodyPr wrap="square" rtlCol="0">
        <a:spAutoFit/>
      </a:bodyPr>
      <a:lstStyle>
        <a:defPPr algn="l">
          <a:defRPr dirty="0">
            <a:latin typeface="Calibri" panose="020F0502020204030204" pitchFamily="34" charset="0"/>
            <a:cs typeface="Calibri" panose="020F0502020204030204" pitchFamily="34" charset="0"/>
          </a:defRPr>
        </a:defPPr>
      </a:lstStyle>
    </a:txDef>
  </a:objectDefaults>
  <a:extraClrSchemeLst>
    <a:extraClrScheme>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orderstep_ppt_vorlag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orderstep_ppt_vorlag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orderstep_ppt_vorlag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orderstep_ppt_vorlag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orderstep_ppt_vorlag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orderstep_ppt_vorlag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orderstep_ppt_vorlag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orderstep_ppt_vorlag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orderstep_ppt_vorlag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orderstep_ppt_vorlag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orderstep_ppt_vorlag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orderstep Design Vorlage" id="{C2D4EE56-16DA-46BE-B603-7629776E5DD7}" vid="{5C930B63-79AB-496B-835E-06D013759494}"/>
    </a:ext>
  </a:extLst>
</a:theme>
</file>

<file path=ppt/theme/theme6.xml><?xml version="1.0" encoding="utf-8"?>
<a:theme xmlns:a="http://schemas.openxmlformats.org/drawingml/2006/main" name="5_Borderstep Design Vorlage">
  <a:themeElements>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sz="1400" b="1" i="0" u="none" strike="noStrike" cap="none" normalizeH="0" baseline="0" dirty="0">
            <a:ln>
              <a:noFill/>
            </a:ln>
            <a:solidFill>
              <a:schemeClr val="tx1"/>
            </a:solidFill>
            <a:effectLst/>
            <a:latin typeface="Calibri" panose="020F0502020204030204" pitchFamily="34" charset="0"/>
            <a:cs typeface="Calibri" panose="020F050202020403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0"/>
          </a:spcBef>
          <a:spcAft>
            <a:spcPct val="0"/>
          </a:spcAft>
          <a:buClrTx/>
          <a:buSzTx/>
          <a:buFont typeface="Times" charset="0"/>
          <a:buNone/>
          <a:tabLst/>
          <a:defRPr kumimoji="0" lang="de-DE" sz="1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txDef>
      <a:spPr>
        <a:noFill/>
      </a:spPr>
      <a:bodyPr wrap="square" rtlCol="0">
        <a:spAutoFit/>
      </a:bodyPr>
      <a:lstStyle>
        <a:defPPr algn="l">
          <a:defRPr dirty="0">
            <a:latin typeface="Calibri" panose="020F0502020204030204" pitchFamily="34" charset="0"/>
            <a:cs typeface="Calibri" panose="020F0502020204030204" pitchFamily="34" charset="0"/>
          </a:defRPr>
        </a:defPPr>
      </a:lstStyle>
    </a:txDef>
  </a:objectDefaults>
  <a:extraClrSchemeLst>
    <a:extraClrScheme>
      <a:clrScheme name="1_borderstep_ppt_vorlag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orderstep_ppt_vorlag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orderstep_ppt_vorlag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orderstep_ppt_vorlag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orderstep_ppt_vorlag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orderstep_ppt_vorlag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orderstep_ppt_vorlag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orderstep_ppt_vorlag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orderstep_ppt_vorlag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orderstep_ppt_vorlag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orderstep_ppt_vorlag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orderstep_ppt_vorlag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orderstep Design Vorlage" id="{C2D4EE56-16DA-46BE-B603-7629776E5DD7}" vid="{5C930B63-79AB-496B-835E-06D013759494}"/>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Borderstep Design Vorlage</Template>
  <TotalTime>0</TotalTime>
  <Words>6983</Words>
  <Application>Microsoft Office PowerPoint</Application>
  <PresentationFormat>Breitbild</PresentationFormat>
  <Paragraphs>736</Paragraphs>
  <Slides>59</Slides>
  <Notes>7</Notes>
  <HiddenSlides>0</HiddenSlides>
  <MMClips>0</MMClips>
  <ScaleCrop>false</ScaleCrop>
  <HeadingPairs>
    <vt:vector size="6" baseType="variant">
      <vt:variant>
        <vt:lpstr>Verwendete Schriftarten</vt:lpstr>
      </vt:variant>
      <vt:variant>
        <vt:i4>9</vt:i4>
      </vt:variant>
      <vt:variant>
        <vt:lpstr>Design</vt:lpstr>
      </vt:variant>
      <vt:variant>
        <vt:i4>6</vt:i4>
      </vt:variant>
      <vt:variant>
        <vt:lpstr>Folientitel</vt:lpstr>
      </vt:variant>
      <vt:variant>
        <vt:i4>59</vt:i4>
      </vt:variant>
    </vt:vector>
  </HeadingPairs>
  <TitlesOfParts>
    <vt:vector size="74" baseType="lpstr">
      <vt:lpstr>MS PGothic</vt:lpstr>
      <vt:lpstr>MS PGothic</vt:lpstr>
      <vt:lpstr>Arial</vt:lpstr>
      <vt:lpstr>Calibri</vt:lpstr>
      <vt:lpstr>Courier New</vt:lpstr>
      <vt:lpstr>Times</vt:lpstr>
      <vt:lpstr>Times New Roman</vt:lpstr>
      <vt:lpstr>Wingdings</vt:lpstr>
      <vt:lpstr>Wingdings 2</vt:lpstr>
      <vt:lpstr>Borderstep Design Vorlage</vt:lpstr>
      <vt:lpstr>2_Borderstep Design Vorlage</vt:lpstr>
      <vt:lpstr>3_Borderstep Design Vorlage</vt:lpstr>
      <vt:lpstr>4_Borderstep Design Vorlage</vt:lpstr>
      <vt:lpstr>1_Borderstep Design Vorlage</vt:lpstr>
      <vt:lpstr>5_Borderstep Design Vorlage</vt:lpstr>
      <vt:lpstr>   Sustainable Value Proposition Designer  _____________________  Workshop zur Erarbeitung einer Sustainable Value Proposition  Ausführliche Leitfaden-Edition </vt:lpstr>
      <vt:lpstr>Design einer Sustainable Value Proposition </vt:lpstr>
      <vt:lpstr>Das Workshopkonzept als Agenda</vt:lpstr>
      <vt:lpstr>Sustainability Basics - Kurzvorstellung der Grundlagen</vt:lpstr>
      <vt:lpstr>Sustainability Basics - Kurzvorstellung der Grundlagen  Ansätze zur nachhaltigen Entwicklung</vt:lpstr>
      <vt:lpstr>Sustainability Basics - Kurzvorstellung der Grundlagen Die Prinzipien nachhaltigen Wirtschaftens</vt:lpstr>
      <vt:lpstr>Sustainability Basics - Kurzvorstellung der Grundlagen Sustainable Development Goals (SDGs)</vt:lpstr>
      <vt:lpstr>Sustainability Basics - Kurzvorstellung der Grundlagen Sustainable Business Canvas (Nachhaltigkeitsperspektive)</vt:lpstr>
      <vt:lpstr>Sustainability Basics – das Intro zum Workshop Pitch</vt:lpstr>
      <vt:lpstr>Sustainable Value Proposition Design für Kunden oder andere Stakeholder</vt:lpstr>
      <vt:lpstr>Sustainability Basics - Kurzvorstellung der Grundlagen  Ein Beispiel anhand des Unternehmens Weleda</vt:lpstr>
      <vt:lpstr>Stakeholder mapping  Stakeholderübersicht und Priorisierung Stakeholderbeziehung zu nachhaltigkeit Stakeholderpfad A Kunden Canvas Stakeholderpfad b Stakeholder Canvas </vt:lpstr>
      <vt:lpstr>Stakeholder Mapping Die Definition Ihres Stakeholders in vier Schritten</vt:lpstr>
      <vt:lpstr>Stakeholder Mapping Brainstorming der Stakeholder</vt:lpstr>
      <vt:lpstr>Stakeholder Mapping Priorisierung der Stakeholder nach Einfluss und zeitlicher Dringlichkeit</vt:lpstr>
      <vt:lpstr>Stakeholder Mapping Vorlage zur Priorisierung der Stakeholder nach Einfluss und zeitlicher Dringlichkeit</vt:lpstr>
      <vt:lpstr>Stakeholder Mapping Stakeholder und ihre Beziehung zur ökologischen und gesellschaftlichen Nachhaltigkeit</vt:lpstr>
      <vt:lpstr>Erstellen eines ersten Sustainable Value Proposition Statements nach aktuellem Wissensstand</vt:lpstr>
      <vt:lpstr>Stakeholder Mapping Pfad A: Der Kunde </vt:lpstr>
      <vt:lpstr>Stakeholder Mapping Pfad A: Der Kunde  Kunden-Aufgaben</vt:lpstr>
      <vt:lpstr>Stakeholder Mapping Pfad A: Der Kunde  Kunden-Gewinne</vt:lpstr>
      <vt:lpstr>Stakeholder Mapping Pfad A: Der Kunde  Kunden-Problempunkte</vt:lpstr>
      <vt:lpstr>Stakeholder Mapping Pfad A: Der Kunde  Substitut</vt:lpstr>
      <vt:lpstr>Stakeholder Mapping Pfad A: Der Kunde  Vorlage Canvas</vt:lpstr>
      <vt:lpstr>Sustainable Value Proposition Design: Pfad A Kunde</vt:lpstr>
      <vt:lpstr>Stakeholder Mapping Pfad B: Der Stakeholder</vt:lpstr>
      <vt:lpstr>Stakeholder Mapping Pfad B: Der Stakeholder Stakeholder-Aufgaben</vt:lpstr>
      <vt:lpstr>Stakeholder Mapping Pfad B: Der Stakeholder Stakeholder-Gewinne</vt:lpstr>
      <vt:lpstr>Stakeholder Mapping Pfad B: Der Stakeholder Stakeholder-Problempunkte</vt:lpstr>
      <vt:lpstr>Stakeholder Mapping Pfad B: Der Stakeholder Vorlage Canvas</vt:lpstr>
      <vt:lpstr>Sustainable Value Proposition Design: Pfad B anderer Stakeholder</vt:lpstr>
      <vt:lpstr>Value Mapping Value Map Canvas Sustainable Value proposition statement  </vt:lpstr>
      <vt:lpstr>Value Mapping  Value Map Canvas</vt:lpstr>
      <vt:lpstr>Value Mapping Ihre Produkte und Services für Kunden</vt:lpstr>
      <vt:lpstr>Value Mapping Ihre Produkte und Services für andere Stakeholder</vt:lpstr>
      <vt:lpstr>Value Mapping Ihre Gewinnerzeuger</vt:lpstr>
      <vt:lpstr>Value Mapping Ihre Problemlöser</vt:lpstr>
      <vt:lpstr>Value Mapping  Vorlage Canvas</vt:lpstr>
      <vt:lpstr>Finales Sustainable Value Proposition Statement</vt:lpstr>
      <vt:lpstr>Finaler Pitch Kurze Vorstellung der Kernerkenntnisse des Workshops </vt:lpstr>
      <vt:lpstr>Sustainability Basics – das Intro zum Workshop Pitch</vt:lpstr>
      <vt:lpstr>Ihre Schritt-für-Schritt-Checkliste zur Erstellung Ihrer Sustainable Value Proposition</vt:lpstr>
      <vt:lpstr>Die Vorteile einer Sustainable Value Proposition</vt:lpstr>
      <vt:lpstr>Alle Nachhaltigkeitsfragen noch einmal im Überblick (1/2)</vt:lpstr>
      <vt:lpstr>Alle Nachhaltigkeitsfragen noch einmal im Überblick (2/2)</vt:lpstr>
      <vt:lpstr>Verwendete Literatur und Abbildungen</vt:lpstr>
      <vt:lpstr>PowerPoint-Präsentation</vt:lpstr>
      <vt:lpstr>PowerPoint-Präsentation</vt:lpstr>
      <vt:lpstr>Ihre möglichen nächsten Schritte im Anschluss des Workshops</vt:lpstr>
      <vt:lpstr>Das Value Mapping Tool sowie das Kano-Modell für Kundenzufriedenheit &amp; Nachhaltigkeit</vt:lpstr>
      <vt:lpstr>Instrument Nr. 1: Value Mapping Tool für Ihre Wertschöpfung</vt:lpstr>
      <vt:lpstr>Instrument Nr. 1: Value Mapping Tool für Ihre Wertschöpfung</vt:lpstr>
      <vt:lpstr>Instrument Nr. 1: Value Mapping Tool für Ihre Wertschöpfung</vt:lpstr>
      <vt:lpstr>Instrument Nr. 1: Value Mapping Tool für Ihre Wertschöpfung</vt:lpstr>
      <vt:lpstr>Instrument Nr. 2: Kano-Modell der Kundenzufriedenheit und Nachhaltigkeit</vt:lpstr>
      <vt:lpstr>Instrument Nr. 2: Kano-Modell der Kundenzufriedenheit und Nachhaltigkeit</vt:lpstr>
      <vt:lpstr>Instrument Nr. 2: Kano-Modell der Kundenzufriedenheit und Nachhaltigkeit</vt:lpstr>
      <vt:lpstr>Instrument Nr. 2: Kano-Modell der Kundenzufriedenheit und Nachhaltigkeit</vt:lpstr>
      <vt:lpstr>Instrument Nr. 2: Kano-Modell der Kundenzufriedenheit und Nachhaltigkeit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Recherche:  Value Propositions Sustainable Value Propositions</dc:title>
  <dc:creator>Ulrike Lehmann</dc:creator>
  <cp:lastModifiedBy>Christoph Zorn</cp:lastModifiedBy>
  <cp:revision>912</cp:revision>
  <cp:lastPrinted>2021-06-28T10:30:24Z</cp:lastPrinted>
  <dcterms:created xsi:type="dcterms:W3CDTF">2020-09-17T13:14:20Z</dcterms:created>
  <dcterms:modified xsi:type="dcterms:W3CDTF">2021-07-19T16:21:43Z</dcterms:modified>
</cp:coreProperties>
</file>