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41" r:id="rId2"/>
  </p:sldMasterIdLst>
  <p:notesMasterIdLst>
    <p:notesMasterId r:id="rId36"/>
  </p:notesMasterIdLst>
  <p:sldIdLst>
    <p:sldId id="501" r:id="rId3"/>
    <p:sldId id="1256" r:id="rId4"/>
    <p:sldId id="1254" r:id="rId5"/>
    <p:sldId id="1222" r:id="rId6"/>
    <p:sldId id="1160" r:id="rId7"/>
    <p:sldId id="1257" r:id="rId8"/>
    <p:sldId id="1260" r:id="rId9"/>
    <p:sldId id="1259" r:id="rId10"/>
    <p:sldId id="1251" r:id="rId11"/>
    <p:sldId id="1177" r:id="rId12"/>
    <p:sldId id="1165" r:id="rId13"/>
    <p:sldId id="1187" r:id="rId14"/>
    <p:sldId id="1223" r:id="rId15"/>
    <p:sldId id="1193" r:id="rId16"/>
    <p:sldId id="1179" r:id="rId17"/>
    <p:sldId id="1169" r:id="rId18"/>
    <p:sldId id="1164" r:id="rId19"/>
    <p:sldId id="1172" r:id="rId20"/>
    <p:sldId id="1226" r:id="rId21"/>
    <p:sldId id="1175" r:id="rId22"/>
    <p:sldId id="1180" r:id="rId23"/>
    <p:sldId id="1199" r:id="rId24"/>
    <p:sldId id="1225" r:id="rId25"/>
    <p:sldId id="1198" r:id="rId26"/>
    <p:sldId id="1178" r:id="rId27"/>
    <p:sldId id="1228" r:id="rId28"/>
    <p:sldId id="1229" r:id="rId29"/>
    <p:sldId id="1181" r:id="rId30"/>
    <p:sldId id="1232" r:id="rId31"/>
    <p:sldId id="1233" r:id="rId32"/>
    <p:sldId id="1188" r:id="rId33"/>
    <p:sldId id="1240" r:id="rId34"/>
    <p:sldId id="1239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Ehbauer" initials="BE" lastIdx="1" clrIdx="0">
    <p:extLst>
      <p:ext uri="{19B8F6BF-5375-455C-9EA6-DF929625EA0E}">
        <p15:presenceInfo xmlns:p15="http://schemas.microsoft.com/office/powerpoint/2012/main" userId="Barbara Ehbau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130"/>
    <a:srgbClr val="105E4A"/>
    <a:srgbClr val="A8BBB6"/>
    <a:srgbClr val="E8E8E8"/>
    <a:srgbClr val="0070C0"/>
    <a:srgbClr val="6699CC"/>
    <a:srgbClr val="00B0F0"/>
    <a:srgbClr val="338DCD"/>
    <a:srgbClr val="4472C4"/>
    <a:srgbClr val="BEE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49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9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3A096-FA00-421D-AD13-D3A7A359FB4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B46D7D9-BC9E-411C-8CAB-21850965DAF8}">
      <dgm:prSet custT="1"/>
      <dgm:spPr/>
      <dgm:t>
        <a:bodyPr/>
        <a:lstStyle/>
        <a:p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Etablierte Wertschöpfungsketten, historische Daten über Leistung/ Wirkungen sowie Ressourcen und Kapazitäten fehlen</a:t>
          </a:r>
          <a:endParaRPr lang="de-DE" sz="17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BCCB02E-1E66-4AF9-83AD-7412F587C6F3}" type="parTrans" cxnId="{2DA91D8B-47AF-4DD4-899C-0F563BF91B19}">
      <dgm:prSet/>
      <dgm:spPr/>
      <dgm:t>
        <a:bodyPr/>
        <a:lstStyle/>
        <a:p>
          <a:endParaRPr lang="de-DE"/>
        </a:p>
      </dgm:t>
    </dgm:pt>
    <dgm:pt modelId="{DF96B9C1-C733-4031-9DBB-388C3397561D}" type="sibTrans" cxnId="{2DA91D8B-47AF-4DD4-899C-0F563BF91B19}">
      <dgm:prSet/>
      <dgm:spPr>
        <a:noFill/>
      </dgm:spPr>
      <dgm:t>
        <a:bodyPr/>
        <a:lstStyle/>
        <a:p>
          <a:endParaRPr lang="de-DE"/>
        </a:p>
      </dgm:t>
    </dgm:pt>
    <dgm:pt modelId="{67DF4CD0-705F-42DA-A4AF-7E21A0A50693}">
      <dgm:prSet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Vertretbarer Aufwand für die Selbstbewertung (Start-ups) oder Fremdbewertung (Kapitalgebende, Gründungsförderprogramme usw.)</a:t>
          </a:r>
        </a:p>
      </dgm:t>
    </dgm:pt>
    <dgm:pt modelId="{4BA65C51-3CEA-4253-B9CB-1235F9C96722}" type="parTrans" cxnId="{653833CC-AD70-494F-B3C8-F9EA55170530}">
      <dgm:prSet/>
      <dgm:spPr/>
      <dgm:t>
        <a:bodyPr/>
        <a:lstStyle/>
        <a:p>
          <a:endParaRPr lang="de-DE"/>
        </a:p>
      </dgm:t>
    </dgm:pt>
    <dgm:pt modelId="{D8FCDA44-22BC-4C04-9AFD-F456D17A76A9}" type="sibTrans" cxnId="{653833CC-AD70-494F-B3C8-F9EA55170530}">
      <dgm:prSet/>
      <dgm:spPr>
        <a:noFill/>
      </dgm:spPr>
      <dgm:t>
        <a:bodyPr/>
        <a:lstStyle/>
        <a:p>
          <a:endParaRPr lang="de-DE"/>
        </a:p>
      </dgm:t>
    </dgm:pt>
    <dgm:pt modelId="{3860A937-7BDA-4F7E-A669-A39CF726634D}">
      <dgm:prSet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Notwendigkeit eines flexiblen Rahmenwerks zur Nachhaltigkeitsbewertung: je nach Phase, Branche und Geschäftsmodell des Start-ups</a:t>
          </a:r>
        </a:p>
      </dgm:t>
    </dgm:pt>
    <dgm:pt modelId="{6253AC56-01B8-463C-BCA9-2FCE09E0D726}" type="parTrans" cxnId="{DE5EAC04-D762-4DA3-BA6F-D5C3A733FA4F}">
      <dgm:prSet/>
      <dgm:spPr/>
      <dgm:t>
        <a:bodyPr/>
        <a:lstStyle/>
        <a:p>
          <a:endParaRPr lang="de-DE"/>
        </a:p>
      </dgm:t>
    </dgm:pt>
    <dgm:pt modelId="{16DD2E59-82E5-47C7-83D3-E13A5B024C81}" type="sibTrans" cxnId="{DE5EAC04-D762-4DA3-BA6F-D5C3A733FA4F}">
      <dgm:prSet/>
      <dgm:spPr>
        <a:noFill/>
      </dgm:spPr>
      <dgm:t>
        <a:bodyPr/>
        <a:lstStyle/>
        <a:p>
          <a:endParaRPr lang="de-DE"/>
        </a:p>
      </dgm:t>
    </dgm:pt>
    <dgm:pt modelId="{1CA58606-6CAC-471C-936D-25DF1F6C680E}">
      <dgm:prSet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Bisherige Bewertungsansätze sind stark auf etablierte Unternehmen fokussiert und berücksichtigen diese Aspekte nur bedingt</a:t>
          </a:r>
        </a:p>
      </dgm:t>
    </dgm:pt>
    <dgm:pt modelId="{94D099A2-55D0-49CB-93DD-22F5C38CEEDC}" type="parTrans" cxnId="{06136CFB-D462-4A5A-9EA0-2259B7B3C93A}">
      <dgm:prSet/>
      <dgm:spPr/>
      <dgm:t>
        <a:bodyPr/>
        <a:lstStyle/>
        <a:p>
          <a:endParaRPr lang="de-DE"/>
        </a:p>
      </dgm:t>
    </dgm:pt>
    <dgm:pt modelId="{0E168FA7-246D-4794-B0D2-815225B6B806}" type="sibTrans" cxnId="{06136CFB-D462-4A5A-9EA0-2259B7B3C93A}">
      <dgm:prSet/>
      <dgm:spPr>
        <a:noFill/>
      </dgm:spPr>
      <dgm:t>
        <a:bodyPr/>
        <a:lstStyle/>
        <a:p>
          <a:endParaRPr lang="de-DE"/>
        </a:p>
      </dgm:t>
    </dgm:pt>
    <dgm:pt modelId="{3A0065F4-4827-420D-9299-DE00C75BFFC3}">
      <dgm:prSet/>
      <dgm:spPr/>
      <dgm:t>
        <a:bodyPr/>
        <a:lstStyle/>
        <a:p>
          <a:r>
            <a:rPr lang="de-DE" b="1" dirty="0">
              <a:solidFill>
                <a:srgbClr val="90C130"/>
              </a:solidFill>
              <a:latin typeface="Calibri" panose="020F0502020204030204" pitchFamily="34" charset="0"/>
              <a:cs typeface="Calibri" panose="020F0502020204030204" pitchFamily="34" charset="0"/>
            </a:rPr>
            <a:t>DIN SPEC 90051-1 als Orientierungsrahmen</a:t>
          </a:r>
          <a:endParaRPr lang="de-DE" dirty="0">
            <a:solidFill>
              <a:srgbClr val="90C130"/>
            </a:solidFill>
          </a:endParaRPr>
        </a:p>
      </dgm:t>
    </dgm:pt>
    <dgm:pt modelId="{B6766A13-344C-433A-9C92-CCED0A79B1BC}" type="parTrans" cxnId="{115AA485-EB1C-466C-A7CC-89A97EEBB148}">
      <dgm:prSet/>
      <dgm:spPr/>
      <dgm:t>
        <a:bodyPr/>
        <a:lstStyle/>
        <a:p>
          <a:endParaRPr lang="de-DE"/>
        </a:p>
      </dgm:t>
    </dgm:pt>
    <dgm:pt modelId="{4B491DE2-FC8C-4E10-AA55-4E909E91325A}" type="sibTrans" cxnId="{115AA485-EB1C-466C-A7CC-89A97EEBB148}">
      <dgm:prSet/>
      <dgm:spPr>
        <a:noFill/>
      </dgm:spPr>
      <dgm:t>
        <a:bodyPr/>
        <a:lstStyle/>
        <a:p>
          <a:endParaRPr lang="de-DE"/>
        </a:p>
      </dgm:t>
    </dgm:pt>
    <dgm:pt modelId="{DA95D4FA-D60F-4A0D-8C86-FCD534724E9C}">
      <dgm:prSet/>
      <dgm:spPr/>
      <dgm:t>
        <a:bodyPr/>
        <a:lstStyle/>
        <a:p>
          <a:r>
            <a:rPr lang="de-DE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Starker Fokus auf Nachhaltigkeitspotenzial und Szenarien</a:t>
          </a:r>
          <a:endParaRPr lang="de-D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359133-0AE2-4985-AB4B-1DA726E2C1B2}" type="sibTrans" cxnId="{CC167AAA-674D-4EDC-9F90-B8AF28D0C9E2}">
      <dgm:prSet/>
      <dgm:spPr>
        <a:noFill/>
      </dgm:spPr>
      <dgm:t>
        <a:bodyPr/>
        <a:lstStyle/>
        <a:p>
          <a:endParaRPr lang="de-DE"/>
        </a:p>
      </dgm:t>
    </dgm:pt>
    <dgm:pt modelId="{DB38F730-3AC6-45E9-83A7-CD53B33FC298}" type="parTrans" cxnId="{CC167AAA-674D-4EDC-9F90-B8AF28D0C9E2}">
      <dgm:prSet/>
      <dgm:spPr/>
      <dgm:t>
        <a:bodyPr/>
        <a:lstStyle/>
        <a:p>
          <a:endParaRPr lang="de-DE"/>
        </a:p>
      </dgm:t>
    </dgm:pt>
    <dgm:pt modelId="{DDD3C396-A118-49D6-891E-D6C1E682EFCC}">
      <dgm:prSet/>
      <dgm:spPr/>
      <dgm:t>
        <a:bodyPr/>
        <a:lstStyle/>
        <a:p>
          <a:endParaRPr lang="de-DE" dirty="0"/>
        </a:p>
      </dgm:t>
    </dgm:pt>
    <dgm:pt modelId="{58EA37D6-FF8C-4A68-83CB-B08B8C4BA359}" type="sibTrans" cxnId="{5270D1D2-A87E-4ADB-AB41-8EFE4D83E48C}">
      <dgm:prSet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BE10B098-FE0F-49B8-9F2D-C49AED8A92AB}" type="parTrans" cxnId="{5270D1D2-A87E-4ADB-AB41-8EFE4D83E48C}">
      <dgm:prSet/>
      <dgm:spPr/>
      <dgm:t>
        <a:bodyPr/>
        <a:lstStyle/>
        <a:p>
          <a:endParaRPr lang="de-DE"/>
        </a:p>
      </dgm:t>
    </dgm:pt>
    <dgm:pt modelId="{9DF92BA9-F5B4-4DB3-B56E-805EDEA32C76}" type="pres">
      <dgm:prSet presAssocID="{4533A096-FA00-421D-AD13-D3A7A359FB43}" presName="Name0" presStyleCnt="0">
        <dgm:presLayoutVars>
          <dgm:chMax val="7"/>
          <dgm:chPref val="7"/>
          <dgm:dir/>
        </dgm:presLayoutVars>
      </dgm:prSet>
      <dgm:spPr/>
    </dgm:pt>
    <dgm:pt modelId="{BB55EBE2-320B-4A77-ADF4-F8D50776E0C7}" type="pres">
      <dgm:prSet presAssocID="{4533A096-FA00-421D-AD13-D3A7A359FB43}" presName="Name1" presStyleCnt="0"/>
      <dgm:spPr/>
    </dgm:pt>
    <dgm:pt modelId="{239DA97C-8ADB-46AD-8054-7C6F60E96FF1}" type="pres">
      <dgm:prSet presAssocID="{58EA37D6-FF8C-4A68-83CB-B08B8C4BA359}" presName="picture_1" presStyleCnt="0"/>
      <dgm:spPr/>
    </dgm:pt>
    <dgm:pt modelId="{85EB6A29-4741-4D07-B471-E9600591DEC3}" type="pres">
      <dgm:prSet presAssocID="{58EA37D6-FF8C-4A68-83CB-B08B8C4BA359}" presName="pictureRepeatNode" presStyleLbl="alignImgPlace1" presStyleIdx="0" presStyleCnt="7" custLinFactNeighborX="-5084" custLinFactNeighborY="10799"/>
      <dgm:spPr/>
    </dgm:pt>
    <dgm:pt modelId="{52BB7230-8A86-4D5F-9567-04F77C6B7B8C}" type="pres">
      <dgm:prSet presAssocID="{DDD3C396-A118-49D6-891E-D6C1E682EFCC}" presName="text_1" presStyleLbl="node1" presStyleIdx="0" presStyleCnt="0" custLinFactNeighborX="45167" custLinFactNeighborY="65778">
        <dgm:presLayoutVars>
          <dgm:bulletEnabled val="1"/>
        </dgm:presLayoutVars>
      </dgm:prSet>
      <dgm:spPr/>
    </dgm:pt>
    <dgm:pt modelId="{64F4F000-455F-4E5D-B3F5-AAD2FF2074B6}" type="pres">
      <dgm:prSet presAssocID="{D1359133-0AE2-4985-AB4B-1DA726E2C1B2}" presName="picture_2" presStyleCnt="0"/>
      <dgm:spPr/>
    </dgm:pt>
    <dgm:pt modelId="{B4A1D5F3-7766-4D06-A272-263240674670}" type="pres">
      <dgm:prSet presAssocID="{D1359133-0AE2-4985-AB4B-1DA726E2C1B2}" presName="pictureRepeatNode" presStyleLbl="alignImgPlace1" presStyleIdx="1" presStyleCnt="7"/>
      <dgm:spPr/>
    </dgm:pt>
    <dgm:pt modelId="{417D15A9-B959-4AAF-A6E1-39A44C0F7EB5}" type="pres">
      <dgm:prSet presAssocID="{DA95D4FA-D60F-4A0D-8C86-FCD534724E9C}" presName="line_2" presStyleLbl="parChTrans1D1" presStyleIdx="0" presStyleCnt="6"/>
      <dgm:spPr/>
    </dgm:pt>
    <dgm:pt modelId="{A2069918-6FA8-411D-B676-7ED8CEF6DE6F}" type="pres">
      <dgm:prSet presAssocID="{DA95D4FA-D60F-4A0D-8C86-FCD534724E9C}" presName="textparent_2" presStyleLbl="node1" presStyleIdx="0" presStyleCnt="0"/>
      <dgm:spPr/>
    </dgm:pt>
    <dgm:pt modelId="{856820EB-802A-4A5B-8DAB-90E28B7401B8}" type="pres">
      <dgm:prSet presAssocID="{DA95D4FA-D60F-4A0D-8C86-FCD534724E9C}" presName="text_2" presStyleLbl="revTx" presStyleIdx="0" presStyleCnt="6" custLinFactNeighborX="-5963" custLinFactNeighborY="0">
        <dgm:presLayoutVars>
          <dgm:bulletEnabled val="1"/>
        </dgm:presLayoutVars>
      </dgm:prSet>
      <dgm:spPr/>
    </dgm:pt>
    <dgm:pt modelId="{5A231528-DBAA-425A-ACFB-0676DD64698E}" type="pres">
      <dgm:prSet presAssocID="{DF96B9C1-C733-4031-9DBB-388C3397561D}" presName="picture_3" presStyleCnt="0"/>
      <dgm:spPr/>
    </dgm:pt>
    <dgm:pt modelId="{510E43ED-82DC-4254-A134-E8EE4FC8A500}" type="pres">
      <dgm:prSet presAssocID="{DF96B9C1-C733-4031-9DBB-388C3397561D}" presName="pictureRepeatNode" presStyleLbl="alignImgPlace1" presStyleIdx="2" presStyleCnt="7"/>
      <dgm:spPr/>
    </dgm:pt>
    <dgm:pt modelId="{4D821E5D-D922-4DAD-8226-22DBBF408784}" type="pres">
      <dgm:prSet presAssocID="{2B46D7D9-BC9E-411C-8CAB-21850965DAF8}" presName="line_3" presStyleLbl="parChTrans1D1" presStyleIdx="1" presStyleCnt="6"/>
      <dgm:spPr/>
    </dgm:pt>
    <dgm:pt modelId="{922B9530-3030-4CBE-81EA-5D6A84D387FA}" type="pres">
      <dgm:prSet presAssocID="{2B46D7D9-BC9E-411C-8CAB-21850965DAF8}" presName="textparent_3" presStyleLbl="node1" presStyleIdx="0" presStyleCnt="0"/>
      <dgm:spPr/>
    </dgm:pt>
    <dgm:pt modelId="{CE31918B-3BD4-4D84-ACCB-5C390ED27C36}" type="pres">
      <dgm:prSet presAssocID="{2B46D7D9-BC9E-411C-8CAB-21850965DAF8}" presName="text_3" presStyleLbl="revTx" presStyleIdx="1" presStyleCnt="6" custScaleX="175322" custLinFactNeighborX="-7162">
        <dgm:presLayoutVars>
          <dgm:bulletEnabled val="1"/>
        </dgm:presLayoutVars>
      </dgm:prSet>
      <dgm:spPr/>
    </dgm:pt>
    <dgm:pt modelId="{2C6CDD7E-6DAA-48C0-A71A-3C7F27280EB2}" type="pres">
      <dgm:prSet presAssocID="{D8FCDA44-22BC-4C04-9AFD-F456D17A76A9}" presName="picture_4" presStyleCnt="0"/>
      <dgm:spPr/>
    </dgm:pt>
    <dgm:pt modelId="{A4ED9F32-8E22-4972-8662-E88567C91758}" type="pres">
      <dgm:prSet presAssocID="{D8FCDA44-22BC-4C04-9AFD-F456D17A76A9}" presName="pictureRepeatNode" presStyleLbl="alignImgPlace1" presStyleIdx="3" presStyleCnt="7"/>
      <dgm:spPr/>
    </dgm:pt>
    <dgm:pt modelId="{7AFF43CD-C46C-4457-92F3-AA4C05DD5851}" type="pres">
      <dgm:prSet presAssocID="{67DF4CD0-705F-42DA-A4AF-7E21A0A50693}" presName="line_4" presStyleLbl="parChTrans1D1" presStyleIdx="2" presStyleCnt="6"/>
      <dgm:spPr/>
    </dgm:pt>
    <dgm:pt modelId="{9E022342-2B37-4687-9B78-FC5C8D871CAC}" type="pres">
      <dgm:prSet presAssocID="{67DF4CD0-705F-42DA-A4AF-7E21A0A50693}" presName="textparent_4" presStyleLbl="node1" presStyleIdx="0" presStyleCnt="0"/>
      <dgm:spPr/>
    </dgm:pt>
    <dgm:pt modelId="{BBA2BC1D-F13D-4755-8D41-B6E300F03238}" type="pres">
      <dgm:prSet presAssocID="{67DF4CD0-705F-42DA-A4AF-7E21A0A50693}" presName="text_4" presStyleLbl="revTx" presStyleIdx="2" presStyleCnt="6" custLinFactNeighborX="-4513">
        <dgm:presLayoutVars>
          <dgm:bulletEnabled val="1"/>
        </dgm:presLayoutVars>
      </dgm:prSet>
      <dgm:spPr/>
    </dgm:pt>
    <dgm:pt modelId="{57B01246-11D8-4C8C-92F9-2178626DD959}" type="pres">
      <dgm:prSet presAssocID="{16DD2E59-82E5-47C7-83D3-E13A5B024C81}" presName="picture_5" presStyleCnt="0"/>
      <dgm:spPr/>
    </dgm:pt>
    <dgm:pt modelId="{1F587E8F-FDE0-43F8-8DE6-06BF22ED27AC}" type="pres">
      <dgm:prSet presAssocID="{16DD2E59-82E5-47C7-83D3-E13A5B024C81}" presName="pictureRepeatNode" presStyleLbl="alignImgPlace1" presStyleIdx="4" presStyleCnt="7"/>
      <dgm:spPr/>
    </dgm:pt>
    <dgm:pt modelId="{7E164887-793A-4DB6-9E74-3A3267F8C9C1}" type="pres">
      <dgm:prSet presAssocID="{3860A937-7BDA-4F7E-A669-A39CF726634D}" presName="line_5" presStyleLbl="parChTrans1D1" presStyleIdx="3" presStyleCnt="6"/>
      <dgm:spPr/>
    </dgm:pt>
    <dgm:pt modelId="{70696CF8-080F-42E9-994A-32F9F5D236F2}" type="pres">
      <dgm:prSet presAssocID="{3860A937-7BDA-4F7E-A669-A39CF726634D}" presName="textparent_5" presStyleLbl="node1" presStyleIdx="0" presStyleCnt="0"/>
      <dgm:spPr/>
    </dgm:pt>
    <dgm:pt modelId="{8B391573-BD27-436F-9D8D-389EDE234F8F}" type="pres">
      <dgm:prSet presAssocID="{3860A937-7BDA-4F7E-A669-A39CF726634D}" presName="text_5" presStyleLbl="revTx" presStyleIdx="3" presStyleCnt="6" custLinFactNeighborX="-4223">
        <dgm:presLayoutVars>
          <dgm:bulletEnabled val="1"/>
        </dgm:presLayoutVars>
      </dgm:prSet>
      <dgm:spPr/>
    </dgm:pt>
    <dgm:pt modelId="{1D207239-CAA8-4F1B-97FC-607D1189CE91}" type="pres">
      <dgm:prSet presAssocID="{0E168FA7-246D-4794-B0D2-815225B6B806}" presName="picture_6" presStyleCnt="0"/>
      <dgm:spPr/>
    </dgm:pt>
    <dgm:pt modelId="{7AD55938-8A18-443D-A7E5-68DCEDC2350A}" type="pres">
      <dgm:prSet presAssocID="{0E168FA7-246D-4794-B0D2-815225B6B806}" presName="pictureRepeatNode" presStyleLbl="alignImgPlace1" presStyleIdx="5" presStyleCnt="7"/>
      <dgm:spPr/>
    </dgm:pt>
    <dgm:pt modelId="{D779F247-F3A9-41C1-B279-3FE824458964}" type="pres">
      <dgm:prSet presAssocID="{1CA58606-6CAC-471C-936D-25DF1F6C680E}" presName="line_6" presStyleLbl="parChTrans1D1" presStyleIdx="4" presStyleCnt="6"/>
      <dgm:spPr/>
    </dgm:pt>
    <dgm:pt modelId="{AAFBFA63-32A8-4AE3-AF8D-771064CAEF77}" type="pres">
      <dgm:prSet presAssocID="{1CA58606-6CAC-471C-936D-25DF1F6C680E}" presName="textparent_6" presStyleLbl="node1" presStyleIdx="0" presStyleCnt="0"/>
      <dgm:spPr/>
    </dgm:pt>
    <dgm:pt modelId="{C67A82C7-333A-407E-903D-68CEE583DE1E}" type="pres">
      <dgm:prSet presAssocID="{1CA58606-6CAC-471C-936D-25DF1F6C680E}" presName="text_6" presStyleLbl="revTx" presStyleIdx="4" presStyleCnt="6" custLinFactNeighborX="-4290">
        <dgm:presLayoutVars>
          <dgm:bulletEnabled val="1"/>
        </dgm:presLayoutVars>
      </dgm:prSet>
      <dgm:spPr/>
    </dgm:pt>
    <dgm:pt modelId="{F9DC5F6E-BC8E-406D-BED1-2B02D6F48637}" type="pres">
      <dgm:prSet presAssocID="{4B491DE2-FC8C-4E10-AA55-4E909E91325A}" presName="picture_7" presStyleCnt="0"/>
      <dgm:spPr/>
    </dgm:pt>
    <dgm:pt modelId="{424BC389-E2B5-41F0-877A-3F9E82B822C1}" type="pres">
      <dgm:prSet presAssocID="{4B491DE2-FC8C-4E10-AA55-4E909E91325A}" presName="pictureRepeatNode" presStyleLbl="alignImgPlace1" presStyleIdx="6" presStyleCnt="7"/>
      <dgm:spPr/>
    </dgm:pt>
    <dgm:pt modelId="{02572556-3908-4915-A290-4E784E96BC5F}" type="pres">
      <dgm:prSet presAssocID="{3A0065F4-4827-420D-9299-DE00C75BFFC3}" presName="line_7" presStyleLbl="parChTrans1D1" presStyleIdx="5" presStyleCnt="6"/>
      <dgm:spPr/>
    </dgm:pt>
    <dgm:pt modelId="{C60CCC83-7C15-4E71-A11B-9B87E6029BCE}" type="pres">
      <dgm:prSet presAssocID="{3A0065F4-4827-420D-9299-DE00C75BFFC3}" presName="textparent_7" presStyleLbl="node1" presStyleIdx="0" presStyleCnt="0"/>
      <dgm:spPr/>
    </dgm:pt>
    <dgm:pt modelId="{2F0C0990-5DE5-4A00-B4C3-00A5C27DCE73}" type="pres">
      <dgm:prSet presAssocID="{3A0065F4-4827-420D-9299-DE00C75BFFC3}" presName="text_7" presStyleLbl="revTx" presStyleIdx="5" presStyleCnt="6" custScaleX="366011" custLinFactNeighborX="8720" custLinFactNeighborY="-1289">
        <dgm:presLayoutVars>
          <dgm:bulletEnabled val="1"/>
        </dgm:presLayoutVars>
      </dgm:prSet>
      <dgm:spPr/>
    </dgm:pt>
  </dgm:ptLst>
  <dgm:cxnLst>
    <dgm:cxn modelId="{DE5EAC04-D762-4DA3-BA6F-D5C3A733FA4F}" srcId="{4533A096-FA00-421D-AD13-D3A7A359FB43}" destId="{3860A937-7BDA-4F7E-A669-A39CF726634D}" srcOrd="4" destOrd="0" parTransId="{6253AC56-01B8-463C-BCA9-2FCE09E0D726}" sibTransId="{16DD2E59-82E5-47C7-83D3-E13A5B024C81}"/>
    <dgm:cxn modelId="{F15F7C0D-2659-4243-A2B4-89FF0F4BFDDA}" type="presOf" srcId="{4533A096-FA00-421D-AD13-D3A7A359FB43}" destId="{9DF92BA9-F5B4-4DB3-B56E-805EDEA32C76}" srcOrd="0" destOrd="0" presId="urn:microsoft.com/office/officeart/2008/layout/CircularPictureCallout"/>
    <dgm:cxn modelId="{77F7B912-DEC1-473B-A5C1-E3EECC59A620}" type="presOf" srcId="{0E168FA7-246D-4794-B0D2-815225B6B806}" destId="{7AD55938-8A18-443D-A7E5-68DCEDC2350A}" srcOrd="0" destOrd="0" presId="urn:microsoft.com/office/officeart/2008/layout/CircularPictureCallout"/>
    <dgm:cxn modelId="{0BFED12A-B8BF-441B-9754-82AC63FE4085}" type="presOf" srcId="{4B491DE2-FC8C-4E10-AA55-4E909E91325A}" destId="{424BC389-E2B5-41F0-877A-3F9E82B822C1}" srcOrd="0" destOrd="0" presId="urn:microsoft.com/office/officeart/2008/layout/CircularPictureCallout"/>
    <dgm:cxn modelId="{E2B95052-44BF-47A9-AE46-127322F75DB5}" type="presOf" srcId="{58EA37D6-FF8C-4A68-83CB-B08B8C4BA359}" destId="{85EB6A29-4741-4D07-B471-E9600591DEC3}" srcOrd="0" destOrd="0" presId="urn:microsoft.com/office/officeart/2008/layout/CircularPictureCallout"/>
    <dgm:cxn modelId="{0D410A66-C6DD-4E69-8676-CF7E51A12361}" type="presOf" srcId="{2B46D7D9-BC9E-411C-8CAB-21850965DAF8}" destId="{CE31918B-3BD4-4D84-ACCB-5C390ED27C36}" srcOrd="0" destOrd="0" presId="urn:microsoft.com/office/officeart/2008/layout/CircularPictureCallout"/>
    <dgm:cxn modelId="{336C8B72-4004-41D2-A737-4F89274D4A8D}" type="presOf" srcId="{DA95D4FA-D60F-4A0D-8C86-FCD534724E9C}" destId="{856820EB-802A-4A5B-8DAB-90E28B7401B8}" srcOrd="0" destOrd="0" presId="urn:microsoft.com/office/officeart/2008/layout/CircularPictureCallout"/>
    <dgm:cxn modelId="{41E81D73-4B27-4FE3-94D8-74D99257C2C7}" type="presOf" srcId="{D8FCDA44-22BC-4C04-9AFD-F456D17A76A9}" destId="{A4ED9F32-8E22-4972-8662-E88567C91758}" srcOrd="0" destOrd="0" presId="urn:microsoft.com/office/officeart/2008/layout/CircularPictureCallout"/>
    <dgm:cxn modelId="{74CD137B-FA0B-4530-BE89-069CE21FA305}" type="presOf" srcId="{DF96B9C1-C733-4031-9DBB-388C3397561D}" destId="{510E43ED-82DC-4254-A134-E8EE4FC8A500}" srcOrd="0" destOrd="0" presId="urn:microsoft.com/office/officeart/2008/layout/CircularPictureCallout"/>
    <dgm:cxn modelId="{77C4227B-8318-4487-962A-3A1C23508A7E}" type="presOf" srcId="{16DD2E59-82E5-47C7-83D3-E13A5B024C81}" destId="{1F587E8F-FDE0-43F8-8DE6-06BF22ED27AC}" srcOrd="0" destOrd="0" presId="urn:microsoft.com/office/officeart/2008/layout/CircularPictureCallout"/>
    <dgm:cxn modelId="{115AA485-EB1C-466C-A7CC-89A97EEBB148}" srcId="{4533A096-FA00-421D-AD13-D3A7A359FB43}" destId="{3A0065F4-4827-420D-9299-DE00C75BFFC3}" srcOrd="6" destOrd="0" parTransId="{B6766A13-344C-433A-9C92-CCED0A79B1BC}" sibTransId="{4B491DE2-FC8C-4E10-AA55-4E909E91325A}"/>
    <dgm:cxn modelId="{2DA91D8B-47AF-4DD4-899C-0F563BF91B19}" srcId="{4533A096-FA00-421D-AD13-D3A7A359FB43}" destId="{2B46D7D9-BC9E-411C-8CAB-21850965DAF8}" srcOrd="2" destOrd="0" parTransId="{2BCCB02E-1E66-4AF9-83AD-7412F587C6F3}" sibTransId="{DF96B9C1-C733-4031-9DBB-388C3397561D}"/>
    <dgm:cxn modelId="{C961AB91-E149-456E-86D7-DCDC5B6C742A}" type="presOf" srcId="{1CA58606-6CAC-471C-936D-25DF1F6C680E}" destId="{C67A82C7-333A-407E-903D-68CEE583DE1E}" srcOrd="0" destOrd="0" presId="urn:microsoft.com/office/officeart/2008/layout/CircularPictureCallout"/>
    <dgm:cxn modelId="{AFF18A99-4E8E-4730-8D1E-CBB800751401}" type="presOf" srcId="{67DF4CD0-705F-42DA-A4AF-7E21A0A50693}" destId="{BBA2BC1D-F13D-4755-8D41-B6E300F03238}" srcOrd="0" destOrd="0" presId="urn:microsoft.com/office/officeart/2008/layout/CircularPictureCallout"/>
    <dgm:cxn modelId="{5731B7A5-8E0D-426D-BC9C-2906B305C898}" type="presOf" srcId="{D1359133-0AE2-4985-AB4B-1DA726E2C1B2}" destId="{B4A1D5F3-7766-4D06-A272-263240674670}" srcOrd="0" destOrd="0" presId="urn:microsoft.com/office/officeart/2008/layout/CircularPictureCallout"/>
    <dgm:cxn modelId="{CC167AAA-674D-4EDC-9F90-B8AF28D0C9E2}" srcId="{4533A096-FA00-421D-AD13-D3A7A359FB43}" destId="{DA95D4FA-D60F-4A0D-8C86-FCD534724E9C}" srcOrd="1" destOrd="0" parTransId="{DB38F730-3AC6-45E9-83A7-CD53B33FC298}" sibTransId="{D1359133-0AE2-4985-AB4B-1DA726E2C1B2}"/>
    <dgm:cxn modelId="{4BA0CABF-CD0A-465F-8F58-8FF20281A223}" type="presOf" srcId="{3860A937-7BDA-4F7E-A669-A39CF726634D}" destId="{8B391573-BD27-436F-9D8D-389EDE234F8F}" srcOrd="0" destOrd="0" presId="urn:microsoft.com/office/officeart/2008/layout/CircularPictureCallout"/>
    <dgm:cxn modelId="{653833CC-AD70-494F-B3C8-F9EA55170530}" srcId="{4533A096-FA00-421D-AD13-D3A7A359FB43}" destId="{67DF4CD0-705F-42DA-A4AF-7E21A0A50693}" srcOrd="3" destOrd="0" parTransId="{4BA65C51-3CEA-4253-B9CB-1235F9C96722}" sibTransId="{D8FCDA44-22BC-4C04-9AFD-F456D17A76A9}"/>
    <dgm:cxn modelId="{5270D1D2-A87E-4ADB-AB41-8EFE4D83E48C}" srcId="{4533A096-FA00-421D-AD13-D3A7A359FB43}" destId="{DDD3C396-A118-49D6-891E-D6C1E682EFCC}" srcOrd="0" destOrd="0" parTransId="{BE10B098-FE0F-49B8-9F2D-C49AED8A92AB}" sibTransId="{58EA37D6-FF8C-4A68-83CB-B08B8C4BA359}"/>
    <dgm:cxn modelId="{416DC1EA-0D35-470F-9F81-BB34F9DCE15A}" type="presOf" srcId="{3A0065F4-4827-420D-9299-DE00C75BFFC3}" destId="{2F0C0990-5DE5-4A00-B4C3-00A5C27DCE73}" srcOrd="0" destOrd="0" presId="urn:microsoft.com/office/officeart/2008/layout/CircularPictureCallout"/>
    <dgm:cxn modelId="{B54A29F5-DBD7-4820-9821-175CF89E5DCB}" type="presOf" srcId="{DDD3C396-A118-49D6-891E-D6C1E682EFCC}" destId="{52BB7230-8A86-4D5F-9567-04F77C6B7B8C}" srcOrd="0" destOrd="0" presId="urn:microsoft.com/office/officeart/2008/layout/CircularPictureCallout"/>
    <dgm:cxn modelId="{06136CFB-D462-4A5A-9EA0-2259B7B3C93A}" srcId="{4533A096-FA00-421D-AD13-D3A7A359FB43}" destId="{1CA58606-6CAC-471C-936D-25DF1F6C680E}" srcOrd="5" destOrd="0" parTransId="{94D099A2-55D0-49CB-93DD-22F5C38CEEDC}" sibTransId="{0E168FA7-246D-4794-B0D2-815225B6B806}"/>
    <dgm:cxn modelId="{F9C5F7A8-D2B0-4DEE-8D7C-FE1D95F8FDC3}" type="presParOf" srcId="{9DF92BA9-F5B4-4DB3-B56E-805EDEA32C76}" destId="{BB55EBE2-320B-4A77-ADF4-F8D50776E0C7}" srcOrd="0" destOrd="0" presId="urn:microsoft.com/office/officeart/2008/layout/CircularPictureCallout"/>
    <dgm:cxn modelId="{B7A215E6-043C-4859-AD13-F75FFE665E5C}" type="presParOf" srcId="{BB55EBE2-320B-4A77-ADF4-F8D50776E0C7}" destId="{239DA97C-8ADB-46AD-8054-7C6F60E96FF1}" srcOrd="0" destOrd="0" presId="urn:microsoft.com/office/officeart/2008/layout/CircularPictureCallout"/>
    <dgm:cxn modelId="{783E038D-C6D6-4EB6-80BE-EAF891AB60ED}" type="presParOf" srcId="{239DA97C-8ADB-46AD-8054-7C6F60E96FF1}" destId="{85EB6A29-4741-4D07-B471-E9600591DEC3}" srcOrd="0" destOrd="0" presId="urn:microsoft.com/office/officeart/2008/layout/CircularPictureCallout"/>
    <dgm:cxn modelId="{B498E0E7-84DF-43A5-8E5D-A1E9805D7B5B}" type="presParOf" srcId="{BB55EBE2-320B-4A77-ADF4-F8D50776E0C7}" destId="{52BB7230-8A86-4D5F-9567-04F77C6B7B8C}" srcOrd="1" destOrd="0" presId="urn:microsoft.com/office/officeart/2008/layout/CircularPictureCallout"/>
    <dgm:cxn modelId="{98966AD9-0BD0-4F25-A035-5EBCA643BC1A}" type="presParOf" srcId="{BB55EBE2-320B-4A77-ADF4-F8D50776E0C7}" destId="{64F4F000-455F-4E5D-B3F5-AAD2FF2074B6}" srcOrd="2" destOrd="0" presId="urn:microsoft.com/office/officeart/2008/layout/CircularPictureCallout"/>
    <dgm:cxn modelId="{58DFECEF-683B-4F6B-B265-C68DC6D4C73F}" type="presParOf" srcId="{64F4F000-455F-4E5D-B3F5-AAD2FF2074B6}" destId="{B4A1D5F3-7766-4D06-A272-263240674670}" srcOrd="0" destOrd="0" presId="urn:microsoft.com/office/officeart/2008/layout/CircularPictureCallout"/>
    <dgm:cxn modelId="{50C74540-5592-4C02-8E9E-36319522C6C3}" type="presParOf" srcId="{BB55EBE2-320B-4A77-ADF4-F8D50776E0C7}" destId="{417D15A9-B959-4AAF-A6E1-39A44C0F7EB5}" srcOrd="3" destOrd="0" presId="urn:microsoft.com/office/officeart/2008/layout/CircularPictureCallout"/>
    <dgm:cxn modelId="{88F04A0E-1E8C-437C-A226-1690A98B3F7C}" type="presParOf" srcId="{BB55EBE2-320B-4A77-ADF4-F8D50776E0C7}" destId="{A2069918-6FA8-411D-B676-7ED8CEF6DE6F}" srcOrd="4" destOrd="0" presId="urn:microsoft.com/office/officeart/2008/layout/CircularPictureCallout"/>
    <dgm:cxn modelId="{E6F6641F-059B-478E-839E-B7D149C51ED2}" type="presParOf" srcId="{A2069918-6FA8-411D-B676-7ED8CEF6DE6F}" destId="{856820EB-802A-4A5B-8DAB-90E28B7401B8}" srcOrd="0" destOrd="0" presId="urn:microsoft.com/office/officeart/2008/layout/CircularPictureCallout"/>
    <dgm:cxn modelId="{21FEC2D5-B56D-4A51-BD71-688702DDD826}" type="presParOf" srcId="{BB55EBE2-320B-4A77-ADF4-F8D50776E0C7}" destId="{5A231528-DBAA-425A-ACFB-0676DD64698E}" srcOrd="5" destOrd="0" presId="urn:microsoft.com/office/officeart/2008/layout/CircularPictureCallout"/>
    <dgm:cxn modelId="{84CAA070-737D-454D-BF60-0E251957C57D}" type="presParOf" srcId="{5A231528-DBAA-425A-ACFB-0676DD64698E}" destId="{510E43ED-82DC-4254-A134-E8EE4FC8A500}" srcOrd="0" destOrd="0" presId="urn:microsoft.com/office/officeart/2008/layout/CircularPictureCallout"/>
    <dgm:cxn modelId="{0803D756-5B15-4AEB-8B7E-EB59954B4130}" type="presParOf" srcId="{BB55EBE2-320B-4A77-ADF4-F8D50776E0C7}" destId="{4D821E5D-D922-4DAD-8226-22DBBF408784}" srcOrd="6" destOrd="0" presId="urn:microsoft.com/office/officeart/2008/layout/CircularPictureCallout"/>
    <dgm:cxn modelId="{F9928EEB-8133-4E46-9F7F-F69BEDBA4F86}" type="presParOf" srcId="{BB55EBE2-320B-4A77-ADF4-F8D50776E0C7}" destId="{922B9530-3030-4CBE-81EA-5D6A84D387FA}" srcOrd="7" destOrd="0" presId="urn:microsoft.com/office/officeart/2008/layout/CircularPictureCallout"/>
    <dgm:cxn modelId="{E3A74E20-F93F-4687-ABF0-DD550D8D0169}" type="presParOf" srcId="{922B9530-3030-4CBE-81EA-5D6A84D387FA}" destId="{CE31918B-3BD4-4D84-ACCB-5C390ED27C36}" srcOrd="0" destOrd="0" presId="urn:microsoft.com/office/officeart/2008/layout/CircularPictureCallout"/>
    <dgm:cxn modelId="{AE2D12FB-83C9-4224-B3B8-C6868F523311}" type="presParOf" srcId="{BB55EBE2-320B-4A77-ADF4-F8D50776E0C7}" destId="{2C6CDD7E-6DAA-48C0-A71A-3C7F27280EB2}" srcOrd="8" destOrd="0" presId="urn:microsoft.com/office/officeart/2008/layout/CircularPictureCallout"/>
    <dgm:cxn modelId="{502EB946-EB6E-4822-9042-2AEB83569D02}" type="presParOf" srcId="{2C6CDD7E-6DAA-48C0-A71A-3C7F27280EB2}" destId="{A4ED9F32-8E22-4972-8662-E88567C91758}" srcOrd="0" destOrd="0" presId="urn:microsoft.com/office/officeart/2008/layout/CircularPictureCallout"/>
    <dgm:cxn modelId="{C92122E7-B086-4FCF-AF3C-5DF96878E40A}" type="presParOf" srcId="{BB55EBE2-320B-4A77-ADF4-F8D50776E0C7}" destId="{7AFF43CD-C46C-4457-92F3-AA4C05DD5851}" srcOrd="9" destOrd="0" presId="urn:microsoft.com/office/officeart/2008/layout/CircularPictureCallout"/>
    <dgm:cxn modelId="{98A7D265-DF0C-48A6-9C06-A2B0EC05CF38}" type="presParOf" srcId="{BB55EBE2-320B-4A77-ADF4-F8D50776E0C7}" destId="{9E022342-2B37-4687-9B78-FC5C8D871CAC}" srcOrd="10" destOrd="0" presId="urn:microsoft.com/office/officeart/2008/layout/CircularPictureCallout"/>
    <dgm:cxn modelId="{33F1338F-649F-469B-B5FD-8180FA267955}" type="presParOf" srcId="{9E022342-2B37-4687-9B78-FC5C8D871CAC}" destId="{BBA2BC1D-F13D-4755-8D41-B6E300F03238}" srcOrd="0" destOrd="0" presId="urn:microsoft.com/office/officeart/2008/layout/CircularPictureCallout"/>
    <dgm:cxn modelId="{38210BF0-9CB6-4091-8847-7A0BB7B54B36}" type="presParOf" srcId="{BB55EBE2-320B-4A77-ADF4-F8D50776E0C7}" destId="{57B01246-11D8-4C8C-92F9-2178626DD959}" srcOrd="11" destOrd="0" presId="urn:microsoft.com/office/officeart/2008/layout/CircularPictureCallout"/>
    <dgm:cxn modelId="{72D71BCE-9890-4D77-B369-B3E7490F5950}" type="presParOf" srcId="{57B01246-11D8-4C8C-92F9-2178626DD959}" destId="{1F587E8F-FDE0-43F8-8DE6-06BF22ED27AC}" srcOrd="0" destOrd="0" presId="urn:microsoft.com/office/officeart/2008/layout/CircularPictureCallout"/>
    <dgm:cxn modelId="{67246E19-2AF9-455C-9C83-2590F9FCABFE}" type="presParOf" srcId="{BB55EBE2-320B-4A77-ADF4-F8D50776E0C7}" destId="{7E164887-793A-4DB6-9E74-3A3267F8C9C1}" srcOrd="12" destOrd="0" presId="urn:microsoft.com/office/officeart/2008/layout/CircularPictureCallout"/>
    <dgm:cxn modelId="{D6DE660E-205B-4199-B51C-A166E4CC3258}" type="presParOf" srcId="{BB55EBE2-320B-4A77-ADF4-F8D50776E0C7}" destId="{70696CF8-080F-42E9-994A-32F9F5D236F2}" srcOrd="13" destOrd="0" presId="urn:microsoft.com/office/officeart/2008/layout/CircularPictureCallout"/>
    <dgm:cxn modelId="{15CD1D44-7E57-4B12-9CD4-5A89D20A83D3}" type="presParOf" srcId="{70696CF8-080F-42E9-994A-32F9F5D236F2}" destId="{8B391573-BD27-436F-9D8D-389EDE234F8F}" srcOrd="0" destOrd="0" presId="urn:microsoft.com/office/officeart/2008/layout/CircularPictureCallout"/>
    <dgm:cxn modelId="{140FFA76-69BF-49FB-8AD1-30DD6A150D23}" type="presParOf" srcId="{BB55EBE2-320B-4A77-ADF4-F8D50776E0C7}" destId="{1D207239-CAA8-4F1B-97FC-607D1189CE91}" srcOrd="14" destOrd="0" presId="urn:microsoft.com/office/officeart/2008/layout/CircularPictureCallout"/>
    <dgm:cxn modelId="{3CFCB5F7-8675-4A8A-8606-7E07ECDDBAD0}" type="presParOf" srcId="{1D207239-CAA8-4F1B-97FC-607D1189CE91}" destId="{7AD55938-8A18-443D-A7E5-68DCEDC2350A}" srcOrd="0" destOrd="0" presId="urn:microsoft.com/office/officeart/2008/layout/CircularPictureCallout"/>
    <dgm:cxn modelId="{3FBE2228-C59F-4DA2-B7CD-A546690D7658}" type="presParOf" srcId="{BB55EBE2-320B-4A77-ADF4-F8D50776E0C7}" destId="{D779F247-F3A9-41C1-B279-3FE824458964}" srcOrd="15" destOrd="0" presId="urn:microsoft.com/office/officeart/2008/layout/CircularPictureCallout"/>
    <dgm:cxn modelId="{19368243-83EB-4ACC-84E5-745404C8E0E9}" type="presParOf" srcId="{BB55EBE2-320B-4A77-ADF4-F8D50776E0C7}" destId="{AAFBFA63-32A8-4AE3-AF8D-771064CAEF77}" srcOrd="16" destOrd="0" presId="urn:microsoft.com/office/officeart/2008/layout/CircularPictureCallout"/>
    <dgm:cxn modelId="{F0CB9D07-0194-48C9-B2DB-6F57E11795F5}" type="presParOf" srcId="{AAFBFA63-32A8-4AE3-AF8D-771064CAEF77}" destId="{C67A82C7-333A-407E-903D-68CEE583DE1E}" srcOrd="0" destOrd="0" presId="urn:microsoft.com/office/officeart/2008/layout/CircularPictureCallout"/>
    <dgm:cxn modelId="{274CEAC7-D7A8-4C70-BAE9-778CCCD63A16}" type="presParOf" srcId="{BB55EBE2-320B-4A77-ADF4-F8D50776E0C7}" destId="{F9DC5F6E-BC8E-406D-BED1-2B02D6F48637}" srcOrd="17" destOrd="0" presId="urn:microsoft.com/office/officeart/2008/layout/CircularPictureCallout"/>
    <dgm:cxn modelId="{71DB344A-0485-48D8-B427-CE79B412445D}" type="presParOf" srcId="{F9DC5F6E-BC8E-406D-BED1-2B02D6F48637}" destId="{424BC389-E2B5-41F0-877A-3F9E82B822C1}" srcOrd="0" destOrd="0" presId="urn:microsoft.com/office/officeart/2008/layout/CircularPictureCallout"/>
    <dgm:cxn modelId="{52330815-4FCA-461C-90EE-FFCA2455E010}" type="presParOf" srcId="{BB55EBE2-320B-4A77-ADF4-F8D50776E0C7}" destId="{02572556-3908-4915-A290-4E784E96BC5F}" srcOrd="18" destOrd="0" presId="urn:microsoft.com/office/officeart/2008/layout/CircularPictureCallout"/>
    <dgm:cxn modelId="{4C231EB2-75F5-4D13-9329-59196FCDC9EE}" type="presParOf" srcId="{BB55EBE2-320B-4A77-ADF4-F8D50776E0C7}" destId="{C60CCC83-7C15-4E71-A11B-9B87E6029BCE}" srcOrd="19" destOrd="0" presId="urn:microsoft.com/office/officeart/2008/layout/CircularPictureCallout"/>
    <dgm:cxn modelId="{7331EC62-894F-4FBF-9377-ECE3696CBE52}" type="presParOf" srcId="{C60CCC83-7C15-4E71-A11B-9B87E6029BCE}" destId="{2F0C0990-5DE5-4A00-B4C3-00A5C27DCE73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33ACF-695D-4996-A59C-3F2C27DC200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118903-3A2E-4645-8395-F77090F45FA8}">
      <dgm:prSet custT="1"/>
      <dgm:spPr>
        <a:xfrm>
          <a:off x="1615126" y="403388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C66E046-73C1-4FE7-89F1-974352733843}" type="parTrans" cxnId="{AC10E024-6B3A-4A48-AD29-594BD4D49267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AEFED4-8EC2-406C-893C-B4D6A34D9EE0}" type="sibTrans" cxnId="{AC10E024-6B3A-4A48-AD29-594BD4D49267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EDC3D2-CDB3-4A4C-95F6-B43432D7F33F}">
      <dgm:prSet custT="1"/>
      <dgm:spPr>
        <a:xfrm>
          <a:off x="6657739" y="403388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2EAA234-4A42-4A7E-A1F7-B3E28C8EE4A4}" type="parTrans" cxnId="{A9F1E9D7-DB29-400D-AF90-FE277FE6A7A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847CF4-3307-429F-AF52-D92220B36AA0}" type="sibTrans" cxnId="{A9F1E9D7-DB29-400D-AF90-FE277FE6A7A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890328-2A58-4735-870F-20DBE3A56FE2}">
      <dgm:prSet custT="1"/>
      <dgm:spPr>
        <a:xfrm>
          <a:off x="1615126" y="2353665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32E3D50-2527-4D0B-A406-F266B4CD6641}" type="parTrans" cxnId="{D4470CF2-D703-4074-8030-41A44D936A2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023CB5-726E-407C-8120-5971B0F27A90}" type="sibTrans" cxnId="{D4470CF2-D703-4074-8030-41A44D936A28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869D79-8837-40A6-A82B-993237FA8DD9}">
      <dgm:prSet custT="1"/>
      <dgm:spPr>
        <a:xfrm>
          <a:off x="6657739" y="2353665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0055E121-B26F-41B0-AD62-FDF4363DD193}" type="parTrans" cxnId="{6910EDBB-8C67-459C-95BF-8498B7268CF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82E291-5043-48F2-80B4-70D28F46D4A6}" type="sibTrans" cxnId="{6910EDBB-8C67-459C-95BF-8498B7268CF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5C3C74-CE6A-4999-902B-9EF05FDA0D00}" type="pres">
      <dgm:prSet presAssocID="{79533ACF-695D-4996-A59C-3F2C27DC2004}" presName="root" presStyleCnt="0">
        <dgm:presLayoutVars>
          <dgm:dir/>
          <dgm:resizeHandles val="exact"/>
        </dgm:presLayoutVars>
      </dgm:prSet>
      <dgm:spPr/>
    </dgm:pt>
    <dgm:pt modelId="{5B02F5F8-FD9B-4F25-9EEE-C60F8A7F5EB1}" type="pres">
      <dgm:prSet presAssocID="{79533ACF-695D-4996-A59C-3F2C27DC2004}" presName="container" presStyleCnt="0">
        <dgm:presLayoutVars>
          <dgm:dir/>
          <dgm:resizeHandles val="exact"/>
        </dgm:presLayoutVars>
      </dgm:prSet>
      <dgm:spPr/>
    </dgm:pt>
    <dgm:pt modelId="{FDF7F9D2-67C9-4244-A58F-AB4ACAC4169E}" type="pres">
      <dgm:prSet presAssocID="{B2118903-3A2E-4645-8395-F77090F45FA8}" presName="compNode" presStyleCnt="0"/>
      <dgm:spPr/>
    </dgm:pt>
    <dgm:pt modelId="{0FD8DC61-D6D9-4567-AD2F-D4F36DA7DA78}" type="pres">
      <dgm:prSet presAssocID="{B2118903-3A2E-4645-8395-F77090F45FA8}" presName="iconBgRect" presStyleLbl="bgShp" presStyleIdx="0" presStyleCnt="4"/>
      <dgm:spPr>
        <a:xfrm>
          <a:off x="77468" y="403388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1153E071-F236-42A7-9B42-C942CF9FF7A4}" type="pres">
      <dgm:prSet presAssocID="{B2118903-3A2E-4645-8395-F77090F45FA8}" presName="iconRect" presStyleLbl="node1" presStyleIdx="0" presStyleCnt="4"/>
      <dgm:spPr>
        <a:xfrm>
          <a:off x="343392" y="669312"/>
          <a:ext cx="734457" cy="734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68F8C4C-CE91-453A-9B50-4E4A1D927128}" type="pres">
      <dgm:prSet presAssocID="{B2118903-3A2E-4645-8395-F77090F45FA8}" presName="spaceRect" presStyleCnt="0"/>
      <dgm:spPr/>
    </dgm:pt>
    <dgm:pt modelId="{A1A7B0F9-901F-4BF8-AD2E-B654CE767B2D}" type="pres">
      <dgm:prSet presAssocID="{B2118903-3A2E-4645-8395-F77090F45FA8}" presName="textRect" presStyleLbl="revTx" presStyleIdx="0" presStyleCnt="4">
        <dgm:presLayoutVars>
          <dgm:chMax val="1"/>
          <dgm:chPref val="1"/>
        </dgm:presLayoutVars>
      </dgm:prSet>
      <dgm:spPr/>
    </dgm:pt>
    <dgm:pt modelId="{8277AA1C-8E1F-4482-946E-9D0A34C6B992}" type="pres">
      <dgm:prSet presAssocID="{0BAEFED4-8EC2-406C-893C-B4D6A34D9EE0}" presName="sibTrans" presStyleLbl="sibTrans2D1" presStyleIdx="0" presStyleCnt="0"/>
      <dgm:spPr/>
    </dgm:pt>
    <dgm:pt modelId="{57E0F000-F4C0-4E64-AD03-162A6A03113F}" type="pres">
      <dgm:prSet presAssocID="{96EDC3D2-CDB3-4A4C-95F6-B43432D7F33F}" presName="compNode" presStyleCnt="0"/>
      <dgm:spPr/>
    </dgm:pt>
    <dgm:pt modelId="{F5E589E2-09DF-4C69-9776-69C2169DD938}" type="pres">
      <dgm:prSet presAssocID="{96EDC3D2-CDB3-4A4C-95F6-B43432D7F33F}" presName="iconBgRect" presStyleLbl="bgShp" presStyleIdx="1" presStyleCnt="4"/>
      <dgm:spPr>
        <a:xfrm>
          <a:off x="5120081" y="403388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C3DF4FF7-6F08-4058-A798-8B7DD1D0455E}" type="pres">
      <dgm:prSet presAssocID="{96EDC3D2-CDB3-4A4C-95F6-B43432D7F33F}" presName="iconRect" presStyleLbl="node1" presStyleIdx="1" presStyleCnt="4"/>
      <dgm:spPr>
        <a:xfrm>
          <a:off x="5386005" y="669312"/>
          <a:ext cx="734457" cy="734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DC40AE3-ECF0-4C4D-AB26-EBB2652D1DC7}" type="pres">
      <dgm:prSet presAssocID="{96EDC3D2-CDB3-4A4C-95F6-B43432D7F33F}" presName="spaceRect" presStyleCnt="0"/>
      <dgm:spPr/>
    </dgm:pt>
    <dgm:pt modelId="{2592EDE4-8ACD-4FEB-A45E-2F058B87E112}" type="pres">
      <dgm:prSet presAssocID="{96EDC3D2-CDB3-4A4C-95F6-B43432D7F33F}" presName="textRect" presStyleLbl="revTx" presStyleIdx="1" presStyleCnt="4">
        <dgm:presLayoutVars>
          <dgm:chMax val="1"/>
          <dgm:chPref val="1"/>
        </dgm:presLayoutVars>
      </dgm:prSet>
      <dgm:spPr/>
    </dgm:pt>
    <dgm:pt modelId="{4061CC26-EA8B-47FF-812D-CDCFEEAD1415}" type="pres">
      <dgm:prSet presAssocID="{DD847CF4-3307-429F-AF52-D92220B36AA0}" presName="sibTrans" presStyleLbl="sibTrans2D1" presStyleIdx="0" presStyleCnt="0"/>
      <dgm:spPr/>
    </dgm:pt>
    <dgm:pt modelId="{786B966B-012B-40AA-A88D-026811D04568}" type="pres">
      <dgm:prSet presAssocID="{8F890328-2A58-4735-870F-20DBE3A56FE2}" presName="compNode" presStyleCnt="0"/>
      <dgm:spPr/>
    </dgm:pt>
    <dgm:pt modelId="{31518296-61A4-4384-9206-49309680F98E}" type="pres">
      <dgm:prSet presAssocID="{8F890328-2A58-4735-870F-20DBE3A56FE2}" presName="iconBgRect" presStyleLbl="bgShp" presStyleIdx="2" presStyleCnt="4"/>
      <dgm:spPr>
        <a:xfrm>
          <a:off x="77468" y="2353665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D0A3682F-01C3-4BD3-9283-006918463E0C}" type="pres">
      <dgm:prSet presAssocID="{8F890328-2A58-4735-870F-20DBE3A56FE2}" presName="iconRect" presStyleLbl="node1" presStyleIdx="2" presStyleCnt="4"/>
      <dgm:spPr>
        <a:xfrm>
          <a:off x="343392" y="2619589"/>
          <a:ext cx="734457" cy="734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ED9A4015-CD67-4349-A9DD-28391AC33233}" type="pres">
      <dgm:prSet presAssocID="{8F890328-2A58-4735-870F-20DBE3A56FE2}" presName="spaceRect" presStyleCnt="0"/>
      <dgm:spPr/>
    </dgm:pt>
    <dgm:pt modelId="{D00AE65B-51E7-479F-8BB1-69A8AB63F4CC}" type="pres">
      <dgm:prSet presAssocID="{8F890328-2A58-4735-870F-20DBE3A56FE2}" presName="textRect" presStyleLbl="revTx" presStyleIdx="2" presStyleCnt="4" custScaleY="199625">
        <dgm:presLayoutVars>
          <dgm:chMax val="1"/>
          <dgm:chPref val="1"/>
        </dgm:presLayoutVars>
      </dgm:prSet>
      <dgm:spPr/>
    </dgm:pt>
    <dgm:pt modelId="{17730CEB-97E1-47EC-ABF1-808F9BFA564D}" type="pres">
      <dgm:prSet presAssocID="{38023CB5-726E-407C-8120-5971B0F27A90}" presName="sibTrans" presStyleLbl="sibTrans2D1" presStyleIdx="0" presStyleCnt="0"/>
      <dgm:spPr/>
    </dgm:pt>
    <dgm:pt modelId="{B93E5929-89E7-453C-9444-2DC4DF277DB0}" type="pres">
      <dgm:prSet presAssocID="{EE869D79-8837-40A6-A82B-993237FA8DD9}" presName="compNode" presStyleCnt="0"/>
      <dgm:spPr/>
    </dgm:pt>
    <dgm:pt modelId="{8279DF98-DEE3-499C-8282-B6F6AC43DCBF}" type="pres">
      <dgm:prSet presAssocID="{EE869D79-8837-40A6-A82B-993237FA8DD9}" presName="iconBgRect" presStyleLbl="bgShp" presStyleIdx="3" presStyleCnt="4"/>
      <dgm:spPr>
        <a:xfrm>
          <a:off x="5120081" y="2353665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6A80B73B-89FB-40FA-BA9B-01CFFCD69AA9}" type="pres">
      <dgm:prSet presAssocID="{EE869D79-8837-40A6-A82B-993237FA8DD9}" presName="iconRect" presStyleLbl="node1" presStyleIdx="3" presStyleCnt="4"/>
      <dgm:spPr>
        <a:xfrm>
          <a:off x="5386005" y="2619589"/>
          <a:ext cx="734457" cy="734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7B4DD635-3507-472C-8453-6FAF1F36D082}" type="pres">
      <dgm:prSet presAssocID="{EE869D79-8837-40A6-A82B-993237FA8DD9}" presName="spaceRect" presStyleCnt="0"/>
      <dgm:spPr/>
    </dgm:pt>
    <dgm:pt modelId="{9381D4C0-55BF-47CC-AA53-236B2D8373ED}" type="pres">
      <dgm:prSet presAssocID="{EE869D79-8837-40A6-A82B-993237FA8DD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2101300-316E-4442-B2AE-2930111E675F}" type="presOf" srcId="{96EDC3D2-CDB3-4A4C-95F6-B43432D7F33F}" destId="{2592EDE4-8ACD-4FEB-A45E-2F058B87E112}" srcOrd="0" destOrd="0" presId="urn:microsoft.com/office/officeart/2018/2/layout/IconCircleList"/>
    <dgm:cxn modelId="{AC10E024-6B3A-4A48-AD29-594BD4D49267}" srcId="{79533ACF-695D-4996-A59C-3F2C27DC2004}" destId="{B2118903-3A2E-4645-8395-F77090F45FA8}" srcOrd="0" destOrd="0" parTransId="{3C66E046-73C1-4FE7-89F1-974352733843}" sibTransId="{0BAEFED4-8EC2-406C-893C-B4D6A34D9EE0}"/>
    <dgm:cxn modelId="{65AE9028-B54C-4C85-B15F-48523F323BC4}" type="presOf" srcId="{8F890328-2A58-4735-870F-20DBE3A56FE2}" destId="{D00AE65B-51E7-479F-8BB1-69A8AB63F4CC}" srcOrd="0" destOrd="0" presId="urn:microsoft.com/office/officeart/2018/2/layout/IconCircleList"/>
    <dgm:cxn modelId="{52762557-6D55-455F-BECE-868AC59C386F}" type="presOf" srcId="{DD847CF4-3307-429F-AF52-D92220B36AA0}" destId="{4061CC26-EA8B-47FF-812D-CDCFEEAD1415}" srcOrd="0" destOrd="0" presId="urn:microsoft.com/office/officeart/2018/2/layout/IconCircleList"/>
    <dgm:cxn modelId="{929B6171-6107-4F18-AD7E-4632F685E39A}" type="presOf" srcId="{B2118903-3A2E-4645-8395-F77090F45FA8}" destId="{A1A7B0F9-901F-4BF8-AD2E-B654CE767B2D}" srcOrd="0" destOrd="0" presId="urn:microsoft.com/office/officeart/2018/2/layout/IconCircleList"/>
    <dgm:cxn modelId="{A07E1AB1-FEBF-4710-BF42-E58875C0D749}" type="presOf" srcId="{79533ACF-695D-4996-A59C-3F2C27DC2004}" destId="{5F5C3C74-CE6A-4999-902B-9EF05FDA0D00}" srcOrd="0" destOrd="0" presId="urn:microsoft.com/office/officeart/2018/2/layout/IconCircleList"/>
    <dgm:cxn modelId="{6910EDBB-8C67-459C-95BF-8498B7268CF8}" srcId="{79533ACF-695D-4996-A59C-3F2C27DC2004}" destId="{EE869D79-8837-40A6-A82B-993237FA8DD9}" srcOrd="3" destOrd="0" parTransId="{0055E121-B26F-41B0-AD62-FDF4363DD193}" sibTransId="{0F82E291-5043-48F2-80B4-70D28F46D4A6}"/>
    <dgm:cxn modelId="{8B2A80BD-3918-4DB9-802A-6CFBE2754D4E}" type="presOf" srcId="{EE869D79-8837-40A6-A82B-993237FA8DD9}" destId="{9381D4C0-55BF-47CC-AA53-236B2D8373ED}" srcOrd="0" destOrd="0" presId="urn:microsoft.com/office/officeart/2018/2/layout/IconCircleList"/>
    <dgm:cxn modelId="{479A18BF-6307-490A-BF10-793928D30F77}" type="presOf" srcId="{38023CB5-726E-407C-8120-5971B0F27A90}" destId="{17730CEB-97E1-47EC-ABF1-808F9BFA564D}" srcOrd="0" destOrd="0" presId="urn:microsoft.com/office/officeart/2018/2/layout/IconCircleList"/>
    <dgm:cxn modelId="{A9F1E9D7-DB29-400D-AF90-FE277FE6A7AE}" srcId="{79533ACF-695D-4996-A59C-3F2C27DC2004}" destId="{96EDC3D2-CDB3-4A4C-95F6-B43432D7F33F}" srcOrd="1" destOrd="0" parTransId="{22EAA234-4A42-4A7E-A1F7-B3E28C8EE4A4}" sibTransId="{DD847CF4-3307-429F-AF52-D92220B36AA0}"/>
    <dgm:cxn modelId="{D4470CF2-D703-4074-8030-41A44D936A28}" srcId="{79533ACF-695D-4996-A59C-3F2C27DC2004}" destId="{8F890328-2A58-4735-870F-20DBE3A56FE2}" srcOrd="2" destOrd="0" parTransId="{C32E3D50-2527-4D0B-A406-F266B4CD6641}" sibTransId="{38023CB5-726E-407C-8120-5971B0F27A90}"/>
    <dgm:cxn modelId="{ABD54FF5-DD0B-4B6E-9387-35A8CA3BE331}" type="presOf" srcId="{0BAEFED4-8EC2-406C-893C-B4D6A34D9EE0}" destId="{8277AA1C-8E1F-4482-946E-9D0A34C6B992}" srcOrd="0" destOrd="0" presId="urn:microsoft.com/office/officeart/2018/2/layout/IconCircleList"/>
    <dgm:cxn modelId="{79C46847-CF9E-4083-8A85-860E212B2C1D}" type="presParOf" srcId="{5F5C3C74-CE6A-4999-902B-9EF05FDA0D00}" destId="{5B02F5F8-FD9B-4F25-9EEE-C60F8A7F5EB1}" srcOrd="0" destOrd="0" presId="urn:microsoft.com/office/officeart/2018/2/layout/IconCircleList"/>
    <dgm:cxn modelId="{D6062B77-A64F-43ED-A29F-CE75DBB2F6ED}" type="presParOf" srcId="{5B02F5F8-FD9B-4F25-9EEE-C60F8A7F5EB1}" destId="{FDF7F9D2-67C9-4244-A58F-AB4ACAC4169E}" srcOrd="0" destOrd="0" presId="urn:microsoft.com/office/officeart/2018/2/layout/IconCircleList"/>
    <dgm:cxn modelId="{94361DDF-34BD-4DDE-972A-45FD001E020F}" type="presParOf" srcId="{FDF7F9D2-67C9-4244-A58F-AB4ACAC4169E}" destId="{0FD8DC61-D6D9-4567-AD2F-D4F36DA7DA78}" srcOrd="0" destOrd="0" presId="urn:microsoft.com/office/officeart/2018/2/layout/IconCircleList"/>
    <dgm:cxn modelId="{24C6C673-FED1-442B-82D8-F1B344E806B2}" type="presParOf" srcId="{FDF7F9D2-67C9-4244-A58F-AB4ACAC4169E}" destId="{1153E071-F236-42A7-9B42-C942CF9FF7A4}" srcOrd="1" destOrd="0" presId="urn:microsoft.com/office/officeart/2018/2/layout/IconCircleList"/>
    <dgm:cxn modelId="{91A7ADD2-3E81-40E2-BD4C-45F89F450993}" type="presParOf" srcId="{FDF7F9D2-67C9-4244-A58F-AB4ACAC4169E}" destId="{568F8C4C-CE91-453A-9B50-4E4A1D927128}" srcOrd="2" destOrd="0" presId="urn:microsoft.com/office/officeart/2018/2/layout/IconCircleList"/>
    <dgm:cxn modelId="{51AB685E-03D8-4072-89D1-3FF3AAB3ADB7}" type="presParOf" srcId="{FDF7F9D2-67C9-4244-A58F-AB4ACAC4169E}" destId="{A1A7B0F9-901F-4BF8-AD2E-B654CE767B2D}" srcOrd="3" destOrd="0" presId="urn:microsoft.com/office/officeart/2018/2/layout/IconCircleList"/>
    <dgm:cxn modelId="{9DAF43BB-072F-4966-B120-4BB4E5F75929}" type="presParOf" srcId="{5B02F5F8-FD9B-4F25-9EEE-C60F8A7F5EB1}" destId="{8277AA1C-8E1F-4482-946E-9D0A34C6B992}" srcOrd="1" destOrd="0" presId="urn:microsoft.com/office/officeart/2018/2/layout/IconCircleList"/>
    <dgm:cxn modelId="{00B7372F-94EC-440A-BD28-80F1D5D6BC41}" type="presParOf" srcId="{5B02F5F8-FD9B-4F25-9EEE-C60F8A7F5EB1}" destId="{57E0F000-F4C0-4E64-AD03-162A6A03113F}" srcOrd="2" destOrd="0" presId="urn:microsoft.com/office/officeart/2018/2/layout/IconCircleList"/>
    <dgm:cxn modelId="{BAD518F9-3ACE-41EE-B9BF-6AA4B4F14328}" type="presParOf" srcId="{57E0F000-F4C0-4E64-AD03-162A6A03113F}" destId="{F5E589E2-09DF-4C69-9776-69C2169DD938}" srcOrd="0" destOrd="0" presId="urn:microsoft.com/office/officeart/2018/2/layout/IconCircleList"/>
    <dgm:cxn modelId="{0516E134-75F5-45A8-ADD4-861AE41FC363}" type="presParOf" srcId="{57E0F000-F4C0-4E64-AD03-162A6A03113F}" destId="{C3DF4FF7-6F08-4058-A798-8B7DD1D0455E}" srcOrd="1" destOrd="0" presId="urn:microsoft.com/office/officeart/2018/2/layout/IconCircleList"/>
    <dgm:cxn modelId="{72E87EC8-C106-4B53-937E-524E9DD6B9DB}" type="presParOf" srcId="{57E0F000-F4C0-4E64-AD03-162A6A03113F}" destId="{6DC40AE3-ECF0-4C4D-AB26-EBB2652D1DC7}" srcOrd="2" destOrd="0" presId="urn:microsoft.com/office/officeart/2018/2/layout/IconCircleList"/>
    <dgm:cxn modelId="{630B6F3C-E476-4C83-9930-468E84A22D24}" type="presParOf" srcId="{57E0F000-F4C0-4E64-AD03-162A6A03113F}" destId="{2592EDE4-8ACD-4FEB-A45E-2F058B87E112}" srcOrd="3" destOrd="0" presId="urn:microsoft.com/office/officeart/2018/2/layout/IconCircleList"/>
    <dgm:cxn modelId="{534D2DA7-3D6D-4D46-8015-9C68E4A12951}" type="presParOf" srcId="{5B02F5F8-FD9B-4F25-9EEE-C60F8A7F5EB1}" destId="{4061CC26-EA8B-47FF-812D-CDCFEEAD1415}" srcOrd="3" destOrd="0" presId="urn:microsoft.com/office/officeart/2018/2/layout/IconCircleList"/>
    <dgm:cxn modelId="{6B2C9C2B-D9D6-476E-AC2A-F10A24A77707}" type="presParOf" srcId="{5B02F5F8-FD9B-4F25-9EEE-C60F8A7F5EB1}" destId="{786B966B-012B-40AA-A88D-026811D04568}" srcOrd="4" destOrd="0" presId="urn:microsoft.com/office/officeart/2018/2/layout/IconCircleList"/>
    <dgm:cxn modelId="{83D22BFB-0B84-468D-8CB0-ED5ABF92E6AB}" type="presParOf" srcId="{786B966B-012B-40AA-A88D-026811D04568}" destId="{31518296-61A4-4384-9206-49309680F98E}" srcOrd="0" destOrd="0" presId="urn:microsoft.com/office/officeart/2018/2/layout/IconCircleList"/>
    <dgm:cxn modelId="{7DD5541F-A382-4E8B-96FE-F8E2ADD02D01}" type="presParOf" srcId="{786B966B-012B-40AA-A88D-026811D04568}" destId="{D0A3682F-01C3-4BD3-9283-006918463E0C}" srcOrd="1" destOrd="0" presId="urn:microsoft.com/office/officeart/2018/2/layout/IconCircleList"/>
    <dgm:cxn modelId="{A12BC33A-9EE9-4319-B898-46671D598BFB}" type="presParOf" srcId="{786B966B-012B-40AA-A88D-026811D04568}" destId="{ED9A4015-CD67-4349-A9DD-28391AC33233}" srcOrd="2" destOrd="0" presId="urn:microsoft.com/office/officeart/2018/2/layout/IconCircleList"/>
    <dgm:cxn modelId="{9B603122-3544-439D-9292-F8D4D5E378F1}" type="presParOf" srcId="{786B966B-012B-40AA-A88D-026811D04568}" destId="{D00AE65B-51E7-479F-8BB1-69A8AB63F4CC}" srcOrd="3" destOrd="0" presId="urn:microsoft.com/office/officeart/2018/2/layout/IconCircleList"/>
    <dgm:cxn modelId="{B87C63CC-A596-43F5-B927-ECCC52C629BD}" type="presParOf" srcId="{5B02F5F8-FD9B-4F25-9EEE-C60F8A7F5EB1}" destId="{17730CEB-97E1-47EC-ABF1-808F9BFA564D}" srcOrd="5" destOrd="0" presId="urn:microsoft.com/office/officeart/2018/2/layout/IconCircleList"/>
    <dgm:cxn modelId="{91098607-2FB1-4F5E-A8A7-A0AC56C1B410}" type="presParOf" srcId="{5B02F5F8-FD9B-4F25-9EEE-C60F8A7F5EB1}" destId="{B93E5929-89E7-453C-9444-2DC4DF277DB0}" srcOrd="6" destOrd="0" presId="urn:microsoft.com/office/officeart/2018/2/layout/IconCircleList"/>
    <dgm:cxn modelId="{80CDA4E5-3F3F-4416-9713-BD41633070C2}" type="presParOf" srcId="{B93E5929-89E7-453C-9444-2DC4DF277DB0}" destId="{8279DF98-DEE3-499C-8282-B6F6AC43DCBF}" srcOrd="0" destOrd="0" presId="urn:microsoft.com/office/officeart/2018/2/layout/IconCircleList"/>
    <dgm:cxn modelId="{4EF5A875-54CF-4893-8D6D-869B63F8CE1C}" type="presParOf" srcId="{B93E5929-89E7-453C-9444-2DC4DF277DB0}" destId="{6A80B73B-89FB-40FA-BA9B-01CFFCD69AA9}" srcOrd="1" destOrd="0" presId="urn:microsoft.com/office/officeart/2018/2/layout/IconCircleList"/>
    <dgm:cxn modelId="{45593E71-DC00-4E3D-B539-99CBFE9A2DD9}" type="presParOf" srcId="{B93E5929-89E7-453C-9444-2DC4DF277DB0}" destId="{7B4DD635-3507-472C-8453-6FAF1F36D082}" srcOrd="2" destOrd="0" presId="urn:microsoft.com/office/officeart/2018/2/layout/IconCircleList"/>
    <dgm:cxn modelId="{F7FC9185-A694-48DF-9710-8AC5325EF60D}" type="presParOf" srcId="{B93E5929-89E7-453C-9444-2DC4DF277DB0}" destId="{9381D4C0-55BF-47CC-AA53-236B2D8373E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533ACF-695D-4996-A59C-3F2C27DC200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EDC3D2-CDB3-4A4C-95F6-B43432D7F33F}">
      <dgm:prSet custT="1"/>
      <dgm:spPr>
        <a:xfrm>
          <a:off x="6657739" y="403388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22EAA234-4A42-4A7E-A1F7-B3E28C8EE4A4}" type="parTrans" cxnId="{A9F1E9D7-DB29-400D-AF90-FE277FE6A7AE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847CF4-3307-429F-AF52-D92220B36AA0}" type="sibTrans" cxnId="{A9F1E9D7-DB29-400D-AF90-FE277FE6A7A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890328-2A58-4735-870F-20DBE3A56FE2}">
      <dgm:prSet custT="1"/>
      <dgm:spPr>
        <a:xfrm>
          <a:off x="1615126" y="2353665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32E3D50-2527-4D0B-A406-F266B4CD6641}" type="parTrans" cxnId="{D4470CF2-D703-4074-8030-41A44D936A2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023CB5-726E-407C-8120-5971B0F27A90}" type="sibTrans" cxnId="{D4470CF2-D703-4074-8030-41A44D936A28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869D79-8837-40A6-A82B-993237FA8DD9}">
      <dgm:prSet custT="1"/>
      <dgm:spPr>
        <a:xfrm>
          <a:off x="6657739" y="2353665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0055E121-B26F-41B0-AD62-FDF4363DD193}" type="parTrans" cxnId="{6910EDBB-8C67-459C-95BF-8498B7268CF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82E291-5043-48F2-80B4-70D28F46D4A6}" type="sibTrans" cxnId="{6910EDBB-8C67-459C-95BF-8498B7268CF8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118903-3A2E-4645-8395-F77090F45FA8}">
      <dgm:prSet custT="1"/>
      <dgm:spPr>
        <a:xfrm>
          <a:off x="1615126" y="403388"/>
          <a:ext cx="2984865" cy="126630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0BAEFED4-8EC2-406C-893C-B4D6A34D9EE0}" type="sibTrans" cxnId="{AC10E024-6B3A-4A48-AD29-594BD4D49267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66E046-73C1-4FE7-89F1-974352733843}" type="parTrans" cxnId="{AC10E024-6B3A-4A48-AD29-594BD4D49267}">
      <dgm:prSet/>
      <dgm:spPr/>
      <dgm:t>
        <a:bodyPr/>
        <a:lstStyle/>
        <a:p>
          <a:endParaRPr lang="en-US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5C3C74-CE6A-4999-902B-9EF05FDA0D00}" type="pres">
      <dgm:prSet presAssocID="{79533ACF-695D-4996-A59C-3F2C27DC2004}" presName="root" presStyleCnt="0">
        <dgm:presLayoutVars>
          <dgm:dir/>
          <dgm:resizeHandles val="exact"/>
        </dgm:presLayoutVars>
      </dgm:prSet>
      <dgm:spPr/>
    </dgm:pt>
    <dgm:pt modelId="{5B02F5F8-FD9B-4F25-9EEE-C60F8A7F5EB1}" type="pres">
      <dgm:prSet presAssocID="{79533ACF-695D-4996-A59C-3F2C27DC2004}" presName="container" presStyleCnt="0">
        <dgm:presLayoutVars>
          <dgm:dir/>
          <dgm:resizeHandles val="exact"/>
        </dgm:presLayoutVars>
      </dgm:prSet>
      <dgm:spPr/>
    </dgm:pt>
    <dgm:pt modelId="{FDF7F9D2-67C9-4244-A58F-AB4ACAC4169E}" type="pres">
      <dgm:prSet presAssocID="{B2118903-3A2E-4645-8395-F77090F45FA8}" presName="compNode" presStyleCnt="0"/>
      <dgm:spPr/>
    </dgm:pt>
    <dgm:pt modelId="{0FD8DC61-D6D9-4567-AD2F-D4F36DA7DA78}" type="pres">
      <dgm:prSet presAssocID="{B2118903-3A2E-4645-8395-F77090F45FA8}" presName="iconBgRect" presStyleLbl="bgShp" presStyleIdx="0" presStyleCnt="4"/>
      <dgm:spPr>
        <a:xfrm>
          <a:off x="77468" y="403388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1153E071-F236-42A7-9B42-C942CF9FF7A4}" type="pres">
      <dgm:prSet presAssocID="{B2118903-3A2E-4645-8395-F77090F45FA8}" presName="iconRect" presStyleLbl="node1" presStyleIdx="0" presStyleCnt="4"/>
      <dgm:spPr>
        <a:xfrm>
          <a:off x="343392" y="669312"/>
          <a:ext cx="734457" cy="734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68F8C4C-CE91-453A-9B50-4E4A1D927128}" type="pres">
      <dgm:prSet presAssocID="{B2118903-3A2E-4645-8395-F77090F45FA8}" presName="spaceRect" presStyleCnt="0"/>
      <dgm:spPr/>
    </dgm:pt>
    <dgm:pt modelId="{A1A7B0F9-901F-4BF8-AD2E-B654CE767B2D}" type="pres">
      <dgm:prSet presAssocID="{B2118903-3A2E-4645-8395-F77090F45FA8}" presName="textRect" presStyleLbl="revTx" presStyleIdx="0" presStyleCnt="4">
        <dgm:presLayoutVars>
          <dgm:chMax val="1"/>
          <dgm:chPref val="1"/>
        </dgm:presLayoutVars>
      </dgm:prSet>
      <dgm:spPr/>
    </dgm:pt>
    <dgm:pt modelId="{8277AA1C-8E1F-4482-946E-9D0A34C6B992}" type="pres">
      <dgm:prSet presAssocID="{0BAEFED4-8EC2-406C-893C-B4D6A34D9EE0}" presName="sibTrans" presStyleLbl="sibTrans2D1" presStyleIdx="0" presStyleCnt="0"/>
      <dgm:spPr/>
    </dgm:pt>
    <dgm:pt modelId="{57E0F000-F4C0-4E64-AD03-162A6A03113F}" type="pres">
      <dgm:prSet presAssocID="{96EDC3D2-CDB3-4A4C-95F6-B43432D7F33F}" presName="compNode" presStyleCnt="0"/>
      <dgm:spPr/>
    </dgm:pt>
    <dgm:pt modelId="{F5E589E2-09DF-4C69-9776-69C2169DD938}" type="pres">
      <dgm:prSet presAssocID="{96EDC3D2-CDB3-4A4C-95F6-B43432D7F33F}" presName="iconBgRect" presStyleLbl="bgShp" presStyleIdx="1" presStyleCnt="4"/>
      <dgm:spPr>
        <a:xfrm>
          <a:off x="5120081" y="403388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C3DF4FF7-6F08-4058-A798-8B7DD1D0455E}" type="pres">
      <dgm:prSet presAssocID="{96EDC3D2-CDB3-4A4C-95F6-B43432D7F33F}" presName="iconRect" presStyleLbl="node1" presStyleIdx="1" presStyleCnt="4"/>
      <dgm:spPr>
        <a:xfrm>
          <a:off x="5386005" y="669312"/>
          <a:ext cx="734457" cy="734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6DC40AE3-ECF0-4C4D-AB26-EBB2652D1DC7}" type="pres">
      <dgm:prSet presAssocID="{96EDC3D2-CDB3-4A4C-95F6-B43432D7F33F}" presName="spaceRect" presStyleCnt="0"/>
      <dgm:spPr/>
    </dgm:pt>
    <dgm:pt modelId="{2592EDE4-8ACD-4FEB-A45E-2F058B87E112}" type="pres">
      <dgm:prSet presAssocID="{96EDC3D2-CDB3-4A4C-95F6-B43432D7F33F}" presName="textRect" presStyleLbl="revTx" presStyleIdx="1" presStyleCnt="4">
        <dgm:presLayoutVars>
          <dgm:chMax val="1"/>
          <dgm:chPref val="1"/>
        </dgm:presLayoutVars>
      </dgm:prSet>
      <dgm:spPr/>
    </dgm:pt>
    <dgm:pt modelId="{4061CC26-EA8B-47FF-812D-CDCFEEAD1415}" type="pres">
      <dgm:prSet presAssocID="{DD847CF4-3307-429F-AF52-D92220B36AA0}" presName="sibTrans" presStyleLbl="sibTrans2D1" presStyleIdx="0" presStyleCnt="0"/>
      <dgm:spPr/>
    </dgm:pt>
    <dgm:pt modelId="{786B966B-012B-40AA-A88D-026811D04568}" type="pres">
      <dgm:prSet presAssocID="{8F890328-2A58-4735-870F-20DBE3A56FE2}" presName="compNode" presStyleCnt="0"/>
      <dgm:spPr/>
    </dgm:pt>
    <dgm:pt modelId="{31518296-61A4-4384-9206-49309680F98E}" type="pres">
      <dgm:prSet presAssocID="{8F890328-2A58-4735-870F-20DBE3A56FE2}" presName="iconBgRect" presStyleLbl="bgShp" presStyleIdx="2" presStyleCnt="4"/>
      <dgm:spPr>
        <a:xfrm>
          <a:off x="77468" y="2353665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D0A3682F-01C3-4BD3-9283-006918463E0C}" type="pres">
      <dgm:prSet presAssocID="{8F890328-2A58-4735-870F-20DBE3A56FE2}" presName="iconRect" presStyleLbl="node1" presStyleIdx="2" presStyleCnt="4"/>
      <dgm:spPr>
        <a:xfrm>
          <a:off x="343392" y="2619589"/>
          <a:ext cx="734457" cy="734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D9A4015-CD67-4349-A9DD-28391AC33233}" type="pres">
      <dgm:prSet presAssocID="{8F890328-2A58-4735-870F-20DBE3A56FE2}" presName="spaceRect" presStyleCnt="0"/>
      <dgm:spPr/>
    </dgm:pt>
    <dgm:pt modelId="{D00AE65B-51E7-479F-8BB1-69A8AB63F4CC}" type="pres">
      <dgm:prSet presAssocID="{8F890328-2A58-4735-870F-20DBE3A56FE2}" presName="textRect" presStyleLbl="revTx" presStyleIdx="2" presStyleCnt="4" custScaleY="199625">
        <dgm:presLayoutVars>
          <dgm:chMax val="1"/>
          <dgm:chPref val="1"/>
        </dgm:presLayoutVars>
      </dgm:prSet>
      <dgm:spPr/>
    </dgm:pt>
    <dgm:pt modelId="{17730CEB-97E1-47EC-ABF1-808F9BFA564D}" type="pres">
      <dgm:prSet presAssocID="{38023CB5-726E-407C-8120-5971B0F27A90}" presName="sibTrans" presStyleLbl="sibTrans2D1" presStyleIdx="0" presStyleCnt="0"/>
      <dgm:spPr/>
    </dgm:pt>
    <dgm:pt modelId="{B93E5929-89E7-453C-9444-2DC4DF277DB0}" type="pres">
      <dgm:prSet presAssocID="{EE869D79-8837-40A6-A82B-993237FA8DD9}" presName="compNode" presStyleCnt="0"/>
      <dgm:spPr/>
    </dgm:pt>
    <dgm:pt modelId="{8279DF98-DEE3-499C-8282-B6F6AC43DCBF}" type="pres">
      <dgm:prSet presAssocID="{EE869D79-8837-40A6-A82B-993237FA8DD9}" presName="iconBgRect" presStyleLbl="bgShp" presStyleIdx="3" presStyleCnt="4"/>
      <dgm:spPr>
        <a:xfrm>
          <a:off x="5120081" y="2353665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gm:spPr>
    </dgm:pt>
    <dgm:pt modelId="{6A80B73B-89FB-40FA-BA9B-01CFFCD69AA9}" type="pres">
      <dgm:prSet presAssocID="{EE869D79-8837-40A6-A82B-993237FA8DD9}" presName="iconRect" presStyleLbl="node1" presStyleIdx="3" presStyleCnt="4"/>
      <dgm:spPr>
        <a:xfrm>
          <a:off x="5386005" y="2619589"/>
          <a:ext cx="734457" cy="734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B4DD635-3507-472C-8453-6FAF1F36D082}" type="pres">
      <dgm:prSet presAssocID="{EE869D79-8837-40A6-A82B-993237FA8DD9}" presName="spaceRect" presStyleCnt="0"/>
      <dgm:spPr/>
    </dgm:pt>
    <dgm:pt modelId="{9381D4C0-55BF-47CC-AA53-236B2D8373ED}" type="pres">
      <dgm:prSet presAssocID="{EE869D79-8837-40A6-A82B-993237FA8DD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2101300-316E-4442-B2AE-2930111E675F}" type="presOf" srcId="{96EDC3D2-CDB3-4A4C-95F6-B43432D7F33F}" destId="{2592EDE4-8ACD-4FEB-A45E-2F058B87E112}" srcOrd="0" destOrd="0" presId="urn:microsoft.com/office/officeart/2018/2/layout/IconCircleList"/>
    <dgm:cxn modelId="{AC10E024-6B3A-4A48-AD29-594BD4D49267}" srcId="{79533ACF-695D-4996-A59C-3F2C27DC2004}" destId="{B2118903-3A2E-4645-8395-F77090F45FA8}" srcOrd="0" destOrd="0" parTransId="{3C66E046-73C1-4FE7-89F1-974352733843}" sibTransId="{0BAEFED4-8EC2-406C-893C-B4D6A34D9EE0}"/>
    <dgm:cxn modelId="{65AE9028-B54C-4C85-B15F-48523F323BC4}" type="presOf" srcId="{8F890328-2A58-4735-870F-20DBE3A56FE2}" destId="{D00AE65B-51E7-479F-8BB1-69A8AB63F4CC}" srcOrd="0" destOrd="0" presId="urn:microsoft.com/office/officeart/2018/2/layout/IconCircleList"/>
    <dgm:cxn modelId="{52762557-6D55-455F-BECE-868AC59C386F}" type="presOf" srcId="{DD847CF4-3307-429F-AF52-D92220B36AA0}" destId="{4061CC26-EA8B-47FF-812D-CDCFEEAD1415}" srcOrd="0" destOrd="0" presId="urn:microsoft.com/office/officeart/2018/2/layout/IconCircleList"/>
    <dgm:cxn modelId="{929B6171-6107-4F18-AD7E-4632F685E39A}" type="presOf" srcId="{B2118903-3A2E-4645-8395-F77090F45FA8}" destId="{A1A7B0F9-901F-4BF8-AD2E-B654CE767B2D}" srcOrd="0" destOrd="0" presId="urn:microsoft.com/office/officeart/2018/2/layout/IconCircleList"/>
    <dgm:cxn modelId="{A07E1AB1-FEBF-4710-BF42-E58875C0D749}" type="presOf" srcId="{79533ACF-695D-4996-A59C-3F2C27DC2004}" destId="{5F5C3C74-CE6A-4999-902B-9EF05FDA0D00}" srcOrd="0" destOrd="0" presId="urn:microsoft.com/office/officeart/2018/2/layout/IconCircleList"/>
    <dgm:cxn modelId="{6910EDBB-8C67-459C-95BF-8498B7268CF8}" srcId="{79533ACF-695D-4996-A59C-3F2C27DC2004}" destId="{EE869D79-8837-40A6-A82B-993237FA8DD9}" srcOrd="3" destOrd="0" parTransId="{0055E121-B26F-41B0-AD62-FDF4363DD193}" sibTransId="{0F82E291-5043-48F2-80B4-70D28F46D4A6}"/>
    <dgm:cxn modelId="{8B2A80BD-3918-4DB9-802A-6CFBE2754D4E}" type="presOf" srcId="{EE869D79-8837-40A6-A82B-993237FA8DD9}" destId="{9381D4C0-55BF-47CC-AA53-236B2D8373ED}" srcOrd="0" destOrd="0" presId="urn:microsoft.com/office/officeart/2018/2/layout/IconCircleList"/>
    <dgm:cxn modelId="{479A18BF-6307-490A-BF10-793928D30F77}" type="presOf" srcId="{38023CB5-726E-407C-8120-5971B0F27A90}" destId="{17730CEB-97E1-47EC-ABF1-808F9BFA564D}" srcOrd="0" destOrd="0" presId="urn:microsoft.com/office/officeart/2018/2/layout/IconCircleList"/>
    <dgm:cxn modelId="{A9F1E9D7-DB29-400D-AF90-FE277FE6A7AE}" srcId="{79533ACF-695D-4996-A59C-3F2C27DC2004}" destId="{96EDC3D2-CDB3-4A4C-95F6-B43432D7F33F}" srcOrd="1" destOrd="0" parTransId="{22EAA234-4A42-4A7E-A1F7-B3E28C8EE4A4}" sibTransId="{DD847CF4-3307-429F-AF52-D92220B36AA0}"/>
    <dgm:cxn modelId="{D4470CF2-D703-4074-8030-41A44D936A28}" srcId="{79533ACF-695D-4996-A59C-3F2C27DC2004}" destId="{8F890328-2A58-4735-870F-20DBE3A56FE2}" srcOrd="2" destOrd="0" parTransId="{C32E3D50-2527-4D0B-A406-F266B4CD6641}" sibTransId="{38023CB5-726E-407C-8120-5971B0F27A90}"/>
    <dgm:cxn modelId="{ABD54FF5-DD0B-4B6E-9387-35A8CA3BE331}" type="presOf" srcId="{0BAEFED4-8EC2-406C-893C-B4D6A34D9EE0}" destId="{8277AA1C-8E1F-4482-946E-9D0A34C6B992}" srcOrd="0" destOrd="0" presId="urn:microsoft.com/office/officeart/2018/2/layout/IconCircleList"/>
    <dgm:cxn modelId="{79C46847-CF9E-4083-8A85-860E212B2C1D}" type="presParOf" srcId="{5F5C3C74-CE6A-4999-902B-9EF05FDA0D00}" destId="{5B02F5F8-FD9B-4F25-9EEE-C60F8A7F5EB1}" srcOrd="0" destOrd="0" presId="urn:microsoft.com/office/officeart/2018/2/layout/IconCircleList"/>
    <dgm:cxn modelId="{D6062B77-A64F-43ED-A29F-CE75DBB2F6ED}" type="presParOf" srcId="{5B02F5F8-FD9B-4F25-9EEE-C60F8A7F5EB1}" destId="{FDF7F9D2-67C9-4244-A58F-AB4ACAC4169E}" srcOrd="0" destOrd="0" presId="urn:microsoft.com/office/officeart/2018/2/layout/IconCircleList"/>
    <dgm:cxn modelId="{94361DDF-34BD-4DDE-972A-45FD001E020F}" type="presParOf" srcId="{FDF7F9D2-67C9-4244-A58F-AB4ACAC4169E}" destId="{0FD8DC61-D6D9-4567-AD2F-D4F36DA7DA78}" srcOrd="0" destOrd="0" presId="urn:microsoft.com/office/officeart/2018/2/layout/IconCircleList"/>
    <dgm:cxn modelId="{24C6C673-FED1-442B-82D8-F1B344E806B2}" type="presParOf" srcId="{FDF7F9D2-67C9-4244-A58F-AB4ACAC4169E}" destId="{1153E071-F236-42A7-9B42-C942CF9FF7A4}" srcOrd="1" destOrd="0" presId="urn:microsoft.com/office/officeart/2018/2/layout/IconCircleList"/>
    <dgm:cxn modelId="{91A7ADD2-3E81-40E2-BD4C-45F89F450993}" type="presParOf" srcId="{FDF7F9D2-67C9-4244-A58F-AB4ACAC4169E}" destId="{568F8C4C-CE91-453A-9B50-4E4A1D927128}" srcOrd="2" destOrd="0" presId="urn:microsoft.com/office/officeart/2018/2/layout/IconCircleList"/>
    <dgm:cxn modelId="{51AB685E-03D8-4072-89D1-3FF3AAB3ADB7}" type="presParOf" srcId="{FDF7F9D2-67C9-4244-A58F-AB4ACAC4169E}" destId="{A1A7B0F9-901F-4BF8-AD2E-B654CE767B2D}" srcOrd="3" destOrd="0" presId="urn:microsoft.com/office/officeart/2018/2/layout/IconCircleList"/>
    <dgm:cxn modelId="{9DAF43BB-072F-4966-B120-4BB4E5F75929}" type="presParOf" srcId="{5B02F5F8-FD9B-4F25-9EEE-C60F8A7F5EB1}" destId="{8277AA1C-8E1F-4482-946E-9D0A34C6B992}" srcOrd="1" destOrd="0" presId="urn:microsoft.com/office/officeart/2018/2/layout/IconCircleList"/>
    <dgm:cxn modelId="{00B7372F-94EC-440A-BD28-80F1D5D6BC41}" type="presParOf" srcId="{5B02F5F8-FD9B-4F25-9EEE-C60F8A7F5EB1}" destId="{57E0F000-F4C0-4E64-AD03-162A6A03113F}" srcOrd="2" destOrd="0" presId="urn:microsoft.com/office/officeart/2018/2/layout/IconCircleList"/>
    <dgm:cxn modelId="{BAD518F9-3ACE-41EE-B9BF-6AA4B4F14328}" type="presParOf" srcId="{57E0F000-F4C0-4E64-AD03-162A6A03113F}" destId="{F5E589E2-09DF-4C69-9776-69C2169DD938}" srcOrd="0" destOrd="0" presId="urn:microsoft.com/office/officeart/2018/2/layout/IconCircleList"/>
    <dgm:cxn modelId="{0516E134-75F5-45A8-ADD4-861AE41FC363}" type="presParOf" srcId="{57E0F000-F4C0-4E64-AD03-162A6A03113F}" destId="{C3DF4FF7-6F08-4058-A798-8B7DD1D0455E}" srcOrd="1" destOrd="0" presId="urn:microsoft.com/office/officeart/2018/2/layout/IconCircleList"/>
    <dgm:cxn modelId="{72E87EC8-C106-4B53-937E-524E9DD6B9DB}" type="presParOf" srcId="{57E0F000-F4C0-4E64-AD03-162A6A03113F}" destId="{6DC40AE3-ECF0-4C4D-AB26-EBB2652D1DC7}" srcOrd="2" destOrd="0" presId="urn:microsoft.com/office/officeart/2018/2/layout/IconCircleList"/>
    <dgm:cxn modelId="{630B6F3C-E476-4C83-9930-468E84A22D24}" type="presParOf" srcId="{57E0F000-F4C0-4E64-AD03-162A6A03113F}" destId="{2592EDE4-8ACD-4FEB-A45E-2F058B87E112}" srcOrd="3" destOrd="0" presId="urn:microsoft.com/office/officeart/2018/2/layout/IconCircleList"/>
    <dgm:cxn modelId="{534D2DA7-3D6D-4D46-8015-9C68E4A12951}" type="presParOf" srcId="{5B02F5F8-FD9B-4F25-9EEE-C60F8A7F5EB1}" destId="{4061CC26-EA8B-47FF-812D-CDCFEEAD1415}" srcOrd="3" destOrd="0" presId="urn:microsoft.com/office/officeart/2018/2/layout/IconCircleList"/>
    <dgm:cxn modelId="{6B2C9C2B-D9D6-476E-AC2A-F10A24A77707}" type="presParOf" srcId="{5B02F5F8-FD9B-4F25-9EEE-C60F8A7F5EB1}" destId="{786B966B-012B-40AA-A88D-026811D04568}" srcOrd="4" destOrd="0" presId="urn:microsoft.com/office/officeart/2018/2/layout/IconCircleList"/>
    <dgm:cxn modelId="{83D22BFB-0B84-468D-8CB0-ED5ABF92E6AB}" type="presParOf" srcId="{786B966B-012B-40AA-A88D-026811D04568}" destId="{31518296-61A4-4384-9206-49309680F98E}" srcOrd="0" destOrd="0" presId="urn:microsoft.com/office/officeart/2018/2/layout/IconCircleList"/>
    <dgm:cxn modelId="{7DD5541F-A382-4E8B-96FE-F8E2ADD02D01}" type="presParOf" srcId="{786B966B-012B-40AA-A88D-026811D04568}" destId="{D0A3682F-01C3-4BD3-9283-006918463E0C}" srcOrd="1" destOrd="0" presId="urn:microsoft.com/office/officeart/2018/2/layout/IconCircleList"/>
    <dgm:cxn modelId="{A12BC33A-9EE9-4319-B898-46671D598BFB}" type="presParOf" srcId="{786B966B-012B-40AA-A88D-026811D04568}" destId="{ED9A4015-CD67-4349-A9DD-28391AC33233}" srcOrd="2" destOrd="0" presId="urn:microsoft.com/office/officeart/2018/2/layout/IconCircleList"/>
    <dgm:cxn modelId="{9B603122-3544-439D-9292-F8D4D5E378F1}" type="presParOf" srcId="{786B966B-012B-40AA-A88D-026811D04568}" destId="{D00AE65B-51E7-479F-8BB1-69A8AB63F4CC}" srcOrd="3" destOrd="0" presId="urn:microsoft.com/office/officeart/2018/2/layout/IconCircleList"/>
    <dgm:cxn modelId="{B87C63CC-A596-43F5-B927-ECCC52C629BD}" type="presParOf" srcId="{5B02F5F8-FD9B-4F25-9EEE-C60F8A7F5EB1}" destId="{17730CEB-97E1-47EC-ABF1-808F9BFA564D}" srcOrd="5" destOrd="0" presId="urn:microsoft.com/office/officeart/2018/2/layout/IconCircleList"/>
    <dgm:cxn modelId="{91098607-2FB1-4F5E-A8A7-A0AC56C1B410}" type="presParOf" srcId="{5B02F5F8-FD9B-4F25-9EEE-C60F8A7F5EB1}" destId="{B93E5929-89E7-453C-9444-2DC4DF277DB0}" srcOrd="6" destOrd="0" presId="urn:microsoft.com/office/officeart/2018/2/layout/IconCircleList"/>
    <dgm:cxn modelId="{80CDA4E5-3F3F-4416-9713-BD41633070C2}" type="presParOf" srcId="{B93E5929-89E7-453C-9444-2DC4DF277DB0}" destId="{8279DF98-DEE3-499C-8282-B6F6AC43DCBF}" srcOrd="0" destOrd="0" presId="urn:microsoft.com/office/officeart/2018/2/layout/IconCircleList"/>
    <dgm:cxn modelId="{4EF5A875-54CF-4893-8D6D-869B63F8CE1C}" type="presParOf" srcId="{B93E5929-89E7-453C-9444-2DC4DF277DB0}" destId="{6A80B73B-89FB-40FA-BA9B-01CFFCD69AA9}" srcOrd="1" destOrd="0" presId="urn:microsoft.com/office/officeart/2018/2/layout/IconCircleList"/>
    <dgm:cxn modelId="{45593E71-DC00-4E3D-B539-99CBFE9A2DD9}" type="presParOf" srcId="{B93E5929-89E7-453C-9444-2DC4DF277DB0}" destId="{7B4DD635-3507-472C-8453-6FAF1F36D082}" srcOrd="2" destOrd="0" presId="urn:microsoft.com/office/officeart/2018/2/layout/IconCircleList"/>
    <dgm:cxn modelId="{F7FC9185-A694-48DF-9710-8AC5325EF60D}" type="presParOf" srcId="{B93E5929-89E7-453C-9444-2DC4DF277DB0}" destId="{9381D4C0-55BF-47CC-AA53-236B2D8373E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B7AE95-8619-4C80-B9EE-4AA9694A3BC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ACE3D28-BDDF-4371-82F8-F614D43C4E8C}">
      <dgm:prSet custT="1"/>
      <dgm:spPr>
        <a:solidFill>
          <a:srgbClr val="90C130"/>
        </a:solidFill>
      </dgm:spPr>
      <dgm:t>
        <a:bodyPr/>
        <a:lstStyle/>
        <a:p>
          <a:r>
            <a:rPr lang="de-DE" sz="1200" b="1">
              <a:latin typeface="+mn-lt"/>
            </a:rPr>
            <a:t>A: Prüfung des Unternehmenskontextes </a:t>
          </a:r>
          <a:r>
            <a:rPr lang="de-DE" sz="1200">
              <a:latin typeface="+mn-lt"/>
            </a:rPr>
            <a:t>(ggf. Ausschuss-, Risiko-oder Positivkriterien)</a:t>
          </a:r>
          <a:endParaRPr lang="de-DE" sz="1200" dirty="0">
            <a:latin typeface="+mn-lt"/>
          </a:endParaRPr>
        </a:p>
      </dgm:t>
    </dgm:pt>
    <dgm:pt modelId="{7DC660E6-B15F-4D13-9AE3-D470A1D90037}" type="parTrans" cxnId="{EEFCD72B-3940-4C67-8DF4-924F48311BBA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BE3996A9-89DF-48C1-BD1B-F54381E0E98D}" type="sibTrans" cxnId="{EEFCD72B-3940-4C67-8DF4-924F48311BBA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49307EF9-5AC2-44C5-904B-34B9819B11F7}">
      <dgm:prSet custT="1"/>
      <dgm:spPr>
        <a:solidFill>
          <a:srgbClr val="90C130"/>
        </a:solidFill>
      </dgm:spPr>
      <dgm:t>
        <a:bodyPr/>
        <a:lstStyle/>
        <a:p>
          <a:r>
            <a:rPr lang="de-DE" sz="1200" b="1">
              <a:latin typeface="+mn-lt"/>
            </a:rPr>
            <a:t>B: Individuelle Nachhaltigkeitsbewertung</a:t>
          </a:r>
          <a:endParaRPr lang="de-DE" sz="1200" b="1" dirty="0">
            <a:latin typeface="+mn-lt"/>
          </a:endParaRPr>
        </a:p>
      </dgm:t>
    </dgm:pt>
    <dgm:pt modelId="{BA886A1C-1269-4371-A770-568238FFE7FA}" type="parTrans" cxnId="{A2A9B05E-D4C2-4C91-9688-4D0BDA6382D1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AEA4CA26-EDE2-4725-82E2-7C6C8C989E10}" type="sibTrans" cxnId="{A2A9B05E-D4C2-4C91-9688-4D0BDA6382D1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ACE86AC3-CEAC-49CC-9CEB-4A5648BE318F}">
      <dgm:prSet custT="1"/>
      <dgm:spPr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B.1: Ziel/ Ambition der Bewertung klären </a:t>
          </a:r>
          <a:b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</a:br>
          <a: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  <a:t>(d.h. Erwartungen an Ergebnisse klären) </a:t>
          </a:r>
          <a:endParaRPr lang="de-DE" sz="1200" kern="1200" dirty="0">
            <a:solidFill>
              <a:srgbClr val="000000"/>
            </a:solidFill>
            <a:latin typeface="+mn-lt"/>
            <a:ea typeface="+mn-ea"/>
            <a:cs typeface="+mn-cs"/>
          </a:endParaRPr>
        </a:p>
      </dgm:t>
    </dgm:pt>
    <dgm:pt modelId="{C066EE71-F526-44B5-863F-B94DA726E372}" type="parTrans" cxnId="{44A88EEA-EA68-492B-8250-B4843189B223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656C77FF-CDF2-49B0-9F12-2E6C0A653ABD}" type="sibTrans" cxnId="{44A88EEA-EA68-492B-8250-B4843189B223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9A4CED08-8447-4A1B-8FE3-2A10F9C072CA}">
      <dgm:prSet custT="1"/>
      <dgm:spPr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B.2: Bewertung planen/ vorbereiten</a:t>
          </a:r>
          <a:endParaRPr lang="de-DE" sz="1200" b="1" kern="1200" dirty="0">
            <a:solidFill>
              <a:srgbClr val="000000"/>
            </a:solidFill>
            <a:latin typeface="+mn-lt"/>
            <a:ea typeface="+mn-ea"/>
            <a:cs typeface="+mn-cs"/>
          </a:endParaRPr>
        </a:p>
      </dgm:t>
    </dgm:pt>
    <dgm:pt modelId="{0DB49543-0DE1-4B83-998D-A19E78EA0E14}" type="parTrans" cxnId="{FF72B4F7-915C-4F0D-A6F6-D48D1106307B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E050C9D5-A5E1-47D2-8525-54E46BBCF00E}" type="sibTrans" cxnId="{FF72B4F7-915C-4F0D-A6F6-D48D1106307B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16873122-EFC6-4D9B-A65F-7BDAD8592D98}">
      <dgm:prSet custT="1"/>
      <dgm:spPr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B.3: Informationen sammeln </a:t>
          </a:r>
          <a:b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</a:br>
          <a: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  <a:t>(ggf. externe Daten einholen bzw. Stakeholder-Dialog durchführen)</a:t>
          </a:r>
          <a:endParaRPr lang="de-DE" sz="1200" kern="1200" dirty="0">
            <a:solidFill>
              <a:srgbClr val="000000"/>
            </a:solidFill>
            <a:latin typeface="+mn-lt"/>
            <a:ea typeface="+mn-ea"/>
            <a:cs typeface="+mn-cs"/>
          </a:endParaRPr>
        </a:p>
      </dgm:t>
    </dgm:pt>
    <dgm:pt modelId="{FBCB6802-590E-4E47-88F1-D9BAA9C09AA9}" type="parTrans" cxnId="{226143D9-31CC-47DF-91DA-B2425A0CDDC9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D1A6C4A1-1C51-46C9-9325-6CCCBF656CEB}" type="sibTrans" cxnId="{226143D9-31CC-47DF-91DA-B2425A0CDDC9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BA5E04FF-90EB-4B3E-9CE9-CF2FAE9F2615}">
      <dgm:prSet custT="1"/>
      <dgm:spPr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r>
            <a:rPr lang="de-DE" sz="1200" b="1">
              <a:solidFill>
                <a:schemeClr val="tx1"/>
              </a:solidFill>
              <a:latin typeface="+mn-lt"/>
            </a:rPr>
            <a:t>B.4: Bewertung durchführen</a:t>
          </a:r>
          <a:endParaRPr lang="de-DE" sz="1200" b="1" dirty="0">
            <a:solidFill>
              <a:schemeClr val="tx1"/>
            </a:solidFill>
            <a:latin typeface="+mn-lt"/>
          </a:endParaRPr>
        </a:p>
      </dgm:t>
    </dgm:pt>
    <dgm:pt modelId="{29CE9A29-0920-498C-A882-E072AF9F8380}" type="parTrans" cxnId="{0514CCC2-48F1-47A9-937D-D6114C3C471A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5D61CAD4-4645-49D8-BFDD-15BCD1FA04C5}" type="sibTrans" cxnId="{0514CCC2-48F1-47A9-937D-D6114C3C471A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5DD59812-B0FF-4B77-8C36-AAB60C845FB0}">
      <dgm:prSet custT="1"/>
      <dgm:spPr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gm:spPr>
      <dgm:t>
        <a:bodyPr spcFirstLastPara="0" vert="horz" wrap="square" lIns="49530" tIns="49530" rIns="49530" bIns="4953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B.5: Erkenntnisse ableiten und kritisch einordnen</a:t>
          </a:r>
          <a:b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</a:br>
          <a: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  <a:t>(</a:t>
          </a:r>
          <a:r>
            <a:rPr lang="de-DE" sz="1200" kern="1200">
              <a:solidFill>
                <a:schemeClr val="tx1"/>
              </a:solidFill>
              <a:latin typeface="+mn-lt"/>
            </a:rPr>
            <a:t>z. B. Stärken und Schwächen, Vollständigkeit der Daten, potenzielle Bereiche für Wirkungssteigerung)</a:t>
          </a:r>
          <a:endParaRPr lang="de-DE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6CCAC37-7BB3-4082-BC55-7F62AB8B9DD6}" type="parTrans" cxnId="{0615F39E-27DA-4BF0-8BEB-7D21586E147D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569AB2B9-D304-4B32-BB2A-14C0B17F0D9C}" type="sibTrans" cxnId="{0615F39E-27DA-4BF0-8BEB-7D21586E147D}">
      <dgm:prSet/>
      <dgm:spPr>
        <a:solidFill>
          <a:srgbClr val="105E4A"/>
        </a:solidFill>
      </dgm:spPr>
      <dgm:t>
        <a:bodyPr/>
        <a:lstStyle/>
        <a:p>
          <a:endParaRPr lang="de-DE" sz="1200">
            <a:latin typeface="+mn-lt"/>
          </a:endParaRPr>
        </a:p>
      </dgm:t>
    </dgm:pt>
    <dgm:pt modelId="{36D2F66E-9A09-4B34-8323-04DAF64BF769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de-DE" sz="1200" b="1">
              <a:solidFill>
                <a:schemeClr val="tx1"/>
              </a:solidFill>
              <a:latin typeface="+mn-lt"/>
            </a:rPr>
            <a:t>B.6: Folgemaßnahmen festlegen und durchführen</a:t>
          </a:r>
          <a:br>
            <a:rPr lang="de-DE" sz="1200">
              <a:solidFill>
                <a:schemeClr val="tx1"/>
              </a:solidFill>
              <a:latin typeface="+mn-lt"/>
            </a:rPr>
          </a:br>
          <a:r>
            <a:rPr lang="de-DE" sz="1200">
              <a:solidFill>
                <a:schemeClr val="tx1"/>
              </a:solidFill>
              <a:latin typeface="+mn-lt"/>
            </a:rPr>
            <a:t>(nach Bedarf und Möglichkeit, z. B. Aktivitäten zur Steigerung der Nachhaltigkeit, Kommunikation, zukünftige Aktualisierung der Nachhaltigkeitsbewertung) </a:t>
          </a:r>
          <a:endParaRPr lang="de-DE" sz="1200" dirty="0">
            <a:solidFill>
              <a:schemeClr val="tx1"/>
            </a:solidFill>
            <a:latin typeface="+mn-lt"/>
          </a:endParaRPr>
        </a:p>
      </dgm:t>
    </dgm:pt>
    <dgm:pt modelId="{AD5A071B-5339-4F99-A389-FE5D11761B7B}" type="parTrans" cxnId="{E455E450-73EA-40B8-83FA-D160D775F93B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CA8E948B-6957-407A-9225-9870E8416BC1}" type="sibTrans" cxnId="{E455E450-73EA-40B8-83FA-D160D775F93B}">
      <dgm:prSet/>
      <dgm:spPr/>
      <dgm:t>
        <a:bodyPr/>
        <a:lstStyle/>
        <a:p>
          <a:endParaRPr lang="de-DE" sz="1200">
            <a:latin typeface="+mn-lt"/>
          </a:endParaRPr>
        </a:p>
      </dgm:t>
    </dgm:pt>
    <dgm:pt modelId="{1ABF7018-3105-4508-9813-AE1F339FC222}" type="pres">
      <dgm:prSet presAssocID="{43B7AE95-8619-4C80-B9EE-4AA9694A3BC5}" presName="Name0" presStyleCnt="0">
        <dgm:presLayoutVars>
          <dgm:dir/>
          <dgm:resizeHandles/>
        </dgm:presLayoutVars>
      </dgm:prSet>
      <dgm:spPr/>
    </dgm:pt>
    <dgm:pt modelId="{772C5312-358F-494B-9BCD-7AC34322D213}" type="pres">
      <dgm:prSet presAssocID="{FACE3D28-BDDF-4371-82F8-F614D43C4E8C}" presName="compNode" presStyleCnt="0"/>
      <dgm:spPr/>
    </dgm:pt>
    <dgm:pt modelId="{AFB2FA68-6B27-47DC-B11C-06CF5295CFF4}" type="pres">
      <dgm:prSet presAssocID="{FACE3D28-BDDF-4371-82F8-F614D43C4E8C}" presName="dummyConnPt" presStyleCnt="0"/>
      <dgm:spPr/>
    </dgm:pt>
    <dgm:pt modelId="{55048C1F-B712-4FFF-AD6C-55C6770AFDAF}" type="pres">
      <dgm:prSet presAssocID="{FACE3D28-BDDF-4371-82F8-F614D43C4E8C}" presName="node" presStyleLbl="node1" presStyleIdx="0" presStyleCnt="8">
        <dgm:presLayoutVars>
          <dgm:bulletEnabled val="1"/>
        </dgm:presLayoutVars>
      </dgm:prSet>
      <dgm:spPr/>
    </dgm:pt>
    <dgm:pt modelId="{062FA1C8-6EFE-42D1-AAD9-5EACB8FF75B7}" type="pres">
      <dgm:prSet presAssocID="{BE3996A9-89DF-48C1-BD1B-F54381E0E98D}" presName="sibTrans" presStyleLbl="bgSibTrans2D1" presStyleIdx="0" presStyleCnt="7"/>
      <dgm:spPr/>
    </dgm:pt>
    <dgm:pt modelId="{687BBF03-3183-4ECB-AAA3-4D3D4A283462}" type="pres">
      <dgm:prSet presAssocID="{49307EF9-5AC2-44C5-904B-34B9819B11F7}" presName="compNode" presStyleCnt="0"/>
      <dgm:spPr/>
    </dgm:pt>
    <dgm:pt modelId="{920BBF4F-75C0-4343-9504-A3CD94CE2CBF}" type="pres">
      <dgm:prSet presAssocID="{49307EF9-5AC2-44C5-904B-34B9819B11F7}" presName="dummyConnPt" presStyleCnt="0"/>
      <dgm:spPr/>
    </dgm:pt>
    <dgm:pt modelId="{0512FD44-3CB2-4B21-94B4-68C44B254558}" type="pres">
      <dgm:prSet presAssocID="{49307EF9-5AC2-44C5-904B-34B9819B11F7}" presName="node" presStyleLbl="node1" presStyleIdx="1" presStyleCnt="8">
        <dgm:presLayoutVars>
          <dgm:bulletEnabled val="1"/>
        </dgm:presLayoutVars>
      </dgm:prSet>
      <dgm:spPr/>
    </dgm:pt>
    <dgm:pt modelId="{4CF330F2-95FC-4B96-BD6C-98767E51BCCB}" type="pres">
      <dgm:prSet presAssocID="{AEA4CA26-EDE2-4725-82E2-7C6C8C989E10}" presName="sibTrans" presStyleLbl="bgSibTrans2D1" presStyleIdx="1" presStyleCnt="7"/>
      <dgm:spPr/>
    </dgm:pt>
    <dgm:pt modelId="{090EF9C7-A0E7-41B5-908B-8C5925B20463}" type="pres">
      <dgm:prSet presAssocID="{ACE86AC3-CEAC-49CC-9CEB-4A5648BE318F}" presName="compNode" presStyleCnt="0"/>
      <dgm:spPr/>
    </dgm:pt>
    <dgm:pt modelId="{50626312-A2D1-4DBB-9C37-5C821D72AAD0}" type="pres">
      <dgm:prSet presAssocID="{ACE86AC3-CEAC-49CC-9CEB-4A5648BE318F}" presName="dummyConnPt" presStyleCnt="0"/>
      <dgm:spPr/>
    </dgm:pt>
    <dgm:pt modelId="{C91596A9-7D77-46A9-8210-F3D21A88545F}" type="pres">
      <dgm:prSet presAssocID="{ACE86AC3-CEAC-49CC-9CEB-4A5648BE318F}" presName="node" presStyleLbl="node1" presStyleIdx="2" presStyleCnt="8">
        <dgm:presLayoutVars>
          <dgm:bulletEnabled val="1"/>
        </dgm:presLayoutVars>
      </dgm:prSet>
      <dgm:spPr>
        <a:xfrm>
          <a:off x="1484496" y="3306990"/>
          <a:ext cx="2203604" cy="1322162"/>
        </a:xfrm>
        <a:prstGeom prst="roundRect">
          <a:avLst>
            <a:gd name="adj" fmla="val 10000"/>
          </a:avLst>
        </a:prstGeom>
      </dgm:spPr>
    </dgm:pt>
    <dgm:pt modelId="{65696B94-E2C0-437E-8042-1D05BF826933}" type="pres">
      <dgm:prSet presAssocID="{656C77FF-CDF2-49B0-9F12-2E6C0A653ABD}" presName="sibTrans" presStyleLbl="bgSibTrans2D1" presStyleIdx="2" presStyleCnt="7"/>
      <dgm:spPr/>
    </dgm:pt>
    <dgm:pt modelId="{1C04C7CD-2F84-4E11-85BE-D9B6FC2CD775}" type="pres">
      <dgm:prSet presAssocID="{9A4CED08-8447-4A1B-8FE3-2A10F9C072CA}" presName="compNode" presStyleCnt="0"/>
      <dgm:spPr/>
    </dgm:pt>
    <dgm:pt modelId="{02466318-5935-475F-BE09-74AC3D0F20A7}" type="pres">
      <dgm:prSet presAssocID="{9A4CED08-8447-4A1B-8FE3-2A10F9C072CA}" presName="dummyConnPt" presStyleCnt="0"/>
      <dgm:spPr/>
    </dgm:pt>
    <dgm:pt modelId="{763F5671-0CD4-4FFB-BB85-B851AE9DB3D6}" type="pres">
      <dgm:prSet presAssocID="{9A4CED08-8447-4A1B-8FE3-2A10F9C072CA}" presName="node" presStyleLbl="node1" presStyleIdx="3" presStyleCnt="8" custScaleX="123586">
        <dgm:presLayoutVars>
          <dgm:bulletEnabled val="1"/>
        </dgm:presLayoutVars>
      </dgm:prSet>
      <dgm:spPr>
        <a:xfrm>
          <a:off x="4415289" y="3306990"/>
          <a:ext cx="2203604" cy="1322162"/>
        </a:xfrm>
        <a:prstGeom prst="roundRect">
          <a:avLst>
            <a:gd name="adj" fmla="val 10000"/>
          </a:avLst>
        </a:prstGeom>
      </dgm:spPr>
    </dgm:pt>
    <dgm:pt modelId="{D28F22F8-4130-4642-B633-7E4BC1169566}" type="pres">
      <dgm:prSet presAssocID="{E050C9D5-A5E1-47D2-8525-54E46BBCF00E}" presName="sibTrans" presStyleLbl="bgSibTrans2D1" presStyleIdx="3" presStyleCnt="7"/>
      <dgm:spPr/>
    </dgm:pt>
    <dgm:pt modelId="{28A17D41-0E20-4AD9-B629-5CE5D7FA0CBA}" type="pres">
      <dgm:prSet presAssocID="{16873122-EFC6-4D9B-A65F-7BDAD8592D98}" presName="compNode" presStyleCnt="0"/>
      <dgm:spPr/>
    </dgm:pt>
    <dgm:pt modelId="{F7879E06-BD33-461F-8918-FE0CC0622097}" type="pres">
      <dgm:prSet presAssocID="{16873122-EFC6-4D9B-A65F-7BDAD8592D98}" presName="dummyConnPt" presStyleCnt="0"/>
      <dgm:spPr/>
    </dgm:pt>
    <dgm:pt modelId="{009C41D6-FEE8-4D05-B0F5-B8CA9B927C94}" type="pres">
      <dgm:prSet presAssocID="{16873122-EFC6-4D9B-A65F-7BDAD8592D98}" presName="node" presStyleLbl="node1" presStyleIdx="4" presStyleCnt="8" custScaleX="122130">
        <dgm:presLayoutVars>
          <dgm:bulletEnabled val="1"/>
        </dgm:presLayoutVars>
      </dgm:prSet>
      <dgm:spPr>
        <a:xfrm>
          <a:off x="4415289" y="1654287"/>
          <a:ext cx="2203604" cy="1322162"/>
        </a:xfrm>
        <a:prstGeom prst="roundRect">
          <a:avLst>
            <a:gd name="adj" fmla="val 10000"/>
          </a:avLst>
        </a:prstGeom>
      </dgm:spPr>
    </dgm:pt>
    <dgm:pt modelId="{AAB9211F-9879-45F9-BD7A-20A3DE406E81}" type="pres">
      <dgm:prSet presAssocID="{D1A6C4A1-1C51-46C9-9325-6CCCBF656CEB}" presName="sibTrans" presStyleLbl="bgSibTrans2D1" presStyleIdx="4" presStyleCnt="7"/>
      <dgm:spPr/>
    </dgm:pt>
    <dgm:pt modelId="{15BF29C6-A245-4E6B-B5FC-DC31EAE2BC06}" type="pres">
      <dgm:prSet presAssocID="{BA5E04FF-90EB-4B3E-9CE9-CF2FAE9F2615}" presName="compNode" presStyleCnt="0"/>
      <dgm:spPr/>
    </dgm:pt>
    <dgm:pt modelId="{09A1B708-E4B5-4648-B1C2-14C5C2F0A1DA}" type="pres">
      <dgm:prSet presAssocID="{BA5E04FF-90EB-4B3E-9CE9-CF2FAE9F2615}" presName="dummyConnPt" presStyleCnt="0"/>
      <dgm:spPr/>
    </dgm:pt>
    <dgm:pt modelId="{EF72BB63-1C86-4F27-9A5B-0A05A969B045}" type="pres">
      <dgm:prSet presAssocID="{BA5E04FF-90EB-4B3E-9CE9-CF2FAE9F2615}" presName="node" presStyleLbl="node1" presStyleIdx="5" presStyleCnt="8" custScaleX="119219">
        <dgm:presLayoutVars>
          <dgm:bulletEnabled val="1"/>
        </dgm:presLayoutVars>
      </dgm:prSet>
      <dgm:spPr>
        <a:xfrm>
          <a:off x="4415289" y="1584"/>
          <a:ext cx="2203604" cy="1322162"/>
        </a:xfrm>
        <a:prstGeom prst="roundRect">
          <a:avLst>
            <a:gd name="adj" fmla="val 10000"/>
          </a:avLst>
        </a:prstGeom>
      </dgm:spPr>
    </dgm:pt>
    <dgm:pt modelId="{73428D3D-C24E-4C28-882B-5629A65FF3E8}" type="pres">
      <dgm:prSet presAssocID="{5D61CAD4-4645-49D8-BFDD-15BCD1FA04C5}" presName="sibTrans" presStyleLbl="bgSibTrans2D1" presStyleIdx="5" presStyleCnt="7"/>
      <dgm:spPr/>
    </dgm:pt>
    <dgm:pt modelId="{EF871269-CDB9-40CA-A301-E2312FD0F740}" type="pres">
      <dgm:prSet presAssocID="{5DD59812-B0FF-4B77-8C36-AAB60C845FB0}" presName="compNode" presStyleCnt="0"/>
      <dgm:spPr/>
    </dgm:pt>
    <dgm:pt modelId="{04AA3EAD-9C4D-4977-9830-500DADE190B1}" type="pres">
      <dgm:prSet presAssocID="{5DD59812-B0FF-4B77-8C36-AAB60C845FB0}" presName="dummyConnPt" presStyleCnt="0"/>
      <dgm:spPr/>
    </dgm:pt>
    <dgm:pt modelId="{61F0F22F-E8AA-480C-AB52-766F79809B80}" type="pres">
      <dgm:prSet presAssocID="{5DD59812-B0FF-4B77-8C36-AAB60C845FB0}" presName="node" presStyleLbl="node1" presStyleIdx="6" presStyleCnt="8" custScaleX="200353">
        <dgm:presLayoutVars>
          <dgm:bulletEnabled val="1"/>
        </dgm:presLayoutVars>
      </dgm:prSet>
      <dgm:spPr>
        <a:xfrm>
          <a:off x="7346083" y="1584"/>
          <a:ext cx="2203604" cy="1322162"/>
        </a:xfrm>
        <a:prstGeom prst="roundRect">
          <a:avLst>
            <a:gd name="adj" fmla="val 10000"/>
          </a:avLst>
        </a:prstGeom>
      </dgm:spPr>
    </dgm:pt>
    <dgm:pt modelId="{1BF969D8-60A2-4E5A-93C8-39AFAEBB3EFB}" type="pres">
      <dgm:prSet presAssocID="{569AB2B9-D304-4B32-BB2A-14C0B17F0D9C}" presName="sibTrans" presStyleLbl="bgSibTrans2D1" presStyleIdx="6" presStyleCnt="7"/>
      <dgm:spPr/>
    </dgm:pt>
    <dgm:pt modelId="{AA7F5D61-C4C3-4FDE-81C8-9D973D412520}" type="pres">
      <dgm:prSet presAssocID="{36D2F66E-9A09-4B34-8323-04DAF64BF769}" presName="compNode" presStyleCnt="0"/>
      <dgm:spPr/>
    </dgm:pt>
    <dgm:pt modelId="{59CFC918-F9B9-4DCA-94C2-383D2A6CF5EE}" type="pres">
      <dgm:prSet presAssocID="{36D2F66E-9A09-4B34-8323-04DAF64BF769}" presName="dummyConnPt" presStyleCnt="0"/>
      <dgm:spPr/>
    </dgm:pt>
    <dgm:pt modelId="{DC6D37EE-014D-4BDC-BC7F-093D86BF5375}" type="pres">
      <dgm:prSet presAssocID="{36D2F66E-9A09-4B34-8323-04DAF64BF769}" presName="node" presStyleLbl="node1" presStyleIdx="7" presStyleCnt="8" custScaleX="200353">
        <dgm:presLayoutVars>
          <dgm:bulletEnabled val="1"/>
        </dgm:presLayoutVars>
      </dgm:prSet>
      <dgm:spPr/>
    </dgm:pt>
  </dgm:ptLst>
  <dgm:cxnLst>
    <dgm:cxn modelId="{70D7FE08-3016-EC41-9BAE-0D8924C8DE89}" type="presOf" srcId="{D1A6C4A1-1C51-46C9-9325-6CCCBF656CEB}" destId="{AAB9211F-9879-45F9-BD7A-20A3DE406E81}" srcOrd="0" destOrd="0" presId="urn:microsoft.com/office/officeart/2005/8/layout/bProcess4"/>
    <dgm:cxn modelId="{264FCC0C-4D8E-A64F-AE7D-E6EF3A50AE8A}" type="presOf" srcId="{ACE86AC3-CEAC-49CC-9CEB-4A5648BE318F}" destId="{C91596A9-7D77-46A9-8210-F3D21A88545F}" srcOrd="0" destOrd="0" presId="urn:microsoft.com/office/officeart/2005/8/layout/bProcess4"/>
    <dgm:cxn modelId="{EEFCD72B-3940-4C67-8DF4-924F48311BBA}" srcId="{43B7AE95-8619-4C80-B9EE-4AA9694A3BC5}" destId="{FACE3D28-BDDF-4371-82F8-F614D43C4E8C}" srcOrd="0" destOrd="0" parTransId="{7DC660E6-B15F-4D13-9AE3-D470A1D90037}" sibTransId="{BE3996A9-89DF-48C1-BD1B-F54381E0E98D}"/>
    <dgm:cxn modelId="{86D6373C-65BC-0948-A3CB-A2778F8302B0}" type="presOf" srcId="{569AB2B9-D304-4B32-BB2A-14C0B17F0D9C}" destId="{1BF969D8-60A2-4E5A-93C8-39AFAEBB3EFB}" srcOrd="0" destOrd="0" presId="urn:microsoft.com/office/officeart/2005/8/layout/bProcess4"/>
    <dgm:cxn modelId="{E455E450-73EA-40B8-83FA-D160D775F93B}" srcId="{43B7AE95-8619-4C80-B9EE-4AA9694A3BC5}" destId="{36D2F66E-9A09-4B34-8323-04DAF64BF769}" srcOrd="7" destOrd="0" parTransId="{AD5A071B-5339-4F99-A389-FE5D11761B7B}" sibTransId="{CA8E948B-6957-407A-9225-9870E8416BC1}"/>
    <dgm:cxn modelId="{A2A9B05E-D4C2-4C91-9688-4D0BDA6382D1}" srcId="{43B7AE95-8619-4C80-B9EE-4AA9694A3BC5}" destId="{49307EF9-5AC2-44C5-904B-34B9819B11F7}" srcOrd="1" destOrd="0" parTransId="{BA886A1C-1269-4371-A770-568238FFE7FA}" sibTransId="{AEA4CA26-EDE2-4725-82E2-7C6C8C989E10}"/>
    <dgm:cxn modelId="{42FC6260-5723-E54B-BD91-146AB8338AC4}" type="presOf" srcId="{656C77FF-CDF2-49B0-9F12-2E6C0A653ABD}" destId="{65696B94-E2C0-437E-8042-1D05BF826933}" srcOrd="0" destOrd="0" presId="urn:microsoft.com/office/officeart/2005/8/layout/bProcess4"/>
    <dgm:cxn modelId="{5E9F3E81-02A9-BE4A-B8CD-A980EF4D203D}" type="presOf" srcId="{49307EF9-5AC2-44C5-904B-34B9819B11F7}" destId="{0512FD44-3CB2-4B21-94B4-68C44B254558}" srcOrd="0" destOrd="0" presId="urn:microsoft.com/office/officeart/2005/8/layout/bProcess4"/>
    <dgm:cxn modelId="{520B3886-70EA-434B-85EA-463ECFC4906B}" type="presOf" srcId="{16873122-EFC6-4D9B-A65F-7BDAD8592D98}" destId="{009C41D6-FEE8-4D05-B0F5-B8CA9B927C94}" srcOrd="0" destOrd="0" presId="urn:microsoft.com/office/officeart/2005/8/layout/bProcess4"/>
    <dgm:cxn modelId="{0615F39E-27DA-4BF0-8BEB-7D21586E147D}" srcId="{43B7AE95-8619-4C80-B9EE-4AA9694A3BC5}" destId="{5DD59812-B0FF-4B77-8C36-AAB60C845FB0}" srcOrd="6" destOrd="0" parTransId="{96CCAC37-7BB3-4082-BC55-7F62AB8B9DD6}" sibTransId="{569AB2B9-D304-4B32-BB2A-14C0B17F0D9C}"/>
    <dgm:cxn modelId="{C031D8A2-9992-2D4B-AEFB-FD1CBCBC199A}" type="presOf" srcId="{9A4CED08-8447-4A1B-8FE3-2A10F9C072CA}" destId="{763F5671-0CD4-4FFB-BB85-B851AE9DB3D6}" srcOrd="0" destOrd="0" presId="urn:microsoft.com/office/officeart/2005/8/layout/bProcess4"/>
    <dgm:cxn modelId="{2586E1A4-3B58-7E41-8306-E1D0E36DE838}" type="presOf" srcId="{36D2F66E-9A09-4B34-8323-04DAF64BF769}" destId="{DC6D37EE-014D-4BDC-BC7F-093D86BF5375}" srcOrd="0" destOrd="0" presId="urn:microsoft.com/office/officeart/2005/8/layout/bProcess4"/>
    <dgm:cxn modelId="{5D31CCA5-98F0-F14F-8FBB-13A37B716257}" type="presOf" srcId="{FACE3D28-BDDF-4371-82F8-F614D43C4E8C}" destId="{55048C1F-B712-4FFF-AD6C-55C6770AFDAF}" srcOrd="0" destOrd="0" presId="urn:microsoft.com/office/officeart/2005/8/layout/bProcess4"/>
    <dgm:cxn modelId="{0A1C09AA-6172-0C4C-91F5-0DE7041EF6EC}" type="presOf" srcId="{5DD59812-B0FF-4B77-8C36-AAB60C845FB0}" destId="{61F0F22F-E8AA-480C-AB52-766F79809B80}" srcOrd="0" destOrd="0" presId="urn:microsoft.com/office/officeart/2005/8/layout/bProcess4"/>
    <dgm:cxn modelId="{CCF1D4AC-A311-2844-AEA1-75E6EA154118}" type="presOf" srcId="{BE3996A9-89DF-48C1-BD1B-F54381E0E98D}" destId="{062FA1C8-6EFE-42D1-AAD9-5EACB8FF75B7}" srcOrd="0" destOrd="0" presId="urn:microsoft.com/office/officeart/2005/8/layout/bProcess4"/>
    <dgm:cxn modelId="{0514CCC2-48F1-47A9-937D-D6114C3C471A}" srcId="{43B7AE95-8619-4C80-B9EE-4AA9694A3BC5}" destId="{BA5E04FF-90EB-4B3E-9CE9-CF2FAE9F2615}" srcOrd="5" destOrd="0" parTransId="{29CE9A29-0920-498C-A882-E072AF9F8380}" sibTransId="{5D61CAD4-4645-49D8-BFDD-15BCD1FA04C5}"/>
    <dgm:cxn modelId="{0BE3F9CC-549B-3C43-BCD4-2C781F3B5610}" type="presOf" srcId="{E050C9D5-A5E1-47D2-8525-54E46BBCF00E}" destId="{D28F22F8-4130-4642-B633-7E4BC1169566}" srcOrd="0" destOrd="0" presId="urn:microsoft.com/office/officeart/2005/8/layout/bProcess4"/>
    <dgm:cxn modelId="{A0592CCD-EF05-A349-A3C6-C4F74842233F}" type="presOf" srcId="{5D61CAD4-4645-49D8-BFDD-15BCD1FA04C5}" destId="{73428D3D-C24E-4C28-882B-5629A65FF3E8}" srcOrd="0" destOrd="0" presId="urn:microsoft.com/office/officeart/2005/8/layout/bProcess4"/>
    <dgm:cxn modelId="{AF168ED8-F672-6147-8955-B01311511BBC}" type="presOf" srcId="{AEA4CA26-EDE2-4725-82E2-7C6C8C989E10}" destId="{4CF330F2-95FC-4B96-BD6C-98767E51BCCB}" srcOrd="0" destOrd="0" presId="urn:microsoft.com/office/officeart/2005/8/layout/bProcess4"/>
    <dgm:cxn modelId="{226143D9-31CC-47DF-91DA-B2425A0CDDC9}" srcId="{43B7AE95-8619-4C80-B9EE-4AA9694A3BC5}" destId="{16873122-EFC6-4D9B-A65F-7BDAD8592D98}" srcOrd="4" destOrd="0" parTransId="{FBCB6802-590E-4E47-88F1-D9BAA9C09AA9}" sibTransId="{D1A6C4A1-1C51-46C9-9325-6CCCBF656CEB}"/>
    <dgm:cxn modelId="{44A88EEA-EA68-492B-8250-B4843189B223}" srcId="{43B7AE95-8619-4C80-B9EE-4AA9694A3BC5}" destId="{ACE86AC3-CEAC-49CC-9CEB-4A5648BE318F}" srcOrd="2" destOrd="0" parTransId="{C066EE71-F526-44B5-863F-B94DA726E372}" sibTransId="{656C77FF-CDF2-49B0-9F12-2E6C0A653ABD}"/>
    <dgm:cxn modelId="{FF72B4F7-915C-4F0D-A6F6-D48D1106307B}" srcId="{43B7AE95-8619-4C80-B9EE-4AA9694A3BC5}" destId="{9A4CED08-8447-4A1B-8FE3-2A10F9C072CA}" srcOrd="3" destOrd="0" parTransId="{0DB49543-0DE1-4B83-998D-A19E78EA0E14}" sibTransId="{E050C9D5-A5E1-47D2-8525-54E46BBCF00E}"/>
    <dgm:cxn modelId="{37C37AFA-1B6D-F946-B4AA-1EBCFBC5DA1B}" type="presOf" srcId="{BA5E04FF-90EB-4B3E-9CE9-CF2FAE9F2615}" destId="{EF72BB63-1C86-4F27-9A5B-0A05A969B045}" srcOrd="0" destOrd="0" presId="urn:microsoft.com/office/officeart/2005/8/layout/bProcess4"/>
    <dgm:cxn modelId="{FBC613FD-3376-AE40-9DFD-1382EBA357B7}" type="presOf" srcId="{43B7AE95-8619-4C80-B9EE-4AA9694A3BC5}" destId="{1ABF7018-3105-4508-9813-AE1F339FC222}" srcOrd="0" destOrd="0" presId="urn:microsoft.com/office/officeart/2005/8/layout/bProcess4"/>
    <dgm:cxn modelId="{084BF245-9476-4649-877B-B70EEA52235D}" type="presParOf" srcId="{1ABF7018-3105-4508-9813-AE1F339FC222}" destId="{772C5312-358F-494B-9BCD-7AC34322D213}" srcOrd="0" destOrd="0" presId="urn:microsoft.com/office/officeart/2005/8/layout/bProcess4"/>
    <dgm:cxn modelId="{3E2A13D4-00FC-E84D-B48D-1F41FDD58F23}" type="presParOf" srcId="{772C5312-358F-494B-9BCD-7AC34322D213}" destId="{AFB2FA68-6B27-47DC-B11C-06CF5295CFF4}" srcOrd="0" destOrd="0" presId="urn:microsoft.com/office/officeart/2005/8/layout/bProcess4"/>
    <dgm:cxn modelId="{C982DAA7-C30C-F141-8CC5-AF5BFAF1E9EF}" type="presParOf" srcId="{772C5312-358F-494B-9BCD-7AC34322D213}" destId="{55048C1F-B712-4FFF-AD6C-55C6770AFDAF}" srcOrd="1" destOrd="0" presId="urn:microsoft.com/office/officeart/2005/8/layout/bProcess4"/>
    <dgm:cxn modelId="{5F4CE3B8-2EF2-4144-BB9F-669D2B609FF0}" type="presParOf" srcId="{1ABF7018-3105-4508-9813-AE1F339FC222}" destId="{062FA1C8-6EFE-42D1-AAD9-5EACB8FF75B7}" srcOrd="1" destOrd="0" presId="urn:microsoft.com/office/officeart/2005/8/layout/bProcess4"/>
    <dgm:cxn modelId="{E37FBE26-B2DE-1849-ADA8-C328D86254D8}" type="presParOf" srcId="{1ABF7018-3105-4508-9813-AE1F339FC222}" destId="{687BBF03-3183-4ECB-AAA3-4D3D4A283462}" srcOrd="2" destOrd="0" presId="urn:microsoft.com/office/officeart/2005/8/layout/bProcess4"/>
    <dgm:cxn modelId="{96900098-8AF8-4A45-89A1-B7334287B525}" type="presParOf" srcId="{687BBF03-3183-4ECB-AAA3-4D3D4A283462}" destId="{920BBF4F-75C0-4343-9504-A3CD94CE2CBF}" srcOrd="0" destOrd="0" presId="urn:microsoft.com/office/officeart/2005/8/layout/bProcess4"/>
    <dgm:cxn modelId="{53C5999A-6A64-714A-80B5-44A0A0159F60}" type="presParOf" srcId="{687BBF03-3183-4ECB-AAA3-4D3D4A283462}" destId="{0512FD44-3CB2-4B21-94B4-68C44B254558}" srcOrd="1" destOrd="0" presId="urn:microsoft.com/office/officeart/2005/8/layout/bProcess4"/>
    <dgm:cxn modelId="{F0E25056-8229-784B-B62E-C946C1509E25}" type="presParOf" srcId="{1ABF7018-3105-4508-9813-AE1F339FC222}" destId="{4CF330F2-95FC-4B96-BD6C-98767E51BCCB}" srcOrd="3" destOrd="0" presId="urn:microsoft.com/office/officeart/2005/8/layout/bProcess4"/>
    <dgm:cxn modelId="{CE244A98-12C8-2E4C-8DD5-9D7F0851C98F}" type="presParOf" srcId="{1ABF7018-3105-4508-9813-AE1F339FC222}" destId="{090EF9C7-A0E7-41B5-908B-8C5925B20463}" srcOrd="4" destOrd="0" presId="urn:microsoft.com/office/officeart/2005/8/layout/bProcess4"/>
    <dgm:cxn modelId="{0CAFE547-D1C3-B441-8932-ADA3BB26CD55}" type="presParOf" srcId="{090EF9C7-A0E7-41B5-908B-8C5925B20463}" destId="{50626312-A2D1-4DBB-9C37-5C821D72AAD0}" srcOrd="0" destOrd="0" presId="urn:microsoft.com/office/officeart/2005/8/layout/bProcess4"/>
    <dgm:cxn modelId="{01DC4984-83F2-B74B-B6C6-20CAC11FAA2C}" type="presParOf" srcId="{090EF9C7-A0E7-41B5-908B-8C5925B20463}" destId="{C91596A9-7D77-46A9-8210-F3D21A88545F}" srcOrd="1" destOrd="0" presId="urn:microsoft.com/office/officeart/2005/8/layout/bProcess4"/>
    <dgm:cxn modelId="{03FCCA0A-413B-5D48-8342-8E04D9641344}" type="presParOf" srcId="{1ABF7018-3105-4508-9813-AE1F339FC222}" destId="{65696B94-E2C0-437E-8042-1D05BF826933}" srcOrd="5" destOrd="0" presId="urn:microsoft.com/office/officeart/2005/8/layout/bProcess4"/>
    <dgm:cxn modelId="{15E829BD-9C44-E24B-9673-4F110ED91F14}" type="presParOf" srcId="{1ABF7018-3105-4508-9813-AE1F339FC222}" destId="{1C04C7CD-2F84-4E11-85BE-D9B6FC2CD775}" srcOrd="6" destOrd="0" presId="urn:microsoft.com/office/officeart/2005/8/layout/bProcess4"/>
    <dgm:cxn modelId="{4CC9EB3A-0417-134B-A539-9B3F9B269503}" type="presParOf" srcId="{1C04C7CD-2F84-4E11-85BE-D9B6FC2CD775}" destId="{02466318-5935-475F-BE09-74AC3D0F20A7}" srcOrd="0" destOrd="0" presId="urn:microsoft.com/office/officeart/2005/8/layout/bProcess4"/>
    <dgm:cxn modelId="{13F0827C-B72F-5E4D-BD25-FBEC402C92A8}" type="presParOf" srcId="{1C04C7CD-2F84-4E11-85BE-D9B6FC2CD775}" destId="{763F5671-0CD4-4FFB-BB85-B851AE9DB3D6}" srcOrd="1" destOrd="0" presId="urn:microsoft.com/office/officeart/2005/8/layout/bProcess4"/>
    <dgm:cxn modelId="{02D2E41C-17CB-6D43-9B81-E04B5A29B11C}" type="presParOf" srcId="{1ABF7018-3105-4508-9813-AE1F339FC222}" destId="{D28F22F8-4130-4642-B633-7E4BC1169566}" srcOrd="7" destOrd="0" presId="urn:microsoft.com/office/officeart/2005/8/layout/bProcess4"/>
    <dgm:cxn modelId="{920CA424-381A-FD44-A609-68AFE6A0644C}" type="presParOf" srcId="{1ABF7018-3105-4508-9813-AE1F339FC222}" destId="{28A17D41-0E20-4AD9-B629-5CE5D7FA0CBA}" srcOrd="8" destOrd="0" presId="urn:microsoft.com/office/officeart/2005/8/layout/bProcess4"/>
    <dgm:cxn modelId="{EE505B0B-8097-EC4A-9CE3-B3A3CF5BC8BD}" type="presParOf" srcId="{28A17D41-0E20-4AD9-B629-5CE5D7FA0CBA}" destId="{F7879E06-BD33-461F-8918-FE0CC0622097}" srcOrd="0" destOrd="0" presId="urn:microsoft.com/office/officeart/2005/8/layout/bProcess4"/>
    <dgm:cxn modelId="{4C01F275-BB66-6E48-83BE-7D265FA23308}" type="presParOf" srcId="{28A17D41-0E20-4AD9-B629-5CE5D7FA0CBA}" destId="{009C41D6-FEE8-4D05-B0F5-B8CA9B927C94}" srcOrd="1" destOrd="0" presId="urn:microsoft.com/office/officeart/2005/8/layout/bProcess4"/>
    <dgm:cxn modelId="{E2818521-8D86-F047-8C7A-EEA77D0A131C}" type="presParOf" srcId="{1ABF7018-3105-4508-9813-AE1F339FC222}" destId="{AAB9211F-9879-45F9-BD7A-20A3DE406E81}" srcOrd="9" destOrd="0" presId="urn:microsoft.com/office/officeart/2005/8/layout/bProcess4"/>
    <dgm:cxn modelId="{DAC88FA3-904D-C44B-9D91-3FEDD5777145}" type="presParOf" srcId="{1ABF7018-3105-4508-9813-AE1F339FC222}" destId="{15BF29C6-A245-4E6B-B5FC-DC31EAE2BC06}" srcOrd="10" destOrd="0" presId="urn:microsoft.com/office/officeart/2005/8/layout/bProcess4"/>
    <dgm:cxn modelId="{F5CACC1F-56F1-F347-AAEC-9C00653B9E15}" type="presParOf" srcId="{15BF29C6-A245-4E6B-B5FC-DC31EAE2BC06}" destId="{09A1B708-E4B5-4648-B1C2-14C5C2F0A1DA}" srcOrd="0" destOrd="0" presId="urn:microsoft.com/office/officeart/2005/8/layout/bProcess4"/>
    <dgm:cxn modelId="{DB48D61A-B129-1C4A-98F4-704A81254302}" type="presParOf" srcId="{15BF29C6-A245-4E6B-B5FC-DC31EAE2BC06}" destId="{EF72BB63-1C86-4F27-9A5B-0A05A969B045}" srcOrd="1" destOrd="0" presId="urn:microsoft.com/office/officeart/2005/8/layout/bProcess4"/>
    <dgm:cxn modelId="{379D256A-D5B3-B449-A1C0-4D69A871069A}" type="presParOf" srcId="{1ABF7018-3105-4508-9813-AE1F339FC222}" destId="{73428D3D-C24E-4C28-882B-5629A65FF3E8}" srcOrd="11" destOrd="0" presId="urn:microsoft.com/office/officeart/2005/8/layout/bProcess4"/>
    <dgm:cxn modelId="{43885671-C240-B84A-821C-9DC71856B8B4}" type="presParOf" srcId="{1ABF7018-3105-4508-9813-AE1F339FC222}" destId="{EF871269-CDB9-40CA-A301-E2312FD0F740}" srcOrd="12" destOrd="0" presId="urn:microsoft.com/office/officeart/2005/8/layout/bProcess4"/>
    <dgm:cxn modelId="{8D0C6C37-C084-814E-8847-1BA24F5B493E}" type="presParOf" srcId="{EF871269-CDB9-40CA-A301-E2312FD0F740}" destId="{04AA3EAD-9C4D-4977-9830-500DADE190B1}" srcOrd="0" destOrd="0" presId="urn:microsoft.com/office/officeart/2005/8/layout/bProcess4"/>
    <dgm:cxn modelId="{96F4A8B0-CCBC-9C4A-9023-1EFC6DE8CE74}" type="presParOf" srcId="{EF871269-CDB9-40CA-A301-E2312FD0F740}" destId="{61F0F22F-E8AA-480C-AB52-766F79809B80}" srcOrd="1" destOrd="0" presId="urn:microsoft.com/office/officeart/2005/8/layout/bProcess4"/>
    <dgm:cxn modelId="{7532D358-2F1D-7145-9280-2014B0C0E19D}" type="presParOf" srcId="{1ABF7018-3105-4508-9813-AE1F339FC222}" destId="{1BF969D8-60A2-4E5A-93C8-39AFAEBB3EFB}" srcOrd="13" destOrd="0" presId="urn:microsoft.com/office/officeart/2005/8/layout/bProcess4"/>
    <dgm:cxn modelId="{91313E8A-805C-AB4E-ABF8-CA5F181FAACB}" type="presParOf" srcId="{1ABF7018-3105-4508-9813-AE1F339FC222}" destId="{AA7F5D61-C4C3-4FDE-81C8-9D973D412520}" srcOrd="14" destOrd="0" presId="urn:microsoft.com/office/officeart/2005/8/layout/bProcess4"/>
    <dgm:cxn modelId="{C6CBBA57-A99E-3E4C-AD9D-7CE2BF05FE4E}" type="presParOf" srcId="{AA7F5D61-C4C3-4FDE-81C8-9D973D412520}" destId="{59CFC918-F9B9-4DCA-94C2-383D2A6CF5EE}" srcOrd="0" destOrd="0" presId="urn:microsoft.com/office/officeart/2005/8/layout/bProcess4"/>
    <dgm:cxn modelId="{EF3F59E6-C180-6C4C-8E06-F3DB6B7FF814}" type="presParOf" srcId="{AA7F5D61-C4C3-4FDE-81C8-9D973D412520}" destId="{DC6D37EE-014D-4BDC-BC7F-093D86BF537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72556-3908-4915-A290-4E784E96BC5F}">
      <dsp:nvSpPr>
        <dsp:cNvPr id="0" name=""/>
        <dsp:cNvSpPr/>
      </dsp:nvSpPr>
      <dsp:spPr>
        <a:xfrm>
          <a:off x="2315368" y="4283431"/>
          <a:ext cx="4683064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9F247-F3A9-41C1-B279-3FE824458964}">
      <dsp:nvSpPr>
        <dsp:cNvPr id="0" name=""/>
        <dsp:cNvSpPr/>
      </dsp:nvSpPr>
      <dsp:spPr>
        <a:xfrm>
          <a:off x="2315368" y="3579559"/>
          <a:ext cx="400466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64887-793A-4DB6-9E74-3A3267F8C9C1}">
      <dsp:nvSpPr>
        <dsp:cNvPr id="0" name=""/>
        <dsp:cNvSpPr/>
      </dsp:nvSpPr>
      <dsp:spPr>
        <a:xfrm>
          <a:off x="2315368" y="2755288"/>
          <a:ext cx="36351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FF43CD-C46C-4457-92F3-AA4C05DD5851}">
      <dsp:nvSpPr>
        <dsp:cNvPr id="0" name=""/>
        <dsp:cNvSpPr/>
      </dsp:nvSpPr>
      <dsp:spPr>
        <a:xfrm>
          <a:off x="2315368" y="1875448"/>
          <a:ext cx="363512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21E5D-D922-4DAD-8226-22DBBF408784}">
      <dsp:nvSpPr>
        <dsp:cNvPr id="0" name=""/>
        <dsp:cNvSpPr/>
      </dsp:nvSpPr>
      <dsp:spPr>
        <a:xfrm>
          <a:off x="2315368" y="1051177"/>
          <a:ext cx="400466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D15A9-B959-4AAF-A6E1-39A44C0F7EB5}">
      <dsp:nvSpPr>
        <dsp:cNvPr id="0" name=""/>
        <dsp:cNvSpPr/>
      </dsp:nvSpPr>
      <dsp:spPr>
        <a:xfrm>
          <a:off x="2315368" y="347305"/>
          <a:ext cx="4683064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B6A29-4741-4D07-B471-E9600591DEC3}">
      <dsp:nvSpPr>
        <dsp:cNvPr id="0" name=""/>
        <dsp:cNvSpPr/>
      </dsp:nvSpPr>
      <dsp:spPr>
        <a:xfrm>
          <a:off x="0" y="0"/>
          <a:ext cx="4630737" cy="4630737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B7230-8A86-4D5F-9567-04F77C6B7B8C}">
      <dsp:nvSpPr>
        <dsp:cNvPr id="0" name=""/>
        <dsp:cNvSpPr/>
      </dsp:nvSpPr>
      <dsp:spPr>
        <a:xfrm>
          <a:off x="2172134" y="3102593"/>
          <a:ext cx="2963671" cy="152814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 dirty="0"/>
        </a:p>
      </dsp:txBody>
      <dsp:txXfrm>
        <a:off x="2172134" y="3102593"/>
        <a:ext cx="2963671" cy="1528143"/>
      </dsp:txXfrm>
    </dsp:sp>
    <dsp:sp modelId="{B4A1D5F3-7766-4D06-A272-263240674670}">
      <dsp:nvSpPr>
        <dsp:cNvPr id="0" name=""/>
        <dsp:cNvSpPr/>
      </dsp:nvSpPr>
      <dsp:spPr>
        <a:xfrm>
          <a:off x="6651127" y="0"/>
          <a:ext cx="694610" cy="694610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820EB-802A-4A5B-8DAB-90E28B7401B8}">
      <dsp:nvSpPr>
        <dsp:cNvPr id="0" name=""/>
        <dsp:cNvSpPr/>
      </dsp:nvSpPr>
      <dsp:spPr>
        <a:xfrm>
          <a:off x="7131981" y="0"/>
          <a:ext cx="3584708" cy="69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Starker Fokus auf Nachhaltigkeitspotenzial und Szenarien</a:t>
          </a:r>
          <a:endParaRPr lang="de-DE" sz="17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131981" y="0"/>
        <a:ext cx="3584708" cy="694610"/>
      </dsp:txXfrm>
    </dsp:sp>
    <dsp:sp modelId="{510E43ED-82DC-4254-A134-E8EE4FC8A500}">
      <dsp:nvSpPr>
        <dsp:cNvPr id="0" name=""/>
        <dsp:cNvSpPr/>
      </dsp:nvSpPr>
      <dsp:spPr>
        <a:xfrm>
          <a:off x="5972724" y="703872"/>
          <a:ext cx="694610" cy="694610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1918B-3BD4-4D84-ACCB-5C390ED27C36}">
      <dsp:nvSpPr>
        <dsp:cNvPr id="0" name=""/>
        <dsp:cNvSpPr/>
      </dsp:nvSpPr>
      <dsp:spPr>
        <a:xfrm>
          <a:off x="6488967" y="703872"/>
          <a:ext cx="4366339" cy="69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Calibri" panose="020F0502020204030204" pitchFamily="34" charset="0"/>
              <a:cs typeface="Calibri" panose="020F0502020204030204" pitchFamily="34" charset="0"/>
            </a:rPr>
            <a:t>Etablierte Wertschöpfungsketten, historische Daten über Leistung/ Wirkungen sowie Ressourcen und Kapazitäten fehlen</a:t>
          </a:r>
          <a:endParaRPr lang="de-DE" sz="17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6488967" y="703872"/>
        <a:ext cx="4366339" cy="694610"/>
      </dsp:txXfrm>
    </dsp:sp>
    <dsp:sp modelId="{A4ED9F32-8E22-4972-8662-E88567C91758}">
      <dsp:nvSpPr>
        <dsp:cNvPr id="0" name=""/>
        <dsp:cNvSpPr/>
      </dsp:nvSpPr>
      <dsp:spPr>
        <a:xfrm>
          <a:off x="5603191" y="1528143"/>
          <a:ext cx="694610" cy="694610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2BC1D-F13D-4755-8D41-B6E300F03238}">
      <dsp:nvSpPr>
        <dsp:cNvPr id="0" name=""/>
        <dsp:cNvSpPr/>
      </dsp:nvSpPr>
      <dsp:spPr>
        <a:xfrm>
          <a:off x="6084049" y="1528143"/>
          <a:ext cx="4736381" cy="69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Vertretbarer Aufwand für die Selbstbewertung (Start-ups) oder Fremdbewertung (Kapitalgebende, Gründungsförderprogramme usw.)</a:t>
          </a:r>
        </a:p>
      </dsp:txBody>
      <dsp:txXfrm>
        <a:off x="6084049" y="1528143"/>
        <a:ext cx="4736381" cy="694610"/>
      </dsp:txXfrm>
    </dsp:sp>
    <dsp:sp modelId="{1F587E8F-FDE0-43F8-8DE6-06BF22ED27AC}">
      <dsp:nvSpPr>
        <dsp:cNvPr id="0" name=""/>
        <dsp:cNvSpPr/>
      </dsp:nvSpPr>
      <dsp:spPr>
        <a:xfrm>
          <a:off x="5603191" y="2407983"/>
          <a:ext cx="694610" cy="694610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91573-BD27-436F-9D8D-389EDE234F8F}">
      <dsp:nvSpPr>
        <dsp:cNvPr id="0" name=""/>
        <dsp:cNvSpPr/>
      </dsp:nvSpPr>
      <dsp:spPr>
        <a:xfrm>
          <a:off x="6097784" y="2407983"/>
          <a:ext cx="4736381" cy="69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Notwendigkeit eines flexiblen Rahmenwerks zur Nachhaltigkeitsbewertung: je nach Phase, Branche und Geschäftsmodell des Start-ups</a:t>
          </a:r>
        </a:p>
      </dsp:txBody>
      <dsp:txXfrm>
        <a:off x="6097784" y="2407983"/>
        <a:ext cx="4736381" cy="694610"/>
      </dsp:txXfrm>
    </dsp:sp>
    <dsp:sp modelId="{7AD55938-8A18-443D-A7E5-68DCEDC2350A}">
      <dsp:nvSpPr>
        <dsp:cNvPr id="0" name=""/>
        <dsp:cNvSpPr/>
      </dsp:nvSpPr>
      <dsp:spPr>
        <a:xfrm>
          <a:off x="5972724" y="3232254"/>
          <a:ext cx="694610" cy="694610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A82C7-333A-407E-903D-68CEE583DE1E}">
      <dsp:nvSpPr>
        <dsp:cNvPr id="0" name=""/>
        <dsp:cNvSpPr/>
      </dsp:nvSpPr>
      <dsp:spPr>
        <a:xfrm>
          <a:off x="6479997" y="3232254"/>
          <a:ext cx="4366848" cy="69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Bisherige Bewertungsansätze sind stark auf etablierte Unternehmen fokussiert und berücksichtigen diese Aspekte nur bedingt</a:t>
          </a:r>
        </a:p>
      </dsp:txBody>
      <dsp:txXfrm>
        <a:off x="6479997" y="3232254"/>
        <a:ext cx="4366848" cy="694610"/>
      </dsp:txXfrm>
    </dsp:sp>
    <dsp:sp modelId="{424BC389-E2B5-41F0-877A-3F9E82B822C1}">
      <dsp:nvSpPr>
        <dsp:cNvPr id="0" name=""/>
        <dsp:cNvSpPr/>
      </dsp:nvSpPr>
      <dsp:spPr>
        <a:xfrm>
          <a:off x="6651127" y="3936126"/>
          <a:ext cx="694610" cy="694610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C0990-5DE5-4A00-B4C3-00A5C27DCE73}">
      <dsp:nvSpPr>
        <dsp:cNvPr id="0" name=""/>
        <dsp:cNvSpPr/>
      </dsp:nvSpPr>
      <dsp:spPr>
        <a:xfrm>
          <a:off x="7349028" y="3927172"/>
          <a:ext cx="3685155" cy="694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>
              <a:solidFill>
                <a:srgbClr val="90C130"/>
              </a:solidFill>
              <a:latin typeface="Calibri" panose="020F0502020204030204" pitchFamily="34" charset="0"/>
              <a:cs typeface="Calibri" panose="020F0502020204030204" pitchFamily="34" charset="0"/>
            </a:rPr>
            <a:t>DIN SPEC 90051-1 als Orientierungsrahmen</a:t>
          </a:r>
          <a:endParaRPr lang="de-DE" sz="1700" kern="1200" dirty="0">
            <a:solidFill>
              <a:srgbClr val="90C130"/>
            </a:solidFill>
          </a:endParaRPr>
        </a:p>
      </dsp:txBody>
      <dsp:txXfrm>
        <a:off x="7349028" y="3927172"/>
        <a:ext cx="3685155" cy="694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8DC61-D6D9-4567-AD2F-D4F36DA7DA78}">
      <dsp:nvSpPr>
        <dsp:cNvPr id="0" name=""/>
        <dsp:cNvSpPr/>
      </dsp:nvSpPr>
      <dsp:spPr>
        <a:xfrm>
          <a:off x="77468" y="24670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3E071-F236-42A7-9B42-C942CF9FF7A4}">
      <dsp:nvSpPr>
        <dsp:cNvPr id="0" name=""/>
        <dsp:cNvSpPr/>
      </dsp:nvSpPr>
      <dsp:spPr>
        <a:xfrm>
          <a:off x="343392" y="290594"/>
          <a:ext cx="734457" cy="734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7B0F9-901F-4BF8-AD2E-B654CE767B2D}">
      <dsp:nvSpPr>
        <dsp:cNvPr id="0" name=""/>
        <dsp:cNvSpPr/>
      </dsp:nvSpPr>
      <dsp:spPr>
        <a:xfrm>
          <a:off x="1615126" y="24670"/>
          <a:ext cx="2984865" cy="126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615126" y="24670"/>
        <a:ext cx="2984865" cy="1266306"/>
      </dsp:txXfrm>
    </dsp:sp>
    <dsp:sp modelId="{F5E589E2-09DF-4C69-9776-69C2169DD938}">
      <dsp:nvSpPr>
        <dsp:cNvPr id="0" name=""/>
        <dsp:cNvSpPr/>
      </dsp:nvSpPr>
      <dsp:spPr>
        <a:xfrm>
          <a:off x="5120081" y="24670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F4FF7-6F08-4058-A798-8B7DD1D0455E}">
      <dsp:nvSpPr>
        <dsp:cNvPr id="0" name=""/>
        <dsp:cNvSpPr/>
      </dsp:nvSpPr>
      <dsp:spPr>
        <a:xfrm>
          <a:off x="5386005" y="290594"/>
          <a:ext cx="734457" cy="734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2EDE4-8ACD-4FEB-A45E-2F058B87E112}">
      <dsp:nvSpPr>
        <dsp:cNvPr id="0" name=""/>
        <dsp:cNvSpPr/>
      </dsp:nvSpPr>
      <dsp:spPr>
        <a:xfrm>
          <a:off x="6657739" y="24670"/>
          <a:ext cx="2984865" cy="126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6657739" y="24670"/>
        <a:ext cx="2984865" cy="1266306"/>
      </dsp:txXfrm>
    </dsp:sp>
    <dsp:sp modelId="{31518296-61A4-4384-9206-49309680F98E}">
      <dsp:nvSpPr>
        <dsp:cNvPr id="0" name=""/>
        <dsp:cNvSpPr/>
      </dsp:nvSpPr>
      <dsp:spPr>
        <a:xfrm>
          <a:off x="77468" y="2708981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3682F-01C3-4BD3-9283-006918463E0C}">
      <dsp:nvSpPr>
        <dsp:cNvPr id="0" name=""/>
        <dsp:cNvSpPr/>
      </dsp:nvSpPr>
      <dsp:spPr>
        <a:xfrm>
          <a:off x="343392" y="2974905"/>
          <a:ext cx="734457" cy="734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AE65B-51E7-479F-8BB1-69A8AB63F4CC}">
      <dsp:nvSpPr>
        <dsp:cNvPr id="0" name=""/>
        <dsp:cNvSpPr/>
      </dsp:nvSpPr>
      <dsp:spPr>
        <a:xfrm>
          <a:off x="1615126" y="2078202"/>
          <a:ext cx="2984865" cy="2527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615126" y="2078202"/>
        <a:ext cx="2984865" cy="2527864"/>
      </dsp:txXfrm>
    </dsp:sp>
    <dsp:sp modelId="{8279DF98-DEE3-499C-8282-B6F6AC43DCBF}">
      <dsp:nvSpPr>
        <dsp:cNvPr id="0" name=""/>
        <dsp:cNvSpPr/>
      </dsp:nvSpPr>
      <dsp:spPr>
        <a:xfrm>
          <a:off x="5120081" y="2708981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0B73B-89FB-40FA-BA9B-01CFFCD69AA9}">
      <dsp:nvSpPr>
        <dsp:cNvPr id="0" name=""/>
        <dsp:cNvSpPr/>
      </dsp:nvSpPr>
      <dsp:spPr>
        <a:xfrm>
          <a:off x="5386005" y="2974905"/>
          <a:ext cx="734457" cy="734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1D4C0-55BF-47CC-AA53-236B2D8373ED}">
      <dsp:nvSpPr>
        <dsp:cNvPr id="0" name=""/>
        <dsp:cNvSpPr/>
      </dsp:nvSpPr>
      <dsp:spPr>
        <a:xfrm>
          <a:off x="6657739" y="2708981"/>
          <a:ext cx="2984865" cy="126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6657739" y="2708981"/>
        <a:ext cx="2984865" cy="1266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8DC61-D6D9-4567-AD2F-D4F36DA7DA78}">
      <dsp:nvSpPr>
        <dsp:cNvPr id="0" name=""/>
        <dsp:cNvSpPr/>
      </dsp:nvSpPr>
      <dsp:spPr>
        <a:xfrm>
          <a:off x="77468" y="24670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3E071-F236-42A7-9B42-C942CF9FF7A4}">
      <dsp:nvSpPr>
        <dsp:cNvPr id="0" name=""/>
        <dsp:cNvSpPr/>
      </dsp:nvSpPr>
      <dsp:spPr>
        <a:xfrm>
          <a:off x="343392" y="290594"/>
          <a:ext cx="734457" cy="734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7B0F9-901F-4BF8-AD2E-B654CE767B2D}">
      <dsp:nvSpPr>
        <dsp:cNvPr id="0" name=""/>
        <dsp:cNvSpPr/>
      </dsp:nvSpPr>
      <dsp:spPr>
        <a:xfrm>
          <a:off x="1615126" y="24670"/>
          <a:ext cx="2984865" cy="126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615126" y="24670"/>
        <a:ext cx="2984865" cy="1266306"/>
      </dsp:txXfrm>
    </dsp:sp>
    <dsp:sp modelId="{F5E589E2-09DF-4C69-9776-69C2169DD938}">
      <dsp:nvSpPr>
        <dsp:cNvPr id="0" name=""/>
        <dsp:cNvSpPr/>
      </dsp:nvSpPr>
      <dsp:spPr>
        <a:xfrm>
          <a:off x="5120081" y="24670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F4FF7-6F08-4058-A798-8B7DD1D0455E}">
      <dsp:nvSpPr>
        <dsp:cNvPr id="0" name=""/>
        <dsp:cNvSpPr/>
      </dsp:nvSpPr>
      <dsp:spPr>
        <a:xfrm>
          <a:off x="5386005" y="290594"/>
          <a:ext cx="734457" cy="734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2EDE4-8ACD-4FEB-A45E-2F058B87E112}">
      <dsp:nvSpPr>
        <dsp:cNvPr id="0" name=""/>
        <dsp:cNvSpPr/>
      </dsp:nvSpPr>
      <dsp:spPr>
        <a:xfrm>
          <a:off x="6657739" y="24670"/>
          <a:ext cx="2984865" cy="126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6657739" y="24670"/>
        <a:ext cx="2984865" cy="1266306"/>
      </dsp:txXfrm>
    </dsp:sp>
    <dsp:sp modelId="{31518296-61A4-4384-9206-49309680F98E}">
      <dsp:nvSpPr>
        <dsp:cNvPr id="0" name=""/>
        <dsp:cNvSpPr/>
      </dsp:nvSpPr>
      <dsp:spPr>
        <a:xfrm>
          <a:off x="77468" y="2708981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3682F-01C3-4BD3-9283-006918463E0C}">
      <dsp:nvSpPr>
        <dsp:cNvPr id="0" name=""/>
        <dsp:cNvSpPr/>
      </dsp:nvSpPr>
      <dsp:spPr>
        <a:xfrm>
          <a:off x="343392" y="2974905"/>
          <a:ext cx="734457" cy="734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AE65B-51E7-479F-8BB1-69A8AB63F4CC}">
      <dsp:nvSpPr>
        <dsp:cNvPr id="0" name=""/>
        <dsp:cNvSpPr/>
      </dsp:nvSpPr>
      <dsp:spPr>
        <a:xfrm>
          <a:off x="1615126" y="2078202"/>
          <a:ext cx="2984865" cy="2527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615126" y="2078202"/>
        <a:ext cx="2984865" cy="2527864"/>
      </dsp:txXfrm>
    </dsp:sp>
    <dsp:sp modelId="{8279DF98-DEE3-499C-8282-B6F6AC43DCBF}">
      <dsp:nvSpPr>
        <dsp:cNvPr id="0" name=""/>
        <dsp:cNvSpPr/>
      </dsp:nvSpPr>
      <dsp:spPr>
        <a:xfrm>
          <a:off x="5120081" y="2708981"/>
          <a:ext cx="1266306" cy="1266306"/>
        </a:xfrm>
        <a:prstGeom prst="ellipse">
          <a:avLst/>
        </a:prstGeom>
        <a:solidFill>
          <a:srgbClr val="90C13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0B73B-89FB-40FA-BA9B-01CFFCD69AA9}">
      <dsp:nvSpPr>
        <dsp:cNvPr id="0" name=""/>
        <dsp:cNvSpPr/>
      </dsp:nvSpPr>
      <dsp:spPr>
        <a:xfrm>
          <a:off x="5386005" y="2974905"/>
          <a:ext cx="734457" cy="734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1D4C0-55BF-47CC-AA53-236B2D8373ED}">
      <dsp:nvSpPr>
        <dsp:cNvPr id="0" name=""/>
        <dsp:cNvSpPr/>
      </dsp:nvSpPr>
      <dsp:spPr>
        <a:xfrm>
          <a:off x="6657739" y="2708981"/>
          <a:ext cx="2984865" cy="126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6657739" y="2708981"/>
        <a:ext cx="2984865" cy="1266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FA1C8-6EFE-42D1-AAD9-5EACB8FF75B7}">
      <dsp:nvSpPr>
        <dsp:cNvPr id="0" name=""/>
        <dsp:cNvSpPr/>
      </dsp:nvSpPr>
      <dsp:spPr>
        <a:xfrm rot="5400000">
          <a:off x="-142589" y="1051604"/>
          <a:ext cx="1645938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48C1F-B712-4FFF-AD6C-55C6770AFDAF}">
      <dsp:nvSpPr>
        <dsp:cNvPr id="0" name=""/>
        <dsp:cNvSpPr/>
      </dsp:nvSpPr>
      <dsp:spPr>
        <a:xfrm>
          <a:off x="236065" y="1198"/>
          <a:ext cx="2203971" cy="1322382"/>
        </a:xfrm>
        <a:prstGeom prst="roundRect">
          <a:avLst>
            <a:gd name="adj" fmla="val 10000"/>
          </a:avLst>
        </a:prstGeom>
        <a:solidFill>
          <a:srgbClr val="90C1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latin typeface="+mn-lt"/>
            </a:rPr>
            <a:t>A: Prüfung des Unternehmenskontextes </a:t>
          </a:r>
          <a:r>
            <a:rPr lang="de-DE" sz="1200" kern="1200">
              <a:latin typeface="+mn-lt"/>
            </a:rPr>
            <a:t>(ggf. Ausschuss-, Risiko-oder Positivkriterien)</a:t>
          </a:r>
          <a:endParaRPr lang="de-DE" sz="1200" kern="1200" dirty="0">
            <a:latin typeface="+mn-lt"/>
          </a:endParaRPr>
        </a:p>
      </dsp:txBody>
      <dsp:txXfrm>
        <a:off x="274796" y="39929"/>
        <a:ext cx="2126509" cy="1244920"/>
      </dsp:txXfrm>
    </dsp:sp>
    <dsp:sp modelId="{4CF330F2-95FC-4B96-BD6C-98767E51BCCB}">
      <dsp:nvSpPr>
        <dsp:cNvPr id="0" name=""/>
        <dsp:cNvSpPr/>
      </dsp:nvSpPr>
      <dsp:spPr>
        <a:xfrm rot="5400000">
          <a:off x="-142589" y="2704583"/>
          <a:ext cx="1645938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2FD44-3CB2-4B21-94B4-68C44B254558}">
      <dsp:nvSpPr>
        <dsp:cNvPr id="0" name=""/>
        <dsp:cNvSpPr/>
      </dsp:nvSpPr>
      <dsp:spPr>
        <a:xfrm>
          <a:off x="236065" y="1654177"/>
          <a:ext cx="2203971" cy="1322382"/>
        </a:xfrm>
        <a:prstGeom prst="roundRect">
          <a:avLst>
            <a:gd name="adj" fmla="val 10000"/>
          </a:avLst>
        </a:prstGeom>
        <a:solidFill>
          <a:srgbClr val="90C1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latin typeface="+mn-lt"/>
            </a:rPr>
            <a:t>B: Individuelle Nachhaltigkeitsbewertung</a:t>
          </a:r>
          <a:endParaRPr lang="de-DE" sz="1200" b="1" kern="1200" dirty="0">
            <a:latin typeface="+mn-lt"/>
          </a:endParaRPr>
        </a:p>
      </dsp:txBody>
      <dsp:txXfrm>
        <a:off x="274796" y="1692908"/>
        <a:ext cx="2126509" cy="1244920"/>
      </dsp:txXfrm>
    </dsp:sp>
    <dsp:sp modelId="{65696B94-E2C0-437E-8042-1D05BF826933}">
      <dsp:nvSpPr>
        <dsp:cNvPr id="0" name=""/>
        <dsp:cNvSpPr/>
      </dsp:nvSpPr>
      <dsp:spPr>
        <a:xfrm>
          <a:off x="683899" y="3531072"/>
          <a:ext cx="3183326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596A9-7D77-46A9-8210-F3D21A88545F}">
      <dsp:nvSpPr>
        <dsp:cNvPr id="0" name=""/>
        <dsp:cNvSpPr/>
      </dsp:nvSpPr>
      <dsp:spPr>
        <a:xfrm>
          <a:off x="236065" y="3307155"/>
          <a:ext cx="2203971" cy="1322382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B.1: Ziel/ Ambition der Bewertung klären </a:t>
          </a:r>
          <a:b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</a:br>
          <a: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  <a:t>(d.h. Erwartungen an Ergebnisse klären) </a:t>
          </a:r>
          <a:endParaRPr lang="de-DE" sz="1200" kern="1200" dirty="0">
            <a:solidFill>
              <a:srgbClr val="000000"/>
            </a:solidFill>
            <a:latin typeface="+mn-lt"/>
            <a:ea typeface="+mn-ea"/>
            <a:cs typeface="+mn-cs"/>
          </a:endParaRPr>
        </a:p>
      </dsp:txBody>
      <dsp:txXfrm>
        <a:off x="274796" y="3345886"/>
        <a:ext cx="2126509" cy="1244920"/>
      </dsp:txXfrm>
    </dsp:sp>
    <dsp:sp modelId="{D28F22F8-4130-4642-B633-7E4BC1169566}">
      <dsp:nvSpPr>
        <dsp:cNvPr id="0" name=""/>
        <dsp:cNvSpPr/>
      </dsp:nvSpPr>
      <dsp:spPr>
        <a:xfrm rot="16200000">
          <a:off x="3048606" y="2704583"/>
          <a:ext cx="1645938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F5671-0CD4-4FFB-BB85-B851AE9DB3D6}">
      <dsp:nvSpPr>
        <dsp:cNvPr id="0" name=""/>
        <dsp:cNvSpPr/>
      </dsp:nvSpPr>
      <dsp:spPr>
        <a:xfrm>
          <a:off x="3167347" y="3307155"/>
          <a:ext cx="2723800" cy="1322382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B.2: Bewertung planen/ vorbereiten</a:t>
          </a:r>
          <a:endParaRPr lang="de-DE" sz="1200" b="1" kern="1200" dirty="0">
            <a:solidFill>
              <a:srgbClr val="000000"/>
            </a:solidFill>
            <a:latin typeface="+mn-lt"/>
            <a:ea typeface="+mn-ea"/>
            <a:cs typeface="+mn-cs"/>
          </a:endParaRPr>
        </a:p>
      </dsp:txBody>
      <dsp:txXfrm>
        <a:off x="3206078" y="3345886"/>
        <a:ext cx="2646338" cy="1244920"/>
      </dsp:txXfrm>
    </dsp:sp>
    <dsp:sp modelId="{AAB9211F-9879-45F9-BD7A-20A3DE406E81}">
      <dsp:nvSpPr>
        <dsp:cNvPr id="0" name=""/>
        <dsp:cNvSpPr/>
      </dsp:nvSpPr>
      <dsp:spPr>
        <a:xfrm rot="16200000">
          <a:off x="3048606" y="1051604"/>
          <a:ext cx="1645938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C41D6-FEE8-4D05-B0F5-B8CA9B927C94}">
      <dsp:nvSpPr>
        <dsp:cNvPr id="0" name=""/>
        <dsp:cNvSpPr/>
      </dsp:nvSpPr>
      <dsp:spPr>
        <a:xfrm>
          <a:off x="3183392" y="1654177"/>
          <a:ext cx="2691710" cy="1322382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B.3: Informationen sammeln </a:t>
          </a:r>
          <a:b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</a:br>
          <a: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  <a:t>(ggf. externe Daten einholen bzw. Stakeholder-Dialog durchführen)</a:t>
          </a:r>
          <a:endParaRPr lang="de-DE" sz="1200" kern="1200" dirty="0">
            <a:solidFill>
              <a:srgbClr val="000000"/>
            </a:solidFill>
            <a:latin typeface="+mn-lt"/>
            <a:ea typeface="+mn-ea"/>
            <a:cs typeface="+mn-cs"/>
          </a:endParaRPr>
        </a:p>
      </dsp:txBody>
      <dsp:txXfrm>
        <a:off x="3222123" y="1692908"/>
        <a:ext cx="2614248" cy="1244920"/>
      </dsp:txXfrm>
    </dsp:sp>
    <dsp:sp modelId="{73428D3D-C24E-4C28-882B-5629A65FF3E8}">
      <dsp:nvSpPr>
        <dsp:cNvPr id="0" name=""/>
        <dsp:cNvSpPr/>
      </dsp:nvSpPr>
      <dsp:spPr>
        <a:xfrm>
          <a:off x="3875772" y="225115"/>
          <a:ext cx="4285823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2BB63-1C86-4F27-9A5B-0A05A969B045}">
      <dsp:nvSpPr>
        <dsp:cNvPr id="0" name=""/>
        <dsp:cNvSpPr/>
      </dsp:nvSpPr>
      <dsp:spPr>
        <a:xfrm>
          <a:off x="3215471" y="1198"/>
          <a:ext cx="2627552" cy="1322382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chemeClr val="tx1"/>
              </a:solidFill>
              <a:latin typeface="+mn-lt"/>
            </a:rPr>
            <a:t>B.4: Bewertung durchführen</a:t>
          </a:r>
          <a:endParaRPr lang="de-DE" sz="1200" b="1" kern="1200" dirty="0">
            <a:solidFill>
              <a:schemeClr val="tx1"/>
            </a:solidFill>
            <a:latin typeface="+mn-lt"/>
          </a:endParaRPr>
        </a:p>
      </dsp:txBody>
      <dsp:txXfrm>
        <a:off x="3254202" y="39929"/>
        <a:ext cx="2550090" cy="1244920"/>
      </dsp:txXfrm>
    </dsp:sp>
    <dsp:sp modelId="{1BF969D8-60A2-4E5A-93C8-39AFAEBB3EFB}">
      <dsp:nvSpPr>
        <dsp:cNvPr id="0" name=""/>
        <dsp:cNvSpPr/>
      </dsp:nvSpPr>
      <dsp:spPr>
        <a:xfrm rot="5400000">
          <a:off x="7345679" y="1051604"/>
          <a:ext cx="1645938" cy="198357"/>
        </a:xfrm>
        <a:prstGeom prst="rect">
          <a:avLst/>
        </a:prstGeom>
        <a:solidFill>
          <a:srgbClr val="105E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0F22F-E8AA-480C-AB52-766F79809B80}">
      <dsp:nvSpPr>
        <dsp:cNvPr id="0" name=""/>
        <dsp:cNvSpPr/>
      </dsp:nvSpPr>
      <dsp:spPr>
        <a:xfrm>
          <a:off x="6618458" y="1198"/>
          <a:ext cx="4415723" cy="1322382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rgbClr val="000000"/>
              </a:solidFill>
              <a:latin typeface="+mn-lt"/>
              <a:ea typeface="+mn-ea"/>
              <a:cs typeface="+mn-cs"/>
            </a:rPr>
            <a:t>B.5: Erkenntnisse ableiten und kritisch einordnen</a:t>
          </a:r>
          <a:b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</a:br>
          <a:r>
            <a:rPr lang="de-DE" sz="1200" kern="1200">
              <a:solidFill>
                <a:srgbClr val="000000"/>
              </a:solidFill>
              <a:latin typeface="+mn-lt"/>
              <a:ea typeface="+mn-ea"/>
              <a:cs typeface="+mn-cs"/>
            </a:rPr>
            <a:t>(</a:t>
          </a:r>
          <a:r>
            <a:rPr lang="de-DE" sz="1200" kern="1200">
              <a:solidFill>
                <a:schemeClr val="tx1"/>
              </a:solidFill>
              <a:latin typeface="+mn-lt"/>
            </a:rPr>
            <a:t>z. B. Stärken und Schwächen, Vollständigkeit der Daten, potenzielle Bereiche für Wirkungssteigerung)</a:t>
          </a:r>
          <a:endParaRPr lang="de-DE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6657189" y="39929"/>
        <a:ext cx="4338261" cy="1244920"/>
      </dsp:txXfrm>
    </dsp:sp>
    <dsp:sp modelId="{DC6D37EE-014D-4BDC-BC7F-093D86BF5375}">
      <dsp:nvSpPr>
        <dsp:cNvPr id="0" name=""/>
        <dsp:cNvSpPr/>
      </dsp:nvSpPr>
      <dsp:spPr>
        <a:xfrm>
          <a:off x="6618458" y="1654177"/>
          <a:ext cx="4415723" cy="132238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>
              <a:solidFill>
                <a:schemeClr val="tx1"/>
              </a:solidFill>
              <a:latin typeface="+mn-lt"/>
            </a:rPr>
            <a:t>B.6: Folgemaßnahmen festlegen und durchführen</a:t>
          </a:r>
          <a:br>
            <a:rPr lang="de-DE" sz="1200" kern="1200">
              <a:solidFill>
                <a:schemeClr val="tx1"/>
              </a:solidFill>
              <a:latin typeface="+mn-lt"/>
            </a:rPr>
          </a:br>
          <a:r>
            <a:rPr lang="de-DE" sz="1200" kern="1200">
              <a:solidFill>
                <a:schemeClr val="tx1"/>
              </a:solidFill>
              <a:latin typeface="+mn-lt"/>
            </a:rPr>
            <a:t>(nach Bedarf und Möglichkeit, z. B. Aktivitäten zur Steigerung der Nachhaltigkeit, Kommunikation, zukünftige Aktualisierung der Nachhaltigkeitsbewertung) </a:t>
          </a:r>
          <a:endParaRPr lang="de-DE" sz="1200" kern="1200" dirty="0">
            <a:solidFill>
              <a:schemeClr val="tx1"/>
            </a:solidFill>
            <a:latin typeface="+mn-lt"/>
          </a:endParaRPr>
        </a:p>
      </dsp:txBody>
      <dsp:txXfrm>
        <a:off x="6657189" y="1692908"/>
        <a:ext cx="4338261" cy="1244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3BEF3-D169-4062-8230-546EE5EEF37B}" type="datetimeFigureOut">
              <a:rPr lang="de-DE" smtClean="0"/>
              <a:t>15.11.21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DDB95-D7CA-432F-8102-2A184AA55F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54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-Stumm schalten</a:t>
            </a:r>
          </a:p>
          <a:p>
            <a:r>
              <a:rPr lang="de-DE" dirty="0"/>
              <a:t>-Agenda: Foliensatz</a:t>
            </a:r>
          </a:p>
          <a:p>
            <a:r>
              <a:rPr lang="de-DE" dirty="0"/>
              <a:t>-Corona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A914-838C-4E48-8E8C-9835575FDA2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28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DDB95-D7CA-432F-8102-2A184AA55F3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53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95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132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96868" y="414338"/>
            <a:ext cx="2758017" cy="5529262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1" y="414338"/>
            <a:ext cx="8072967" cy="552926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2450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700" y="414340"/>
            <a:ext cx="11034184" cy="8985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520700" y="1312864"/>
            <a:ext cx="11034184" cy="4630737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01830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3324" y="4691774"/>
            <a:ext cx="11021774" cy="580618"/>
          </a:xfrm>
        </p:spPr>
        <p:txBody>
          <a:bodyPr anchor="t" anchorCtr="0"/>
          <a:lstStyle>
            <a:lvl1pPr>
              <a:defRPr cap="all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82614" y="5326228"/>
            <a:ext cx="7484755" cy="4633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cap="all" baseline="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Bildplatzhalter 3"/>
          <p:cNvSpPr>
            <a:spLocks noGrp="1" noChangeAspect="1"/>
          </p:cNvSpPr>
          <p:nvPr>
            <p:ph type="pic" sz="quarter" idx="11"/>
          </p:nvPr>
        </p:nvSpPr>
        <p:spPr>
          <a:xfrm>
            <a:off x="1" y="0"/>
            <a:ext cx="12192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768889" y="4320000"/>
            <a:ext cx="3836209" cy="201388"/>
          </a:xfrm>
          <a:prstGeom prst="rect">
            <a:avLst/>
          </a:prstGeom>
        </p:spPr>
        <p:txBody>
          <a:bodyPr wrap="none" lIns="18000" tIns="54000" rIns="18000" bIns="54000" anchor="ctr" anchorCtr="0"/>
          <a:lstStyle>
            <a:lvl1pPr marL="0" indent="0" algn="r">
              <a:buNone/>
              <a:defRPr sz="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AT"/>
              <a:t>© Copyright ……!!!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072DF4-A497-4245-8E78-BE684E01E66F}"/>
              </a:ext>
            </a:extLst>
          </p:cNvPr>
          <p:cNvSpPr txBox="1"/>
          <p:nvPr userDrawn="1"/>
        </p:nvSpPr>
        <p:spPr>
          <a:xfrm>
            <a:off x="2387600" y="6177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99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-53266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554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829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968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567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590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10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39690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364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451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55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096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367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9F1160B6-0CD8-421C-857C-1DFDC2AF3D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23937" y="219074"/>
            <a:ext cx="9720073" cy="274319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tabLst/>
              <a:defRPr lang="de-DE" sz="2000" b="0" smtClean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lang="de-DE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Introduction</a:t>
            </a:r>
            <a:r>
              <a:rPr lang="de-DE" sz="2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 International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plastic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waste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policies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 National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plastic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waste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policies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Conclusion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Discussion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  <a:p>
            <a:pPr lvl="0"/>
            <a:r>
              <a:rPr lang="de-DE" dirty="0" err="1"/>
              <a:t>textformat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5660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881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54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9F1160B6-0CD8-421C-857C-1DFDC2AF3D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23937" y="219074"/>
            <a:ext cx="9720073" cy="274319"/>
          </a:xfrm>
        </p:spPr>
        <p:txBody>
          <a:bodyPr/>
          <a:lstStyle>
            <a:lvl1pPr marL="91440" marR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tabLst/>
              <a:defRPr lang="de-DE" sz="2000" b="0" smtClean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lang="de-DE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Introduction</a:t>
            </a:r>
            <a:r>
              <a:rPr lang="de-DE" sz="2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 International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plastic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waste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policies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 National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plastic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waste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policies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Conclusion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 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Discussion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</a:p>
          <a:p>
            <a:pPr lvl="0"/>
            <a:r>
              <a:rPr lang="de-DE" dirty="0" err="1"/>
              <a:t>textformat</a:t>
            </a:r>
            <a:r>
              <a:rPr lang="de-DE" dirty="0"/>
              <a:t>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2579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632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0701" y="1312864"/>
            <a:ext cx="5414433" cy="4630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38334" y="1312864"/>
            <a:ext cx="5416551" cy="4630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851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9551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2045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9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792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874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>
            <a:extLst>
              <a:ext uri="{FF2B5EF4-FFF2-40B4-BE49-F238E27FC236}">
                <a16:creationId xmlns:a16="http://schemas.microsoft.com/office/drawing/2014/main" id="{6D13DCE3-67AC-3841-B28A-ED0AB8257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301" y="6197601"/>
            <a:ext cx="5969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39" tIns="40070" rIns="80139" bIns="4007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700" b="0"/>
              <a:t>0</a:t>
            </a:r>
            <a:fld id="{BF4B225E-B09B-4B30-83C2-41457AD7D06C}" type="slidenum">
              <a:rPr lang="de-DE" altLang="de-DE" sz="700" b="0"/>
              <a:pPr eaLnBrk="1" hangingPunct="1">
                <a:spcBef>
                  <a:spcPct val="50000"/>
                </a:spcBef>
              </a:pPr>
              <a:t>‹Nr.›</a:t>
            </a:fld>
            <a:endParaRPr lang="de-DE" altLang="de-DE" sz="700" b="0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0700" y="1312863"/>
            <a:ext cx="11034184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20700" y="414339"/>
            <a:ext cx="11034184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8B846CEA-0750-8F4A-AB03-7A6E0FC87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04014"/>
            <a:ext cx="12192000" cy="153987"/>
          </a:xfrm>
          <a:prstGeom prst="rect">
            <a:avLst/>
          </a:prstGeom>
          <a:solidFill>
            <a:srgbClr val="90C130"/>
          </a:solidFill>
          <a:ln>
            <a:noFill/>
          </a:ln>
        </p:spPr>
        <p:txBody>
          <a:bodyPr wrap="none" lIns="91430" tIns="45715" rIns="91430" bIns="45715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2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2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2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imes" pitchFamily="2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" pitchFamily="2" charset="0"/>
              <a:buNone/>
              <a:defRPr/>
            </a:pPr>
            <a:endParaRPr lang="de-DE" altLang="de-DE" sz="1400"/>
          </a:p>
        </p:txBody>
      </p:sp>
    </p:spTree>
    <p:extLst>
      <p:ext uri="{BB962C8B-B14F-4D97-AF65-F5344CB8AC3E}">
        <p14:creationId xmlns:p14="http://schemas.microsoft.com/office/powerpoint/2010/main" val="296906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8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88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Cambria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Cambria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Cambria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Cambria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Cambria" charset="0"/>
          <a:ea typeface="MS PGothic" pitchFamily="34" charset="-128"/>
          <a:cs typeface="MS PGothic" pitchFamily="34" charset="-128"/>
        </a:defRPr>
      </a:lvl5pPr>
      <a:lvl6pPr marL="457153" algn="l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sz="1600">
          <a:solidFill>
            <a:schemeClr val="tx1"/>
          </a:solidFill>
          <a:latin typeface="Calibri"/>
          <a:ea typeface="MS PGothic" pitchFamily="34" charset="-128"/>
          <a:cs typeface="MS PGothic" pitchFamily="34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è"/>
        <a:defRPr sz="1600">
          <a:solidFill>
            <a:schemeClr val="tx1"/>
          </a:solidFill>
          <a:latin typeface="Calibri"/>
          <a:ea typeface="MS PGothic" pitchFamily="34" charset="-128"/>
          <a:cs typeface="MS PGothic" pitchFamily="34" charset="-128"/>
        </a:defRPr>
      </a:lvl2pPr>
      <a:lvl3pPr marL="1141413" indent="-227013" algn="l" rtl="0" eaLnBrk="0" fontAlgn="base" hangingPunct="0">
        <a:spcBef>
          <a:spcPct val="100000"/>
        </a:spcBef>
        <a:spcAft>
          <a:spcPct val="0"/>
        </a:spcAft>
        <a:buClr>
          <a:schemeClr val="tx1"/>
        </a:buClr>
        <a:buFont typeface="Wingdings" pitchFamily="2" charset="2"/>
        <a:buChar char="ü"/>
        <a:defRPr sz="1600">
          <a:solidFill>
            <a:schemeClr val="tx1"/>
          </a:solidFill>
          <a:latin typeface="Calibri"/>
          <a:ea typeface="MS PGothic" pitchFamily="34" charset="-128"/>
          <a:cs typeface="MS PGothic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à"/>
        <a:defRPr sz="1600">
          <a:solidFill>
            <a:schemeClr val="tx1"/>
          </a:solidFill>
          <a:latin typeface="Calibri"/>
          <a:ea typeface="MS PGothic" pitchFamily="34" charset="-128"/>
          <a:cs typeface="MS PGothic" pitchFamily="34" charset="-128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à"/>
        <a:defRPr sz="1600">
          <a:solidFill>
            <a:schemeClr val="tx1"/>
          </a:solidFill>
          <a:latin typeface="Calibri"/>
          <a:ea typeface="MS PGothic" pitchFamily="34" charset="-128"/>
          <a:cs typeface="MS PGothic" pitchFamily="34" charset="-128"/>
        </a:defRPr>
      </a:lvl5pPr>
      <a:lvl6pPr marL="2512752" indent="-226989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à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69905" indent="-226989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à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7057" indent="-226989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à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4210" indent="-226989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à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900F61A-E922-4491-B929-9E8CE9F469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01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663" r:id="rId14"/>
    <p:sldLayoutId id="2147483881" r:id="rId15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derstep.de/wp-content/uploads/2021/01/DIN-SPEC-90051-1-Praxistool_DE_final.pdf" TargetMode="External"/><Relationship Id="rId2" Type="http://schemas.openxmlformats.org/officeDocument/2006/relationships/hyperlink" Target="http://www.beuth.de/de/technische-regel/din-spec-90051-1/329926946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42FCA176-EDDB-492E-AA30-B70B87A4B872}"/>
              </a:ext>
            </a:extLst>
          </p:cNvPr>
          <p:cNvSpPr txBox="1"/>
          <p:nvPr/>
        </p:nvSpPr>
        <p:spPr>
          <a:xfrm>
            <a:off x="-55774" y="4421851"/>
            <a:ext cx="12212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100" b="1" dirty="0">
                <a:solidFill>
                  <a:srgbClr val="105E4A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Workshop für Start-ups </a:t>
            </a:r>
          </a:p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de-DE" sz="2000" dirty="0">
                <a:solidFill>
                  <a:srgbClr val="105E4A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Dr. Karsten Hurrelmann, Universität Oldenburg (2021)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A11A38D-E1A4-3048-B21C-8AAF4CCE07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16" y="223609"/>
            <a:ext cx="1338016" cy="864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39AA128-AF15-3A4A-B324-F9D3A0739A4F}"/>
              </a:ext>
            </a:extLst>
          </p:cNvPr>
          <p:cNvSpPr/>
          <p:nvPr/>
        </p:nvSpPr>
        <p:spPr>
          <a:xfrm>
            <a:off x="169844" y="6343606"/>
            <a:ext cx="11831656" cy="290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Foliensatz ist im Rahmen des Projektes „Sustainability4All: </a:t>
            </a:r>
            <a:r>
              <a:rPr lang="de-DE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de-D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als Erfolgsfaktor für alle Start-ups“ (03KF0100C) entstanden.</a:t>
            </a:r>
            <a:endParaRPr lang="de-DE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 descr="CC-BY-ND icon">
            <a:extLst>
              <a:ext uri="{FF2B5EF4-FFF2-40B4-BE49-F238E27FC236}">
                <a16:creationId xmlns:a16="http://schemas.microsoft.com/office/drawing/2014/main" id="{143A5B1D-8FF3-CD46-94FF-C0480EB45F5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654" y="6343606"/>
            <a:ext cx="654050" cy="22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9AC86CF-DDE1-7A48-9108-BE858FF68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82977" y="4576810"/>
            <a:ext cx="1551810" cy="219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B0031B8-00F9-1B4D-A7A8-D67D564EE0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916" y="65851"/>
            <a:ext cx="6508167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4339"/>
            <a:ext cx="12191999" cy="1211261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Nutzen einer Nachhaltigkeitsbewertung für Start-ups</a:t>
            </a:r>
            <a:b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 Beispiel bei Kundenakquise, Investorengesprächen, Bewerbungen für Awards, </a:t>
            </a:r>
            <a:br>
              <a:rPr lang="de-DE" sz="2000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Businessplanwettbewerben und Förderprogrammen sowie bei der Fördermittelakquise</a:t>
            </a:r>
            <a:endParaRPr lang="de-DE" sz="1600" kern="1200" dirty="0">
              <a:solidFill>
                <a:srgbClr val="105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 descr="Ein Bild, das Text, Screenshot, verschieden enthält.&#10;&#10;Automatisch generierte Beschreibung">
            <a:extLst>
              <a:ext uri="{FF2B5EF4-FFF2-40B4-BE49-F238E27FC236}">
                <a16:creationId xmlns:a16="http://schemas.microsoft.com/office/drawing/2014/main" id="{A727F640-7893-AC4D-9C1E-93E9C9E70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1625600"/>
            <a:ext cx="9309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2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B557E-1F6D-4709-8E9D-20E7C7AF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Herausforderungen einer Nachhaltigkeitsbewertung von Start-ups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D26FD0C5-38AA-42B2-ADD0-E4C5600AF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330481"/>
              </p:ext>
            </p:extLst>
          </p:nvPr>
        </p:nvGraphicFramePr>
        <p:xfrm>
          <a:off x="520700" y="1312863"/>
          <a:ext cx="11034184" cy="463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F3F25D24-2732-4EDB-9DE0-395FC67ABECA}"/>
              </a:ext>
            </a:extLst>
          </p:cNvPr>
          <p:cNvSpPr/>
          <p:nvPr/>
        </p:nvSpPr>
        <p:spPr bwMode="auto">
          <a:xfrm rot="5400000">
            <a:off x="7505205" y="5432961"/>
            <a:ext cx="237506" cy="308759"/>
          </a:xfrm>
          <a:prstGeom prst="triangle">
            <a:avLst/>
          </a:prstGeom>
          <a:solidFill>
            <a:srgbClr val="94B2B5"/>
          </a:solidFill>
          <a:ln w="9525" cap="flat" cmpd="sng" algn="ctr">
            <a:solidFill>
              <a:srgbClr val="94B2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0" lang="de-DE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168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75D65-747C-034E-BE6E-C96DEDBF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 SPEC 90051-1</a:t>
            </a:r>
            <a:b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2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(2020) 	 </a:t>
            </a:r>
            <a:r>
              <a:rPr lang="de-DE" sz="2200" b="1" kern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de-DE" sz="22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Praxistool (2021)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D1910C-92A7-0347-B433-8AF67B75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72130"/>
            <a:ext cx="5191565" cy="36686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A5F85E0-7250-5541-925C-D7922D0E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152442"/>
            <a:ext cx="3877222" cy="550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0796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2AE16-8AB5-9C46-AC02-AF929E09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Aufbau und Ziele der DIN SPEC 90051-1</a:t>
            </a:r>
          </a:p>
        </p:txBody>
      </p:sp>
    </p:spTree>
    <p:extLst>
      <p:ext uri="{BB962C8B-B14F-4D97-AF65-F5344CB8AC3E}">
        <p14:creationId xmlns:p14="http://schemas.microsoft.com/office/powerpoint/2010/main" val="322257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00AFD-8DF4-4633-8955-2A222FAC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wrap="square" anchor="t"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Übergeordnete Ziele der DIN SPEC 90051-1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E8FAF1-2241-8440-9D41-41F5E954B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1862762"/>
            <a:ext cx="11034184" cy="3530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5406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00AFD-8DF4-4633-8955-2A222FACB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wrap="square" anchor="t"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ist die DIN SPEC 90051-1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9E241B-1CB7-E34A-981E-96F0C26AF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7" y="1611000"/>
            <a:ext cx="11077106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95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Zielgruppen der DIN SPEC 90051-1</a:t>
            </a:r>
          </a:p>
        </p:txBody>
      </p:sp>
      <p:pic>
        <p:nvPicPr>
          <p:cNvPr id="2" name="Inhaltsplatzhalter 1">
            <a:extLst>
              <a:ext uri="{FF2B5EF4-FFF2-40B4-BE49-F238E27FC236}">
                <a16:creationId xmlns:a16="http://schemas.microsoft.com/office/drawing/2014/main" id="{BE8B05AC-DED3-8448-8A8E-5DC054C073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701" y="1713033"/>
            <a:ext cx="5414433" cy="3830398"/>
          </a:xfr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8517901-8B59-4B9D-9349-0DA254762186}"/>
              </a:ext>
            </a:extLst>
          </p:cNvPr>
          <p:cNvSpPr txBox="1"/>
          <p:nvPr/>
        </p:nvSpPr>
        <p:spPr bwMode="auto">
          <a:xfrm>
            <a:off x="6138333" y="1312864"/>
            <a:ext cx="5416551" cy="4630737"/>
          </a:xfrm>
          <a:prstGeom prst="rect">
            <a:avLst/>
          </a:prstGeom>
          <a:noFill/>
          <a:ln>
            <a:noFill/>
          </a:ln>
        </p:spPr>
        <p:txBody>
          <a:bodyPr vert="horz" wrap="square" lIns="80139" tIns="40070" rIns="80139" bIns="4007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Start-ups</a:t>
            </a:r>
          </a:p>
          <a:p>
            <a:pPr marL="800100" lvl="1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2000" dirty="0">
                <a:latin typeface="Calibri"/>
                <a:ea typeface="MS PGothic" pitchFamily="34" charset="-128"/>
              </a:rPr>
              <a:t>mit und ohne Nachhaltigkeitsfokus</a:t>
            </a:r>
          </a:p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endParaRPr lang="de-DE" sz="2000" dirty="0">
              <a:latin typeface="Calibri"/>
              <a:ea typeface="MS PGothic" pitchFamily="34" charset="-128"/>
            </a:endParaRPr>
          </a:p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Gründungsförderakteure</a:t>
            </a:r>
          </a:p>
          <a:p>
            <a:pPr marL="800100" lvl="1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2000" dirty="0">
                <a:latin typeface="Calibri"/>
                <a:ea typeface="MS PGothic" pitchFamily="34" charset="-128"/>
              </a:rPr>
              <a:t>Unterstützung von Start-ups in ihrer Nachhaltigkeitsbewertung</a:t>
            </a:r>
          </a:p>
          <a:p>
            <a:pPr marL="800100" lvl="1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2000" dirty="0">
                <a:latin typeface="Calibri"/>
                <a:ea typeface="MS PGothic" pitchFamily="34" charset="-128"/>
              </a:rPr>
              <a:t>Bewertung von Start-ups nach Nachhaltigkeitskriterien</a:t>
            </a:r>
          </a:p>
          <a:p>
            <a:pPr marL="800100" lvl="1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endParaRPr lang="de-DE" sz="2000" dirty="0">
              <a:latin typeface="Calibri"/>
              <a:ea typeface="MS PGothic" pitchFamily="34" charset="-128"/>
            </a:endParaRPr>
          </a:p>
          <a:p>
            <a:pPr marL="34290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Investierende und Kapitalgebende</a:t>
            </a:r>
          </a:p>
          <a:p>
            <a:pPr marL="34290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endParaRPr lang="de-DE" sz="2000" dirty="0">
              <a:latin typeface="Calibri"/>
              <a:ea typeface="MS PGothic" pitchFamily="34" charset="-128"/>
            </a:endParaRPr>
          </a:p>
          <a:p>
            <a:pPr marL="34290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Bewertungsinstitutionen</a:t>
            </a:r>
          </a:p>
        </p:txBody>
      </p:sp>
    </p:spTree>
    <p:extLst>
      <p:ext uri="{BB962C8B-B14F-4D97-AF65-F5344CB8AC3E}">
        <p14:creationId xmlns:p14="http://schemas.microsoft.com/office/powerpoint/2010/main" val="254332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B557E-1F6D-4709-8E9D-20E7C7AF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Spezifische Ziele der DIN SPEC 90051-1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BF8CA5-4012-4A90-AE74-C69EEE55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de-DE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de-D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graphicFrame>
        <p:nvGraphicFramePr>
          <p:cNvPr id="29" name="Inhaltsplatzhalter 2">
            <a:extLst>
              <a:ext uri="{FF2B5EF4-FFF2-40B4-BE49-F238E27FC236}">
                <a16:creationId xmlns:a16="http://schemas.microsoft.com/office/drawing/2014/main" id="{C8E86B63-77FD-44AB-A6E1-05A3D9262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02131"/>
              </p:ext>
            </p:extLst>
          </p:nvPr>
        </p:nvGraphicFramePr>
        <p:xfrm>
          <a:off x="1024128" y="1678623"/>
          <a:ext cx="9720073" cy="463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feld 29">
            <a:extLst>
              <a:ext uri="{FF2B5EF4-FFF2-40B4-BE49-F238E27FC236}">
                <a16:creationId xmlns:a16="http://schemas.microsoft.com/office/drawing/2014/main" id="{DD96B875-C065-490B-B4C4-20150A609C27}"/>
              </a:ext>
            </a:extLst>
          </p:cNvPr>
          <p:cNvSpPr txBox="1"/>
          <p:nvPr/>
        </p:nvSpPr>
        <p:spPr>
          <a:xfrm>
            <a:off x="2359364" y="1678622"/>
            <a:ext cx="373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Bewertung </a:t>
            </a:r>
            <a:r>
              <a:rPr lang="de-DE" sz="1600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potenzieller &amp; tatsächlicher 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Nachhaltigkeitswirkungen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AE0A9ED-35C6-4A9E-B1D1-AFF92FDAFCF5}"/>
              </a:ext>
            </a:extLst>
          </p:cNvPr>
          <p:cNvSpPr txBox="1"/>
          <p:nvPr/>
        </p:nvSpPr>
        <p:spPr>
          <a:xfrm>
            <a:off x="7431236" y="1693544"/>
            <a:ext cx="373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Mögliche Bewertung des </a:t>
            </a:r>
            <a:r>
              <a:rPr lang="de-DE" sz="1600" b="1" dirty="0">
                <a:solidFill>
                  <a:srgbClr val="90C13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Geschäftsmodells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sowie der </a:t>
            </a:r>
            <a:r>
              <a:rPr lang="de-DE" sz="1600" b="1" dirty="0">
                <a:solidFill>
                  <a:srgbClr val="90C13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Produkte/ Dienstleistungen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283FDA5-7F6E-45AD-8740-B14D539255C7}"/>
              </a:ext>
            </a:extLst>
          </p:cNvPr>
          <p:cNvSpPr txBox="1"/>
          <p:nvPr/>
        </p:nvSpPr>
        <p:spPr>
          <a:xfrm>
            <a:off x="2359364" y="4348382"/>
            <a:ext cx="3635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buClr>
                <a:srgbClr val="0070C0"/>
              </a:buClr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Bewertung von </a:t>
            </a:r>
          </a:p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Nachhaltigkeits- </a:t>
            </a:r>
            <a:r>
              <a:rPr lang="de-DE" sz="1600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„befähigenden“ 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unternehmerischen Voraussetzungen</a:t>
            </a:r>
          </a:p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(potenziellen) Wirkungen 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der Produkte/ Dienstleistungen auf Stakeholder &amp; Umwelt/Gesellschaft/Wirtschaft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71EA80A-4D9A-4122-90E2-6D5914F0F288}"/>
              </a:ext>
            </a:extLst>
          </p:cNvPr>
          <p:cNvSpPr txBox="1"/>
          <p:nvPr/>
        </p:nvSpPr>
        <p:spPr>
          <a:xfrm>
            <a:off x="7431236" y="4348382"/>
            <a:ext cx="3736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Unterschiedliche Kriterien, Fragen und Indikatoren zu </a:t>
            </a:r>
            <a:r>
              <a:rPr lang="de-DE" sz="1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Befähiger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&amp; Wirkungsdimensionen</a:t>
            </a:r>
          </a:p>
        </p:txBody>
      </p:sp>
    </p:spTree>
    <p:extLst>
      <p:ext uri="{BB962C8B-B14F-4D97-AF65-F5344CB8AC3E}">
        <p14:creationId xmlns:p14="http://schemas.microsoft.com/office/powerpoint/2010/main" val="392118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B557E-1F6D-4709-8E9D-20E7C7AF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Spezifische Ziele der DIN SPEC 90051-1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BF8CA5-4012-4A90-AE74-C69EEE55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de-DE" sz="16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endParaRPr lang="de-D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graphicFrame>
        <p:nvGraphicFramePr>
          <p:cNvPr id="29" name="Inhaltsplatzhalter 2">
            <a:extLst>
              <a:ext uri="{FF2B5EF4-FFF2-40B4-BE49-F238E27FC236}">
                <a16:creationId xmlns:a16="http://schemas.microsoft.com/office/drawing/2014/main" id="{C8E86B63-77FD-44AB-A6E1-05A3D9262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959114"/>
              </p:ext>
            </p:extLst>
          </p:nvPr>
        </p:nvGraphicFramePr>
        <p:xfrm>
          <a:off x="1024128" y="1678623"/>
          <a:ext cx="9720073" cy="463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A22C793-F6A7-4CC3-B9D1-E127DDAA2170}"/>
              </a:ext>
            </a:extLst>
          </p:cNvPr>
          <p:cNvSpPr txBox="1"/>
          <p:nvPr/>
        </p:nvSpPr>
        <p:spPr>
          <a:xfrm>
            <a:off x="2410164" y="1805782"/>
            <a:ext cx="3627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Nachhaltigkeitsspezifische „Add-on“ Bewertung eines bestehenden Geschäftsmodells oder </a:t>
            </a:r>
          </a:p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ganzheitliche (integrierte) Bewertung</a:t>
            </a:r>
            <a:endPara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3D10F7-D96B-44BD-8CFC-02DA7B43CD4A}"/>
              </a:ext>
            </a:extLst>
          </p:cNvPr>
          <p:cNvSpPr txBox="1"/>
          <p:nvPr/>
        </p:nvSpPr>
        <p:spPr>
          <a:xfrm>
            <a:off x="7423828" y="1805782"/>
            <a:ext cx="3627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Vorprüfung oder detaillierte Prüfung (Due Diligence)</a:t>
            </a:r>
          </a:p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der Regel als nicht-finanzielle Bewertung</a:t>
            </a:r>
            <a:endPara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BAEEE9-2837-45DF-B440-5BAC85287BFF}"/>
              </a:ext>
            </a:extLst>
          </p:cNvPr>
          <p:cNvSpPr txBox="1"/>
          <p:nvPr/>
        </p:nvSpPr>
        <p:spPr>
          <a:xfrm>
            <a:off x="2410164" y="4373940"/>
            <a:ext cx="329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Bewertung noch nicht gegründeter „</a:t>
            </a:r>
            <a:r>
              <a:rPr lang="de-DE" sz="1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-Seed/Seed“ Unternehmungen oder</a:t>
            </a:r>
          </a:p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Bewertung 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bestehender „Start-ups/Wachstum“</a:t>
            </a:r>
          </a:p>
          <a:p>
            <a:pPr marL="285750" lvl="0" indent="-285750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6F7C85-7EBE-4B55-8DF3-53515ABDB87B}"/>
              </a:ext>
            </a:extLst>
          </p:cNvPr>
          <p:cNvSpPr txBox="1"/>
          <p:nvPr/>
        </p:nvSpPr>
        <p:spPr>
          <a:xfrm>
            <a:off x="7423828" y="4373940"/>
            <a:ext cx="3627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ualitative Nachhaltigkeitsbewertung nach der DIN SPEC 90051-1</a:t>
            </a:r>
          </a:p>
          <a:p>
            <a:pPr marL="285750" indent="-285750"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Darauf aufbauend Erarbeitung eines quantifizierenden Bewertungsansatzes</a:t>
            </a:r>
          </a:p>
        </p:txBody>
      </p:sp>
    </p:spTree>
    <p:extLst>
      <p:ext uri="{BB962C8B-B14F-4D97-AF65-F5344CB8AC3E}">
        <p14:creationId xmlns:p14="http://schemas.microsoft.com/office/powerpoint/2010/main" val="2522219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2AE16-8AB5-9C46-AC02-AF929E09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 err="1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de-DE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-Challenge-Warm-up</a:t>
            </a:r>
          </a:p>
        </p:txBody>
      </p:sp>
    </p:spTree>
    <p:extLst>
      <p:ext uri="{BB962C8B-B14F-4D97-AF65-F5344CB8AC3E}">
        <p14:creationId xmlns:p14="http://schemas.microsoft.com/office/powerpoint/2010/main" val="172939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00AFD-8DF4-4633-8955-2A222FAC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 </a:t>
            </a:r>
            <a:r>
              <a:rPr lang="de-DE" sz="2400" b="1" kern="1200" dirty="0" err="1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-Challenge-Workshop</a:t>
            </a:r>
            <a:endParaRPr lang="de-DE" sz="2400" dirty="0">
              <a:solidFill>
                <a:srgbClr val="105E4A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399FD6-11A8-C44B-959E-560068401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1312863"/>
            <a:ext cx="5358349" cy="4630737"/>
          </a:xfrm>
        </p:spPr>
        <p:txBody>
          <a:bodyPr/>
          <a:lstStyle/>
          <a:p>
            <a:pPr marL="0" indent="0">
              <a:buClr>
                <a:srgbClr val="6699CC"/>
              </a:buClr>
              <a:buNone/>
            </a:pPr>
            <a:r>
              <a:rPr lang="de-DE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Einblick in die </a:t>
            </a:r>
          </a:p>
          <a:p>
            <a:pPr marL="0" indent="0">
              <a:buClr>
                <a:srgbClr val="6699CC"/>
              </a:buClr>
              <a:buNone/>
            </a:pPr>
            <a:endParaRPr lang="de-DE" sz="2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/>
              <a:t>Bedeutung und in die Herausforderungen einer Nachhaltigkeitsbewertung von Start-ups</a:t>
            </a:r>
          </a:p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/>
              <a:t>Potenziale bezüglich der Nachhaltigkeitswirkung von Start-ups </a:t>
            </a:r>
          </a:p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 SPEC 90051-1: Nutzen und Anwendungskontext </a:t>
            </a:r>
            <a:r>
              <a:rPr lang="de-DE" sz="2000" dirty="0"/>
              <a:t> </a:t>
            </a:r>
          </a:p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/>
              <a:t>exemplarische Anwendung der DIN SPEC 90051-1 für das eigene Start-up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7F1C4B-BD5F-BE40-AE8D-122F97A01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49" y="3824046"/>
            <a:ext cx="631295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5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Individuelle Nachhaltigkeitsbewertung der Start-ups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3317CAD-A0E6-4030-92EA-53E3BEEE2376}"/>
              </a:ext>
            </a:extLst>
          </p:cNvPr>
          <p:cNvSpPr txBox="1"/>
          <p:nvPr/>
        </p:nvSpPr>
        <p:spPr>
          <a:xfrm>
            <a:off x="4141587" y="5758109"/>
            <a:ext cx="3598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latin typeface="Calibri" panose="020F0502020204030204" pitchFamily="34" charset="0"/>
                <a:cs typeface="Calibri" panose="020F0502020204030204" pitchFamily="34" charset="0"/>
              </a:rPr>
              <a:t>Konzept der Wirkungslogik</a:t>
            </a:r>
            <a:endParaRPr lang="de-D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DF09BC-F153-104E-B097-8FF8EBDBB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5" y="1447486"/>
            <a:ext cx="10369933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7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Unternehmerisches Nachhaltigkeitsmodell der DIN SPEC 90051-1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353391-668A-9146-899B-E3F632A90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969961"/>
            <a:ext cx="93472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2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400" b="1" kern="1200" dirty="0" err="1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-Challenge-Warm-up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517901-8B59-4B9D-9349-0DA254762186}"/>
              </a:ext>
            </a:extLst>
          </p:cNvPr>
          <p:cNvSpPr txBox="1"/>
          <p:nvPr/>
        </p:nvSpPr>
        <p:spPr bwMode="auto">
          <a:xfrm>
            <a:off x="520701" y="1312864"/>
            <a:ext cx="5414433" cy="4630737"/>
          </a:xfrm>
          <a:prstGeom prst="rect">
            <a:avLst/>
          </a:prstGeom>
          <a:noFill/>
          <a:ln>
            <a:noFill/>
          </a:ln>
        </p:spPr>
        <p:txBody>
          <a:bodyPr vert="horz" wrap="square" lIns="80139" tIns="40070" rIns="80139" bIns="4007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eaLnBrk="0" fontAlgn="base" hangingPunct="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Welche Faktoren befähigen ein Start-up dazu, nachhaltige Ergebnisse und Wirkungen zu erzielen?</a:t>
            </a:r>
          </a:p>
          <a:p>
            <a:pPr marL="342900" lvl="0" indent="-342900" eaLnBrk="0" fontAlgn="base" hangingPunct="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endParaRPr lang="de-DE" sz="2000" dirty="0">
              <a:latin typeface="Calibri"/>
              <a:ea typeface="MS PGothic" pitchFamily="34" charset="-128"/>
            </a:endParaRPr>
          </a:p>
          <a:p>
            <a:pPr marL="342900" indent="-342900" eaLnBrk="0" fontAlgn="base" hangingPunct="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Welche Nachhaltigkeitswirkungen gehen bereits heute oder in Zukunft von den teilnehmenden Start-ups aus?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8F4846-2AB4-2E4B-BFC3-7794967E3E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34" y="1312864"/>
            <a:ext cx="5416551" cy="4630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469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2AE16-8AB5-9C46-AC02-AF929E09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/>
          <a:lstStyle/>
          <a:p>
            <a:r>
              <a:rPr lang="de-DE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Briefing DIN SPEC 90051-1: Bewertungsprinzipen und Bewertungsprozess</a:t>
            </a:r>
          </a:p>
        </p:txBody>
      </p:sp>
    </p:spTree>
    <p:extLst>
      <p:ext uri="{BB962C8B-B14F-4D97-AF65-F5344CB8AC3E}">
        <p14:creationId xmlns:p14="http://schemas.microsoft.com/office/powerpoint/2010/main" val="105560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Bewertungsprinzipien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E04F5F9-3FE7-9E4C-8D81-840FBD2723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8E8E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7834" y="1695115"/>
            <a:ext cx="6771533" cy="42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Ablauf des Bewertungsprozesses</a:t>
            </a:r>
            <a:endParaRPr lang="de-DE" sz="2400" b="1" kern="1200" dirty="0">
              <a:solidFill>
                <a:srgbClr val="105E4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35974E49-1F80-4228-81DE-AEAD18EF2A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743205"/>
              </p:ext>
            </p:extLst>
          </p:nvPr>
        </p:nvGraphicFramePr>
        <p:xfrm>
          <a:off x="520699" y="1312863"/>
          <a:ext cx="11270247" cy="463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3256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8517901-8B59-4B9D-9349-0DA254762186}"/>
              </a:ext>
            </a:extLst>
          </p:cNvPr>
          <p:cNvSpPr txBox="1"/>
          <p:nvPr/>
        </p:nvSpPr>
        <p:spPr>
          <a:xfrm>
            <a:off x="520700" y="1644436"/>
            <a:ext cx="509403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b="1" dirty="0" err="1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Befähigerkriterien</a:t>
            </a:r>
            <a:r>
              <a:rPr lang="de-DE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allgemeinen und nachhaltigkeitsspezifischen Fragen.</a:t>
            </a:r>
          </a:p>
          <a:p>
            <a:pPr marL="742950" lvl="1" indent="-285750">
              <a:buClr>
                <a:srgbClr val="90C130"/>
              </a:buClr>
              <a:buFont typeface="Wingdings" pitchFamily="2" charset="2"/>
              <a:buChar char="Ø"/>
            </a:pPr>
            <a:r>
              <a:rPr lang="de-DE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Integrierter Bewertungsansatz 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berücksichtigt beide Dimensionen.</a:t>
            </a:r>
          </a:p>
          <a:p>
            <a:pPr marL="742950" lvl="1" indent="-28575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Ø"/>
            </a:pPr>
            <a:r>
              <a:rPr lang="de-DE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Add-on-Ansatz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fokussiert nachhaltigkeitsbezogene Fragen </a:t>
            </a:r>
          </a:p>
          <a:p>
            <a:pPr marL="285750" indent="-285750">
              <a:buClr>
                <a:srgbClr val="90C130"/>
              </a:buClr>
              <a:buFont typeface="Wingdings" pitchFamily="2" charset="2"/>
              <a:buChar char="§"/>
            </a:pPr>
            <a:r>
              <a:rPr lang="de-DE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Ergebniskriterien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werden bei beiden </a:t>
            </a:r>
            <a:r>
              <a:rPr lang="de-DE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Ansätzen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mit wirkungsspezifischen Fragen </a:t>
            </a:r>
            <a:r>
              <a:rPr lang="de-DE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geprüft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Clr>
                <a:srgbClr val="90C130"/>
              </a:buClr>
              <a:buFont typeface="Wingdings" pitchFamily="2" charset="2"/>
              <a:buChar char="§"/>
            </a:pPr>
            <a:endParaRPr lang="de-D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90C130"/>
              </a:buClr>
              <a:buFont typeface="Wingdings" pitchFamily="2" charset="2"/>
              <a:buChar char="§"/>
            </a:pPr>
            <a:endParaRPr lang="de-DE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90C130"/>
              </a:buClr>
              <a:buFont typeface="Wingdings" pitchFamily="2" charset="2"/>
              <a:buChar char="§"/>
            </a:pP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Fragen sind </a:t>
            </a:r>
            <a:r>
              <a:rPr lang="de-DE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Beispielfragen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mit grundsätzlicher Bedeutung im Finanzierungs- oder Nachhaltigkeitskontext.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Hinweise zum Bewertungsprozess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78ED62-A08B-1B4A-BDF1-5BE0D6A8B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59" r="39888"/>
          <a:stretch/>
        </p:blipFill>
        <p:spPr>
          <a:xfrm>
            <a:off x="7010834" y="1312864"/>
            <a:ext cx="4589182" cy="400328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84AC77D-F25A-F44A-8D26-347339826B3D}"/>
              </a:ext>
            </a:extLst>
          </p:cNvPr>
          <p:cNvSpPr/>
          <p:nvPr/>
        </p:nvSpPr>
        <p:spPr>
          <a:xfrm>
            <a:off x="7010834" y="5520331"/>
            <a:ext cx="4731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Bewertung erfolgt anhand festgelegter Indikatoren. </a:t>
            </a:r>
            <a:r>
              <a:rPr lang="de-DE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Für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jedes Kriterium sollte eine kurze </a:t>
            </a:r>
            <a:r>
              <a:rPr lang="de-DE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Begründung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de-DE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Einschätzung</a:t>
            </a:r>
            <a:r>
              <a:rPr lang="de-DE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erfolgen.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1B9987-A518-F841-9D74-75E848CA8877}"/>
              </a:ext>
            </a:extLst>
          </p:cNvPr>
          <p:cNvSpPr/>
          <p:nvPr/>
        </p:nvSpPr>
        <p:spPr>
          <a:xfrm>
            <a:off x="520700" y="6074329"/>
            <a:ext cx="557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de-DE" b="1" dirty="0">
                <a:solidFill>
                  <a:srgbClr val="90C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Heute Fokus auf die nachhaltigkeitsspezifischen Fragen!! </a:t>
            </a:r>
          </a:p>
        </p:txBody>
      </p:sp>
    </p:spTree>
    <p:extLst>
      <p:ext uri="{BB962C8B-B14F-4D97-AF65-F5344CB8AC3E}">
        <p14:creationId xmlns:p14="http://schemas.microsoft.com/office/powerpoint/2010/main" val="95678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AD7EBB3-E6C8-9D46-B8AD-2EB914AE0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690" y="863603"/>
            <a:ext cx="9774620" cy="572399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Exemplarischer Bewertungsprozess am Beispiel der Leistungen (Outputs)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5B8E79D-7597-1F4D-B998-4875713AFBD0}"/>
              </a:ext>
            </a:extLst>
          </p:cNvPr>
          <p:cNvSpPr>
            <a:spLocks/>
          </p:cNvSpPr>
          <p:nvPr/>
        </p:nvSpPr>
        <p:spPr>
          <a:xfrm>
            <a:off x="5145597" y="1740471"/>
            <a:ext cx="1872000" cy="4176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6" name="Pfeil: nach unten 9">
            <a:extLst>
              <a:ext uri="{FF2B5EF4-FFF2-40B4-BE49-F238E27FC236}">
                <a16:creationId xmlns:a16="http://schemas.microsoft.com/office/drawing/2014/main" id="{AC6E8BD7-A4C0-F542-AB1B-1AFE7A8D5911}"/>
              </a:ext>
            </a:extLst>
          </p:cNvPr>
          <p:cNvSpPr/>
          <p:nvPr/>
        </p:nvSpPr>
        <p:spPr>
          <a:xfrm>
            <a:off x="5933959" y="1076929"/>
            <a:ext cx="295275" cy="381000"/>
          </a:xfrm>
          <a:prstGeom prst="down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878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Exemplarischer Bewertungsprozess am Beispiel der Leistungen (Outputs)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844D0E0-3116-9240-BF69-994635B93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37"/>
          <a:stretch/>
        </p:blipFill>
        <p:spPr>
          <a:xfrm>
            <a:off x="520700" y="1955105"/>
            <a:ext cx="10725398" cy="41713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BF13B9-55A4-3C4D-AA24-F96E9C5D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1" y="1384009"/>
            <a:ext cx="10725398" cy="4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6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BB28AD8-DEEB-694E-978C-DF6D397F7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690" y="863603"/>
            <a:ext cx="9774620" cy="572399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Exemplarischer Bewertungsprozess am Beispiel der Wirkungen (Impact)</a:t>
            </a:r>
          </a:p>
        </p:txBody>
      </p:sp>
      <p:sp>
        <p:nvSpPr>
          <p:cNvPr id="6" name="Pfeil: nach unten 9">
            <a:extLst>
              <a:ext uri="{FF2B5EF4-FFF2-40B4-BE49-F238E27FC236}">
                <a16:creationId xmlns:a16="http://schemas.microsoft.com/office/drawing/2014/main" id="{AC6E8BD7-A4C0-F542-AB1B-1AFE7A8D5911}"/>
              </a:ext>
            </a:extLst>
          </p:cNvPr>
          <p:cNvSpPr/>
          <p:nvPr/>
        </p:nvSpPr>
        <p:spPr>
          <a:xfrm>
            <a:off x="9728719" y="1069341"/>
            <a:ext cx="295275" cy="381000"/>
          </a:xfrm>
          <a:prstGeom prst="down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1BC5E5F-1514-7248-BA12-A96A39055C49}"/>
              </a:ext>
            </a:extLst>
          </p:cNvPr>
          <p:cNvSpPr>
            <a:spLocks/>
          </p:cNvSpPr>
          <p:nvPr/>
        </p:nvSpPr>
        <p:spPr>
          <a:xfrm>
            <a:off x="8940357" y="1740471"/>
            <a:ext cx="1872000" cy="4176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924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76592-A290-1145-8DC2-D0AAACCD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Kurze Vorstellungsrunde der Teams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CCFDB82-092D-6D4E-AA23-B8BAA15B2C78}"/>
              </a:ext>
            </a:extLst>
          </p:cNvPr>
          <p:cNvSpPr txBox="1">
            <a:spLocks/>
          </p:cNvSpPr>
          <p:nvPr/>
        </p:nvSpPr>
        <p:spPr bwMode="auto">
          <a:xfrm>
            <a:off x="520701" y="1312864"/>
            <a:ext cx="541443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  <a:normAutofit/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Calibri"/>
                <a:ea typeface="MS PGothic" pitchFamily="34" charset="-128"/>
                <a:cs typeface="MS PGothic" pitchFamily="34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Calibri"/>
                <a:ea typeface="MS PGothic" pitchFamily="34" charset="-128"/>
                <a:cs typeface="MS PGothic" pitchFamily="34" charset="-128"/>
              </a:defRPr>
            </a:lvl2pPr>
            <a:lvl3pPr marL="1141413" indent="-227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Calibri"/>
                <a:ea typeface="MS PGothic" pitchFamily="34" charset="-128"/>
                <a:cs typeface="MS PGothic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à"/>
              <a:defRPr sz="1600">
                <a:solidFill>
                  <a:schemeClr val="tx1"/>
                </a:solidFill>
                <a:latin typeface="Calibri"/>
                <a:ea typeface="MS PGothic" pitchFamily="34" charset="-128"/>
                <a:cs typeface="MS PGothic" pitchFamily="34" charset="-128"/>
              </a:defRPr>
            </a:lvl4pPr>
            <a:lvl5pPr marL="20542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à"/>
              <a:defRPr sz="1600">
                <a:solidFill>
                  <a:schemeClr val="tx1"/>
                </a:solidFill>
                <a:latin typeface="Calibri"/>
                <a:ea typeface="MS PGothic" pitchFamily="34" charset="-128"/>
                <a:cs typeface="MS PGothic" pitchFamily="34" charset="-128"/>
              </a:defRPr>
            </a:lvl5pPr>
            <a:lvl6pPr marL="2512752" indent="-226989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à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69905" indent="-226989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à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7057" indent="-226989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à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4210" indent="-226989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à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kern="0" dirty="0"/>
              <a:t>Idee des Start-ups in zwei Sätzen</a:t>
            </a:r>
          </a:p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kern="0" dirty="0"/>
              <a:t>Nachhaltigkeit ist </a:t>
            </a:r>
          </a:p>
          <a:p>
            <a:pPr lvl="1"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2000" kern="0" dirty="0"/>
              <a:t>Bestandteil der Gründungsidee/ des Geschäftsmodells</a:t>
            </a:r>
          </a:p>
          <a:p>
            <a:pPr lvl="1"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2000" kern="0" dirty="0"/>
              <a:t>Für die Gründungsidee/ das Geschäftsmodell nicht besonders relevant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de-DE" sz="2800" kern="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de-DE" sz="2800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3CC1E5-224C-9341-ACB3-06A5DF035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34" y="1312864"/>
            <a:ext cx="5416551" cy="4630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526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Exemplarischer Bewertungsprozess am Beispiel der Wirkungen (Impact)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072814-AA45-AE45-9D0C-6A004E62B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42" y="1427161"/>
            <a:ext cx="95123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9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b="1" kern="1200" dirty="0">
                <a:latin typeface="Cambria"/>
                <a:ea typeface="MS PGothic" pitchFamily="34" charset="-128"/>
                <a:cs typeface="MS PGothic" pitchFamily="34" charset="-128"/>
              </a:rPr>
              <a:t>  </a:t>
            </a: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Gruppenarbeitsphase: Exemplarische Bewertung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517901-8B59-4B9D-9349-0DA254762186}"/>
              </a:ext>
            </a:extLst>
          </p:cNvPr>
          <p:cNvSpPr txBox="1"/>
          <p:nvPr/>
        </p:nvSpPr>
        <p:spPr bwMode="auto">
          <a:xfrm>
            <a:off x="520701" y="1312864"/>
            <a:ext cx="5414433" cy="4630737"/>
          </a:xfrm>
          <a:prstGeom prst="rect">
            <a:avLst/>
          </a:prstGeom>
          <a:noFill/>
          <a:ln>
            <a:noFill/>
          </a:ln>
        </p:spPr>
        <p:txBody>
          <a:bodyPr vert="horz" wrap="square" lIns="80139" tIns="40070" rIns="80139" bIns="4007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Start-up-Teams gehen in Break-Out-Räume. Einzelpersonen bekommen einen anderen Sparring-Partner</a:t>
            </a:r>
          </a:p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Durchführung einer exemplarischen Bewertung der beiden vorgestellten Kriterien Leistungen (Outputs) und Wirkungen (Impact).</a:t>
            </a:r>
          </a:p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Der Fokus der Bewertung sollte auf den Indikatoren zur qualitativen Bewertung liegen. Die Prüfungsfragen können als Ergänzung herangezogen werden.  </a:t>
            </a:r>
          </a:p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Link zu den Dateien wird im Chat eingestellt. Eine Person bearbeitet die Datei und speichert die Ergebnisse ab. </a:t>
            </a:r>
          </a:p>
          <a:p>
            <a:pPr marL="342900" lvl="0" indent="-342900" eaLnBrk="0" fontAlgn="base" hangingPunct="0">
              <a:lnSpc>
                <a:spcPct val="90000"/>
              </a:lnSpc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Der Zeitrahmen liegt bei 45 Minuten. Danach treffen wir uns wieder im Plenum  </a:t>
            </a:r>
            <a:endParaRPr lang="de-DE" sz="2000" dirty="0">
              <a:highlight>
                <a:srgbClr val="FFFF00"/>
              </a:highlight>
              <a:latin typeface="Calibri"/>
              <a:ea typeface="MS PGothic" pitchFamily="34" charset="-12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9E6839-B992-0A45-9B8A-5652AD954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34" y="1312864"/>
            <a:ext cx="5416551" cy="4630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273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8517901-8B59-4B9D-9349-0DA254762186}"/>
              </a:ext>
            </a:extLst>
          </p:cNvPr>
          <p:cNvSpPr txBox="1"/>
          <p:nvPr/>
        </p:nvSpPr>
        <p:spPr>
          <a:xfrm>
            <a:off x="520700" y="1644436"/>
            <a:ext cx="10003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90C130"/>
                </a:solidFill>
              </a:rPr>
              <a:t>DIN SPEC 90051-1 „Standard für die Nachhaltigkeitsbewertung von Start-ups“</a:t>
            </a:r>
          </a:p>
          <a:p>
            <a:r>
              <a:rPr lang="de-DE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www.beuth.de/de/technische-regel/din-spec-90051-1/329926946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rgbClr val="90C130"/>
                </a:solidFill>
              </a:rPr>
              <a:t>DIN SPEC 90051-1 Praxistool</a:t>
            </a:r>
            <a:endParaRPr lang="de-DE" dirty="0">
              <a:solidFill>
                <a:srgbClr val="90C130"/>
              </a:solidFill>
            </a:endParaRPr>
          </a:p>
          <a:p>
            <a:r>
              <a:rPr lang="de-D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https://www.borderstep.de/wp-content/uploads/2021/01/DIN-SPEC-90051-1-Praxistool_DE_final.pdf</a:t>
            </a:r>
            <a:endParaRPr lang="de-DE" dirty="0"/>
          </a:p>
          <a:p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/>
          <a:lstStyle/>
          <a:p>
            <a:r>
              <a:rPr lang="de-DE" sz="2400" b="1" kern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443874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3AE98AC-94A3-48EC-B8C6-43213023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vert="horz" wrap="square" lIns="80139" tIns="40070" rIns="80139" bIns="4007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Einblick in das Vorgehen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517901-8B59-4B9D-9349-0DA254762186}"/>
              </a:ext>
            </a:extLst>
          </p:cNvPr>
          <p:cNvSpPr txBox="1"/>
          <p:nvPr/>
        </p:nvSpPr>
        <p:spPr bwMode="auto">
          <a:xfrm>
            <a:off x="520700" y="2433004"/>
            <a:ext cx="5414433" cy="4630737"/>
          </a:xfrm>
          <a:prstGeom prst="rect">
            <a:avLst/>
          </a:prstGeom>
          <a:noFill/>
          <a:ln>
            <a:noFill/>
          </a:ln>
        </p:spPr>
        <p:txBody>
          <a:bodyPr vert="horz" wrap="square" lIns="80139" tIns="40070" rIns="80139" bIns="4007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Inwieweit könnt ihr die Ergebnisse für euch nutzen?</a:t>
            </a:r>
          </a:p>
          <a:p>
            <a:pPr marL="342900" indent="-342900" eaLnBrk="0" fontAlgn="base" hangingPunct="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Wollt ihr die anderen Prüfungsbereiche zukünftig analysieren?</a:t>
            </a:r>
          </a:p>
          <a:p>
            <a:pPr marL="342900" indent="-342900" eaLnBrk="0" fontAlgn="base" hangingPunct="0">
              <a:spcAft>
                <a:spcPts val="600"/>
              </a:spcAft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2000" dirty="0">
                <a:latin typeface="Calibri"/>
                <a:ea typeface="MS PGothic" pitchFamily="34" charset="-128"/>
              </a:rPr>
              <a:t>Welche Informationen oder weitere Unterstützung wäre hilfreich, sinnvoll?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B86999-2359-2B4F-8C0F-D0E6C72E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38334" y="1820459"/>
            <a:ext cx="5416551" cy="36155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9909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2AE16-8AB5-9C46-AC02-AF929E09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Herausforderungen und Nutzen einer Nachhaltigkeitsbewertung von Start-Ups </a:t>
            </a:r>
          </a:p>
        </p:txBody>
      </p:sp>
    </p:spTree>
    <p:extLst>
      <p:ext uri="{BB962C8B-B14F-4D97-AF65-F5344CB8AC3E}">
        <p14:creationId xmlns:p14="http://schemas.microsoft.com/office/powerpoint/2010/main" val="416122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Porzellan enthält.&#10;&#10;Automatisch generierte Beschreibung">
            <a:extLst>
              <a:ext uri="{FF2B5EF4-FFF2-40B4-BE49-F238E27FC236}">
                <a16:creationId xmlns:a16="http://schemas.microsoft.com/office/drawing/2014/main" id="{226080A0-66EC-4E76-BB70-CE5BA39E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17"/>
          <a:stretch/>
        </p:blipFill>
        <p:spPr bwMode="auto">
          <a:xfrm>
            <a:off x="5815040" y="1614787"/>
            <a:ext cx="6376960" cy="446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E98964-6271-4233-97F7-9D412660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wrap="square" anchor="t"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Problem: Wir leben über unsere Verhältnisse und benötigen 1.7 Erden, bald mehr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89B3FF-EC3F-4913-A548-85B2909C2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700" y="1614787"/>
            <a:ext cx="6558017" cy="2753578"/>
          </a:xfrm>
        </p:spPr>
        <p:txBody>
          <a:bodyPr wrap="square" anchor="t">
            <a:normAutofit/>
          </a:bodyPr>
          <a:lstStyle/>
          <a:p>
            <a:pPr>
              <a:buClr>
                <a:srgbClr val="90C130"/>
              </a:buClr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</a:rPr>
              <a:t>Earth Overshoot Day </a:t>
            </a:r>
          </a:p>
          <a:p>
            <a:pPr lvl="1">
              <a:buClr>
                <a:srgbClr val="90C130"/>
              </a:buClr>
              <a:buFont typeface="Wingdings" pitchFamily="2" charset="2"/>
              <a:buChar char="Ø"/>
            </a:pPr>
            <a:r>
              <a:rPr lang="en-US" sz="2000" dirty="0" err="1">
                <a:latin typeface="Calibri" panose="020F0502020204030204" pitchFamily="34" charset="0"/>
              </a:rPr>
              <a:t>Weltweit</a:t>
            </a:r>
            <a:r>
              <a:rPr lang="en-US" sz="2000" dirty="0">
                <a:latin typeface="Calibri" panose="020F0502020204030204" pitchFamily="34" charset="0"/>
              </a:rPr>
              <a:t>: 29. </a:t>
            </a:r>
            <a:r>
              <a:rPr lang="en-US" sz="2000" dirty="0" err="1">
                <a:latin typeface="Calibri" panose="020F0502020204030204" pitchFamily="34" charset="0"/>
              </a:rPr>
              <a:t>Juli</a:t>
            </a:r>
            <a:r>
              <a:rPr lang="en-US" sz="2000" dirty="0">
                <a:latin typeface="Calibri" panose="020F0502020204030204" pitchFamily="34" charset="0"/>
              </a:rPr>
              <a:t> 2019 und 22. August 2020</a:t>
            </a:r>
          </a:p>
          <a:p>
            <a:pPr lvl="1">
              <a:buClr>
                <a:srgbClr val="90C130"/>
              </a:buClr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</a:rPr>
              <a:t>Deutschland: 3. Mai 2019</a:t>
            </a:r>
          </a:p>
        </p:txBody>
      </p:sp>
      <p:sp>
        <p:nvSpPr>
          <p:cNvPr id="5" name="Textfeld 6">
            <a:extLst>
              <a:ext uri="{FF2B5EF4-FFF2-40B4-BE49-F238E27FC236}">
                <a16:creationId xmlns:a16="http://schemas.microsoft.com/office/drawing/2014/main" id="{DFF22E6D-F3FA-4B4E-BB1C-A88E4ECE5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37" y="6380711"/>
            <a:ext cx="2462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pitchFamily="2" charset="2"/>
              <a:buChar char="è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de-DE" sz="900" dirty="0">
                <a:cs typeface="Calibri" panose="020F0502020204030204" pitchFamily="34" charset="0"/>
              </a:rPr>
              <a:t>Bildq</a:t>
            </a:r>
            <a:r>
              <a:rPr lang="de-DE" altLang="de-DE" sz="900" b="0" dirty="0">
                <a:cs typeface="Calibri" panose="020F0502020204030204" pitchFamily="34" charset="0"/>
              </a:rPr>
              <a:t>uelle: Global Footprint </a:t>
            </a:r>
            <a:r>
              <a:rPr lang="de-DE" altLang="de-DE" sz="900" dirty="0">
                <a:cs typeface="Calibri" panose="020F0502020204030204" pitchFamily="34" charset="0"/>
              </a:rPr>
              <a:t>Network (2020)</a:t>
            </a:r>
            <a:endParaRPr lang="de-DE" altLang="de-DE" sz="900" b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5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98964-6271-4233-97F7-9D412660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57" y="236674"/>
            <a:ext cx="11034184" cy="898525"/>
          </a:xfrm>
        </p:spPr>
        <p:txBody>
          <a:bodyPr wrap="square" anchor="t"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Nachhaltigkeit </a:t>
            </a:r>
            <a:b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Planetary </a:t>
            </a:r>
            <a:r>
              <a:rPr lang="de-DE" sz="2400" b="1" kern="1200" dirty="0" err="1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Boundaries</a:t>
            </a:r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politische Nachhaltigkeitsziele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6DBCB9-5457-B04E-934E-4A2C585C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842" y="1102271"/>
            <a:ext cx="3994799" cy="180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rizon 2020: the European Green Deal | European Data Portal">
            <a:extLst>
              <a:ext uri="{FF2B5EF4-FFF2-40B4-BE49-F238E27FC236}">
                <a16:creationId xmlns:a16="http://schemas.microsoft.com/office/drawing/2014/main" id="{CCAFDB07-9CD4-0641-AD82-F015C486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842" y="2634716"/>
            <a:ext cx="2983080" cy="22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ghtech-Strategie 2025 - BMBF">
            <a:extLst>
              <a:ext uri="{FF2B5EF4-FFF2-40B4-BE49-F238E27FC236}">
                <a16:creationId xmlns:a16="http://schemas.microsoft.com/office/drawing/2014/main" id="{007E967B-AADB-6A4F-9220-886C541F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842" y="4636307"/>
            <a:ext cx="3530556" cy="19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80AAB-E027-DA40-AAFB-05B7E018A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59" y="1101022"/>
            <a:ext cx="5215516" cy="52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8FECEAA-996C-2F4B-8482-40CDC3344D78}"/>
              </a:ext>
            </a:extLst>
          </p:cNvPr>
          <p:cNvSpPr/>
          <p:nvPr/>
        </p:nvSpPr>
        <p:spPr>
          <a:xfrm>
            <a:off x="1075602" y="642308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www.eea.europa.eu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soer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/2020/soer-2020-visuals/status-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the-nine-planetary-boundaries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1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1A4F2-9410-3746-9BDC-917CE0F4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wrap="square" anchor="t"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Unternehmerische Nachhaltigkeit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E97D4-598D-1C43-918E-432EF52AE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33" y="3990279"/>
            <a:ext cx="5055339" cy="228758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buClr>
                <a:srgbClr val="90C130"/>
              </a:buClr>
              <a:buFont typeface="Wingdings" pitchFamily="2" charset="2"/>
              <a:buChar char="§"/>
            </a:pPr>
            <a:r>
              <a:rPr lang="de-DE" sz="1600" dirty="0"/>
              <a:t>Ein Start-up kann sich grundsätzlich für </a:t>
            </a:r>
            <a:r>
              <a:rPr lang="de-DE" sz="1600" b="1" dirty="0"/>
              <a:t>zwei Strategien </a:t>
            </a:r>
            <a:r>
              <a:rPr lang="de-DE" sz="1600" dirty="0"/>
              <a:t>entscheiden: </a:t>
            </a:r>
          </a:p>
          <a:p>
            <a:pPr lvl="1">
              <a:lnSpc>
                <a:spcPct val="90000"/>
              </a:lnSpc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1600" dirty="0"/>
              <a:t>Vermeidung von negativen Auswirkungen auf Umwelt und Gesellschaft („do </a:t>
            </a: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harm</a:t>
            </a:r>
            <a:r>
              <a:rPr lang="de-DE" sz="1600" dirty="0"/>
              <a:t>“) oder (zusätzlich)</a:t>
            </a:r>
          </a:p>
          <a:p>
            <a:pPr lvl="1">
              <a:lnSpc>
                <a:spcPct val="90000"/>
              </a:lnSpc>
              <a:buClr>
                <a:srgbClr val="90C130"/>
              </a:buClr>
              <a:buFont typeface="Wingdings" pitchFamily="2" charset="2"/>
              <a:buChar char="Ø"/>
            </a:pPr>
            <a:r>
              <a:rPr lang="de-DE" sz="1600" dirty="0"/>
              <a:t>einen positiven Beitrag zu nachhaltigkeitsorientierten Lösungen zu leisten („do </a:t>
            </a:r>
            <a:r>
              <a:rPr lang="de-DE" sz="1600" dirty="0" err="1"/>
              <a:t>good</a:t>
            </a:r>
            <a:r>
              <a:rPr lang="de-DE" sz="1600" dirty="0"/>
              <a:t>“).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C3DBE0-F0FA-5C41-8F07-9D0CCD38C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" t="2493" r="1157" b="3954"/>
          <a:stretch/>
        </p:blipFill>
        <p:spPr>
          <a:xfrm>
            <a:off x="577969" y="1256263"/>
            <a:ext cx="5060503" cy="246575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C96789B-E2AF-5941-A99D-B5CC98E7E4D3}"/>
              </a:ext>
            </a:extLst>
          </p:cNvPr>
          <p:cNvGrpSpPr/>
          <p:nvPr/>
        </p:nvGrpSpPr>
        <p:grpSpPr>
          <a:xfrm>
            <a:off x="6096000" y="1256263"/>
            <a:ext cx="5060502" cy="5021603"/>
            <a:chOff x="6505135" y="1109565"/>
            <a:chExt cx="5060502" cy="5021603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4D2849F5-B08F-5B48-99FB-FF11B3B87534}"/>
                </a:ext>
              </a:extLst>
            </p:cNvPr>
            <p:cNvSpPr/>
            <p:nvPr/>
          </p:nvSpPr>
          <p:spPr bwMode="auto">
            <a:xfrm>
              <a:off x="6505135" y="1109565"/>
              <a:ext cx="5060502" cy="5021603"/>
            </a:xfrm>
            <a:prstGeom prst="rect">
              <a:avLst/>
            </a:prstGeom>
            <a:solidFill>
              <a:srgbClr val="90C13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" charset="0"/>
                <a:buNone/>
                <a:tabLst/>
              </a:pPr>
              <a:endParaRPr kumimoji="0" 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endParaRPr>
            </a:p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" charset="0"/>
                <a:buNone/>
                <a:tabLst/>
              </a:pPr>
              <a:r>
                <a:rPr kumimoji="0" lang="de-DE" sz="16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Sustainable</a:t>
              </a:r>
              <a:r>
                <a:rPr kumimoji="0" lang="de-DE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 Development Goals </a:t>
              </a:r>
            </a:p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" charset="0"/>
                <a:buNone/>
                <a:tabLst/>
              </a:pPr>
              <a:r>
                <a:rPr kumimoji="0" lang="de-DE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(Gesellschaftspolitische Ebene)</a:t>
              </a:r>
              <a:endParaRPr kumimoji="0" lang="de-DE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E18444-BDB4-AD47-AE42-F1FF3E00A09A}"/>
                </a:ext>
              </a:extLst>
            </p:cNvPr>
            <p:cNvSpPr/>
            <p:nvPr/>
          </p:nvSpPr>
          <p:spPr bwMode="auto">
            <a:xfrm>
              <a:off x="6993645" y="2163332"/>
              <a:ext cx="4083481" cy="3831069"/>
            </a:xfrm>
            <a:prstGeom prst="ellipse">
              <a:avLst/>
            </a:prstGeom>
            <a:solidFill>
              <a:srgbClr val="4C9D3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" charset="0"/>
                <a:buNone/>
                <a:tabLst/>
              </a:pPr>
              <a:r>
                <a:rPr kumimoji="0" lang="de-DE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Wirkungen des Start-ups</a:t>
              </a:r>
              <a:br>
                <a:rPr kumimoji="0" lang="de-DE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</a:br>
              <a:r>
                <a:rPr kumimoji="0" lang="de-DE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(Ergebnisebene)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D683464-A683-9046-BF5E-D949C8579947}"/>
                </a:ext>
              </a:extLst>
            </p:cNvPr>
            <p:cNvSpPr/>
            <p:nvPr/>
          </p:nvSpPr>
          <p:spPr bwMode="auto">
            <a:xfrm>
              <a:off x="7745260" y="3429000"/>
              <a:ext cx="2580249" cy="2420757"/>
            </a:xfrm>
            <a:prstGeom prst="ellipse">
              <a:avLst/>
            </a:prstGeom>
            <a:solidFill>
              <a:srgbClr val="3E7E4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Times" charset="0"/>
                <a:buNone/>
                <a:tabLst/>
              </a:pPr>
              <a:r>
                <a:rPr kumimoji="0" lang="de-DE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Start-up mit seinem Geschäftsmodell (</a:t>
              </a:r>
              <a:r>
                <a:rPr kumimoji="0" lang="de-DE" sz="14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Befähigerebene</a:t>
              </a:r>
              <a:r>
                <a:rPr kumimoji="0" lang="de-DE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S PGothic" pitchFamily="34" charset="-128"/>
                  <a:cs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2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1931251-8C18-8341-B0BA-7C0647755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4" b="22709"/>
          <a:stretch/>
        </p:blipFill>
        <p:spPr>
          <a:xfrm>
            <a:off x="0" y="0"/>
            <a:ext cx="12192000" cy="620403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DA57E77-D3B9-7349-8C67-E2314DD31691}"/>
              </a:ext>
            </a:extLst>
          </p:cNvPr>
          <p:cNvSpPr txBox="1"/>
          <p:nvPr/>
        </p:nvSpPr>
        <p:spPr>
          <a:xfrm>
            <a:off x="4475542" y="0"/>
            <a:ext cx="843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Startup Monitor 2021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1A81ADF-14C0-AE42-927A-88465B4BC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3" y="6118033"/>
            <a:ext cx="2677160" cy="684530"/>
          </a:xfrm>
          <a:prstGeom prst="rect">
            <a:avLst/>
          </a:prstGeom>
        </p:spPr>
      </p:pic>
      <p:pic>
        <p:nvPicPr>
          <p:cNvPr id="2050" name="Picture 2" descr="bvds-logo - Grüne-Startups.de">
            <a:extLst>
              <a:ext uri="{FF2B5EF4-FFF2-40B4-BE49-F238E27FC236}">
                <a16:creationId xmlns:a16="http://schemas.microsoft.com/office/drawing/2014/main" id="{002C8D45-E75A-AB4D-B7EA-DB3E5CA8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84" y="6226298"/>
            <a:ext cx="1296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5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98964-6271-4233-97F7-9D412660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414339"/>
            <a:ext cx="11034184" cy="898525"/>
          </a:xfrm>
        </p:spPr>
        <p:txBody>
          <a:bodyPr wrap="square" anchor="t">
            <a:normAutofit/>
          </a:bodyPr>
          <a:lstStyle/>
          <a:p>
            <a:r>
              <a:rPr lang="de-DE" sz="2400" b="1" kern="1200" dirty="0">
                <a:solidFill>
                  <a:srgbClr val="105E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Relevanz der gesellschaftlichen/ ökologischen Wirkung für  Start-ups in Deutschland </a:t>
            </a: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C87F1E38-31B3-E944-90AB-D5BE8035C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6254" y="6443661"/>
            <a:ext cx="2462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anose="05000000000000000000" pitchFamily="2" charset="2"/>
              <a:buChar char="è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0"/>
              </a:spcBef>
              <a:buClr>
                <a:schemeClr val="tx1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à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Green Start-up Monitor (2021)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91A0DE-0978-EC45-8BE3-3BDDF2F172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813" y="1042442"/>
            <a:ext cx="8145958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544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orderstep_ppt_vorlage2">
  <a:themeElements>
    <a:clrScheme name="1_borderstep_ppt_vorlag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orderstep_ppt_vorlage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Times" charset="0"/>
          <a:buNone/>
          <a:tabLst/>
          <a:defRPr kumimoji="0" lang="de-DE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Times" charset="0"/>
          <a:buNone/>
          <a:tabLst/>
          <a:defRPr kumimoji="0" lang="de-DE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1_borderstep_ppt_vorlag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orderstep_ppt_vorlag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orderstep_ppt_vorlag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orderstep_ppt_vorlag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orderstep_ppt_vorlag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orderstep_ppt_vorlag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orderstep_ppt_vorlag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orderstep_ppt_vorlag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orderstep_ppt_vorlag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orderstep_ppt_vorlag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orderstep_ppt_vorlag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orderstep_ppt_vorlag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tegral">
  <a:themeElements>
    <a:clrScheme name="Benutzerdefiniert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000000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borderstep_ppt_vorlage2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1_borderstep_ppt_vorlage2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Macintosh PowerPoint</Application>
  <PresentationFormat>Breitbild</PresentationFormat>
  <Paragraphs>133</Paragraphs>
  <Slides>33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3" baseType="lpstr">
      <vt:lpstr>Arial</vt:lpstr>
      <vt:lpstr>Calibri</vt:lpstr>
      <vt:lpstr>Cambria</vt:lpstr>
      <vt:lpstr>Times</vt:lpstr>
      <vt:lpstr>Tw Cen MT</vt:lpstr>
      <vt:lpstr>Tw Cen MT Condensed</vt:lpstr>
      <vt:lpstr>Wingdings</vt:lpstr>
      <vt:lpstr>Wingdings 3</vt:lpstr>
      <vt:lpstr>1_borderstep_ppt_vorlage2</vt:lpstr>
      <vt:lpstr>1_Integral</vt:lpstr>
      <vt:lpstr>PowerPoint-Präsentation</vt:lpstr>
      <vt:lpstr>Agenda Sustainability-Challenge-Workshop</vt:lpstr>
      <vt:lpstr>Kurze Vorstellungsrunde der Teams</vt:lpstr>
      <vt:lpstr>Herausforderungen und Nutzen einer Nachhaltigkeitsbewertung von Start-Ups </vt:lpstr>
      <vt:lpstr>Problem: Wir leben über unsere Verhältnisse und benötigen 1.7 Erden, bald mehr</vt:lpstr>
      <vt:lpstr>Nachhaltigkeit  Planetary Boundaries und politische Nachhaltigkeitsziele</vt:lpstr>
      <vt:lpstr>Unternehmerische Nachhaltigkeit </vt:lpstr>
      <vt:lpstr>PowerPoint-Präsentation</vt:lpstr>
      <vt:lpstr>Relevanz der gesellschaftlichen/ ökologischen Wirkung für  Start-ups in Deutschland </vt:lpstr>
      <vt:lpstr>Nutzen einer Nachhaltigkeitsbewertung für Start-ups   zum Beispiel bei Kundenakquise, Investorengesprächen, Bewerbungen für Awards,  Businessplanwettbewerben und Förderprogrammen sowie bei der Fördermittelakquise</vt:lpstr>
      <vt:lpstr>Herausforderungen einer Nachhaltigkeitsbewertung von Start-ups</vt:lpstr>
      <vt:lpstr>DIN SPEC 90051-1 Standard (2020)      Praxistool (2021)</vt:lpstr>
      <vt:lpstr>Aufbau und Ziele der DIN SPEC 90051-1</vt:lpstr>
      <vt:lpstr>Übergeordnete Ziele der DIN SPEC 90051-1 </vt:lpstr>
      <vt:lpstr>Was ist die DIN SPEC 90051-1</vt:lpstr>
      <vt:lpstr>Zielgruppen der DIN SPEC 90051-1</vt:lpstr>
      <vt:lpstr>Spezifische Ziele der DIN SPEC 90051-1</vt:lpstr>
      <vt:lpstr>Spezifische Ziele der DIN SPEC 90051-1 </vt:lpstr>
      <vt:lpstr>Sustainability-Challenge-Warm-up</vt:lpstr>
      <vt:lpstr>Individuelle Nachhaltigkeitsbewertung der Start-ups</vt:lpstr>
      <vt:lpstr>Unternehmerisches Nachhaltigkeitsmodell der DIN SPEC 90051-1</vt:lpstr>
      <vt:lpstr>Sustainability-Challenge-Warm-up</vt:lpstr>
      <vt:lpstr>Briefing DIN SPEC 90051-1: Bewertungsprinzipen und Bewertungsprozess</vt:lpstr>
      <vt:lpstr>Bewertungsprinzipien</vt:lpstr>
      <vt:lpstr>Ablauf des Bewertungsprozesses</vt:lpstr>
      <vt:lpstr>Hinweise zum Bewertungsprozess</vt:lpstr>
      <vt:lpstr>Exemplarischer Bewertungsprozess am Beispiel der Leistungen (Outputs)</vt:lpstr>
      <vt:lpstr>Exemplarischer Bewertungsprozess am Beispiel der Leistungen (Outputs)</vt:lpstr>
      <vt:lpstr>Exemplarischer Bewertungsprozess am Beispiel der Wirkungen (Impact)</vt:lpstr>
      <vt:lpstr>Exemplarischer Bewertungsprozess am Beispiel der Wirkungen (Impact) </vt:lpstr>
      <vt:lpstr>  Gruppenarbeitsphase: Exemplarische Bewertung </vt:lpstr>
      <vt:lpstr> Links</vt:lpstr>
      <vt:lpstr>Einblick in das Vorgehen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Problem: Wie leben über unsere Verhältnissen und benötigen 1.7 Erden, bald mehr</dc:title>
  <dc:creator>Barbara Ehbauer</dc:creator>
  <cp:lastModifiedBy>Karsten Hurrelmann</cp:lastModifiedBy>
  <cp:revision>133</cp:revision>
  <dcterms:created xsi:type="dcterms:W3CDTF">2020-12-14T10:47:04Z</dcterms:created>
  <dcterms:modified xsi:type="dcterms:W3CDTF">2021-11-15T11:41:34Z</dcterms:modified>
</cp:coreProperties>
</file>