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60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800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D5446AD-7C72-4334-B178-7E87E9ADE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15C18177-63C3-413B-A65A-EEE340EA5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ED8981D-C7FE-4F3B-9E01-C967C7C0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015DFBB-DF98-4691-89CE-3AFE9CCB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0DFDA7B-5E69-43B4-BF66-D42DA811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74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71761C-E753-4863-AFD8-0D2B749A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2B495FDF-F41C-4420-BEE5-F2E21549F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CF69D9F-5ACC-4E13-A76C-C0703D4D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152315D-80BA-42A3-883F-19F5E44D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E20C72B-F483-4561-8F6F-5D8C7F7E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52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EE7D1EBB-F509-4C38-8A5C-41E497498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2FD5144-A318-4DCE-A0AF-D629ECE76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B87BE43-6EB2-457E-9A7C-B02B84DD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5337551-6A37-4A29-BC5D-71D22EEB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91AEC38-E8C9-47D4-937E-E122D377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07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E0F439-4B71-4583-83F6-82619EB5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72DE7F6-CE73-490C-A10F-76E8250C7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1954CB4-A6D1-49F8-889A-96C2049E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BF79DB3-6AFC-4B5C-BE12-8EED5FEB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D5CDB0C-C330-49F8-AE58-F2E7F5FE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56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4591F6-6CBC-4DAB-8BAE-020FEF65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2EEB797-29F1-4DE8-85A2-2A52D4FC0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C201628-492B-445F-84FC-7104010A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9FFD2EE-F6C6-4688-862B-41262A3F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8BF686B-526F-40BF-BFAE-513DAE13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2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61D719-6951-4759-B695-34CD715C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D8F086-D495-492F-B7C3-D747912B1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8F8295A-5550-46A1-854D-D16FDB5B9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961F33F-A99D-4232-B108-1DABCF5B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CF879FB-B82A-4C5B-B469-0CE3B61B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73E20CC-677C-4BEE-96E8-8435901D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15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10D8A4-E4AA-4A73-B82D-33869D08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EDCFB4F-88AA-4B2D-94C9-01AFC9C2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221E759-D4AC-4811-AA08-7112C2BE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ABD7F9C-6C51-44E3-9179-D06A935B5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260CB08-EED2-4576-9C6C-293698D45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26545F0-76E1-4619-8748-991B7851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DD1C28C-046D-440F-B67B-8A87D6EB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FDDB5A5E-B74F-4887-BBAD-8A2ADD59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56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A9A848-FD44-40BE-B258-A12DFF3E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E6362A5-D060-427F-BAD7-D7C3FCD9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304E8F53-0E93-4E5B-BC19-FA8EE32C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82697B9-71FE-445E-A60C-31D98109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FD84CEA-1F4C-4358-AF56-7772AC63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DE08E62-5EF9-41B2-8067-C8E477AC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2DA0562-F523-409D-A8CE-0C9AA841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28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B95CE9-DB7E-492A-81AA-9B6EDE4A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2A15344-F2E0-4849-B4CC-331C4AF2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67184AA-35BB-44F3-9B48-A3606365D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DA9C18B-3FD8-49BA-9B4B-2D5F6AEB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B28946D-D985-449F-8D3F-5631CB4C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9B93935-CB01-4F44-B681-53073DC3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03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21B505-1BD5-4E8F-B9BF-0F31EA04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641BCA90-F0C8-406B-96A3-4F583FE67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BA6B32C-DE6B-4232-9497-F5AC396A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33096B0-4972-4D38-8A17-6C68422D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AADF477-BFCA-4ADD-A15B-1BF2F160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8870471-8AD0-4850-9EA6-6DC65565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18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E17B39CD-4BEF-48C4-81E8-1FA45F7D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C41DE43-D896-43D8-8762-27707E95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2B16FAA-48A8-4064-B6F3-245B14371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FFCA-1B2E-4A38-BBDE-FA542C796065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AD89FD1-AF69-4587-A5CD-F3C43B8F9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E206955-B9AD-473E-B48C-143B1338C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D400-F18A-4C4A-B852-5C5718901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53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9E87E354-5B5B-4C0B-A383-56A5F45D6A96}"/>
              </a:ext>
            </a:extLst>
          </p:cNvPr>
          <p:cNvSpPr/>
          <p:nvPr/>
        </p:nvSpPr>
        <p:spPr>
          <a:xfrm>
            <a:off x="1" y="3427419"/>
            <a:ext cx="6404919" cy="3430581"/>
          </a:xfrm>
          <a:prstGeom prst="rect">
            <a:avLst/>
          </a:prstGeom>
          <a:solidFill>
            <a:srgbClr val="F2C60C"/>
          </a:solidFill>
          <a:ln>
            <a:solidFill>
              <a:srgbClr val="F2C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0F747B59-00B1-4F82-B7B4-7D06D2556156}"/>
              </a:ext>
            </a:extLst>
          </p:cNvPr>
          <p:cNvSpPr/>
          <p:nvPr/>
        </p:nvSpPr>
        <p:spPr>
          <a:xfrm>
            <a:off x="5209989" y="3186070"/>
            <a:ext cx="1341244" cy="3671929"/>
          </a:xfrm>
          <a:prstGeom prst="rect">
            <a:avLst/>
          </a:prstGeom>
          <a:solidFill>
            <a:srgbClr val="F2C60C"/>
          </a:solidFill>
          <a:ln>
            <a:solidFill>
              <a:srgbClr val="F2C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4FD03C8D-DF06-41B3-B6AE-8E3A16F24DE1}"/>
              </a:ext>
            </a:extLst>
          </p:cNvPr>
          <p:cNvSpPr/>
          <p:nvPr/>
        </p:nvSpPr>
        <p:spPr>
          <a:xfrm>
            <a:off x="5209988" y="1800782"/>
            <a:ext cx="6992646" cy="1626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iStock-500649837.jpg" descr="iStock-500649837.jpg">
            <a:extLst>
              <a:ext uri="{FF2B5EF4-FFF2-40B4-BE49-F238E27FC236}">
                <a16:creationId xmlns:a16="http://schemas.microsoft.com/office/drawing/2014/main" xmlns="" id="{9C56D605-75EA-4D82-B673-78267436CA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rcRect b="10144"/>
          <a:stretch>
            <a:fillRect/>
          </a:stretch>
        </p:blipFill>
        <p:spPr>
          <a:xfrm>
            <a:off x="0" y="1"/>
            <a:ext cx="5197548" cy="342741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A93F73D9-08B8-4E63-88F8-A583CBC5E73E}"/>
              </a:ext>
            </a:extLst>
          </p:cNvPr>
          <p:cNvSpPr/>
          <p:nvPr/>
        </p:nvSpPr>
        <p:spPr>
          <a:xfrm>
            <a:off x="5209988" y="0"/>
            <a:ext cx="6982011" cy="1798139"/>
          </a:xfrm>
          <a:prstGeom prst="rect">
            <a:avLst/>
          </a:prstGeom>
          <a:solidFill>
            <a:srgbClr val="F2C60C"/>
          </a:solidFill>
          <a:ln>
            <a:solidFill>
              <a:srgbClr val="F2C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BECFDCE-2BEA-4D29-92D7-2B1FBFBFA64B}"/>
              </a:ext>
            </a:extLst>
          </p:cNvPr>
          <p:cNvSpPr txBox="1"/>
          <p:nvPr/>
        </p:nvSpPr>
        <p:spPr>
          <a:xfrm>
            <a:off x="2028910" y="5622469"/>
            <a:ext cx="288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DiN"/>
              </a:rPr>
              <a:t>c/o Digital </a:t>
            </a:r>
            <a:r>
              <a:rPr lang="de-DE" sz="1400" b="1" dirty="0">
                <a:latin typeface="DiN"/>
              </a:rPr>
              <a:t>Hub Aachen </a:t>
            </a:r>
          </a:p>
          <a:p>
            <a:r>
              <a:rPr lang="de-DE" sz="1400" b="1" dirty="0">
                <a:latin typeface="DiN"/>
              </a:rPr>
              <a:t>Jülicher Str. 27A  </a:t>
            </a:r>
          </a:p>
          <a:p>
            <a:r>
              <a:rPr lang="de-DE" sz="1400" b="1" dirty="0">
                <a:latin typeface="DiN"/>
              </a:rPr>
              <a:t>52070 Aachen 	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xmlns="" id="{6D2D992F-75B9-42DE-A3AF-D959586128FA}"/>
              </a:ext>
            </a:extLst>
          </p:cNvPr>
          <p:cNvGrpSpPr/>
          <p:nvPr/>
        </p:nvGrpSpPr>
        <p:grpSpPr>
          <a:xfrm>
            <a:off x="154273" y="466943"/>
            <a:ext cx="4877874" cy="2493534"/>
            <a:chOff x="-268445" y="228599"/>
            <a:chExt cx="4877874" cy="249353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xmlns="" id="{C0E223EF-928F-4BCC-B894-09E4A28C2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5" y="228599"/>
              <a:ext cx="3421654" cy="1990726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xmlns="" id="{CB3BEF9A-9337-4922-AA10-C9FB02DE54CF}"/>
                </a:ext>
              </a:extLst>
            </p:cNvPr>
            <p:cNvSpPr/>
            <p:nvPr/>
          </p:nvSpPr>
          <p:spPr>
            <a:xfrm>
              <a:off x="-268445" y="2229690"/>
              <a:ext cx="487787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600" dirty="0">
                  <a:solidFill>
                    <a:srgbClr val="F2C60C"/>
                  </a:solidFill>
                  <a:latin typeface="DiN"/>
                </a:rPr>
                <a:t>DRIVE SMART – RYDE A BIKE</a:t>
              </a:r>
              <a:endParaRPr lang="de-DE" sz="2600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74E17E9C-5A8A-4962-942F-EA926CE39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5" y="4749290"/>
            <a:ext cx="1596411" cy="191752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AA6BDCCA-9683-488E-9FBA-C5FF401E332F}"/>
              </a:ext>
            </a:extLst>
          </p:cNvPr>
          <p:cNvSpPr txBox="1"/>
          <p:nvPr/>
        </p:nvSpPr>
        <p:spPr>
          <a:xfrm>
            <a:off x="6234143" y="83498"/>
            <a:ext cx="613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DiN"/>
              </a:rPr>
              <a:t>Schütze die Natur und profitiere dafür!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E334EBF7-F532-4F8C-AC13-BC617F02C7CB}"/>
              </a:ext>
            </a:extLst>
          </p:cNvPr>
          <p:cNvGrpSpPr/>
          <p:nvPr/>
        </p:nvGrpSpPr>
        <p:grpSpPr>
          <a:xfrm>
            <a:off x="5356347" y="332620"/>
            <a:ext cx="1049027" cy="4177230"/>
            <a:chOff x="5290965" y="94146"/>
            <a:chExt cx="1388228" cy="6234834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xmlns="" id="{E1D219F6-5A24-49A1-BD5E-D059075B3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965" y="94146"/>
              <a:ext cx="1352246" cy="155227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xmlns="" id="{995247F1-55F5-4B77-9AFE-2D43BD52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948" y="4976734"/>
              <a:ext cx="1352245" cy="1352246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xmlns="" id="{51679FB6-E1FC-4CBE-BE4E-36E4C4AEC2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74" y="2115137"/>
            <a:ext cx="1011200" cy="10112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xmlns="" id="{CFEC1329-FEFC-496B-B72E-7C35DB250DA5}"/>
              </a:ext>
            </a:extLst>
          </p:cNvPr>
          <p:cNvSpPr txBox="1"/>
          <p:nvPr/>
        </p:nvSpPr>
        <p:spPr>
          <a:xfrm>
            <a:off x="6685395" y="626407"/>
            <a:ext cx="5283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DiN"/>
              </a:rPr>
              <a:t>Durch unsere App und unseren </a:t>
            </a:r>
            <a:r>
              <a:rPr lang="de-DE" sz="1400" b="1" dirty="0" smtClean="0">
                <a:latin typeface="DiN"/>
              </a:rPr>
              <a:t>Hardware-Technologie  lohnt sich Fahrrad-fahren </a:t>
            </a:r>
            <a:r>
              <a:rPr lang="de-DE" sz="1400" b="1" dirty="0">
                <a:latin typeface="DiN"/>
              </a:rPr>
              <a:t>gleich doppelt: Du schonst die Umwelt und bekommst individuelle Rabatte für ökologische Produkte &amp; Dienstleistungen von unseren Partnern.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xmlns="" id="{9CB8AB69-AAE1-42DE-96DF-B0E44C9F7D38}"/>
              </a:ext>
            </a:extLst>
          </p:cNvPr>
          <p:cNvSpPr txBox="1"/>
          <p:nvPr/>
        </p:nvSpPr>
        <p:spPr>
          <a:xfrm>
            <a:off x="6551232" y="1853527"/>
            <a:ext cx="586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b="1" dirty="0">
                <a:latin typeface="DiN"/>
              </a:rPr>
              <a:t>	</a:t>
            </a:r>
            <a:r>
              <a:rPr lang="de-DE" sz="2800" b="1" dirty="0">
                <a:latin typeface="DiN"/>
              </a:rPr>
              <a:t>App</a:t>
            </a:r>
            <a:r>
              <a:rPr lang="de-DE" sz="2700" b="1" dirty="0">
                <a:latin typeface="DiN"/>
              </a:rPr>
              <a:t> 	   &amp;	  </a:t>
            </a:r>
            <a:r>
              <a:rPr lang="de-DE" sz="2700" b="1" dirty="0" err="1" smtClean="0">
                <a:latin typeface="DiN"/>
              </a:rPr>
              <a:t>iBeacon</a:t>
            </a:r>
            <a:r>
              <a:rPr lang="de-DE" sz="2700" b="1" dirty="0" smtClean="0">
                <a:latin typeface="DiN"/>
              </a:rPr>
              <a:t> </a:t>
            </a:r>
            <a:endParaRPr lang="de-DE" sz="2700" b="1" dirty="0">
              <a:latin typeface="DiN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B36613BB-1C57-403A-8DE7-6928F1DCCF91}"/>
              </a:ext>
            </a:extLst>
          </p:cNvPr>
          <p:cNvSpPr txBox="1"/>
          <p:nvPr/>
        </p:nvSpPr>
        <p:spPr>
          <a:xfrm>
            <a:off x="6729075" y="2376660"/>
            <a:ext cx="5283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DiN"/>
              </a:rPr>
              <a:t>Der </a:t>
            </a:r>
            <a:r>
              <a:rPr lang="de-DE" sz="1400" b="1" dirty="0" err="1" smtClean="0">
                <a:latin typeface="DiN"/>
              </a:rPr>
              <a:t>iBeacon</a:t>
            </a:r>
            <a:r>
              <a:rPr lang="de-DE" sz="1400" b="1" dirty="0" smtClean="0">
                <a:latin typeface="DiN"/>
              </a:rPr>
              <a:t>-Chip </a:t>
            </a:r>
            <a:r>
              <a:rPr lang="de-DE" sz="1400" b="1" dirty="0">
                <a:latin typeface="DiN"/>
              </a:rPr>
              <a:t>sitzt am Fahrrad. Sobald dein Smartphone in der Nähe ist, öffnet sich die App </a:t>
            </a:r>
            <a:r>
              <a:rPr lang="de-DE" sz="1400" b="1" dirty="0" smtClean="0">
                <a:latin typeface="DiN"/>
              </a:rPr>
              <a:t>automatisch und </a:t>
            </a:r>
            <a:r>
              <a:rPr lang="de-DE" sz="1400" b="1" dirty="0">
                <a:latin typeface="DiN"/>
              </a:rPr>
              <a:t>Deine KM werden gezählt</a:t>
            </a:r>
            <a:r>
              <a:rPr lang="de-DE" sz="1400" b="1" dirty="0" smtClean="0">
                <a:latin typeface="DiN"/>
              </a:rPr>
              <a:t>.</a:t>
            </a:r>
            <a:endParaRPr lang="de-DE" sz="1400" b="1" dirty="0">
              <a:latin typeface="DiN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xmlns="" id="{0D9AB960-9252-4DB2-B638-994D3197F566}"/>
              </a:ext>
            </a:extLst>
          </p:cNvPr>
          <p:cNvSpPr txBox="1"/>
          <p:nvPr/>
        </p:nvSpPr>
        <p:spPr>
          <a:xfrm>
            <a:off x="247704" y="3561627"/>
            <a:ext cx="586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DiN"/>
              </a:rPr>
              <a:t>Ökologische Partnerunternehmen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0B61E8D7-D700-4D3D-ACD5-427435998659}"/>
              </a:ext>
            </a:extLst>
          </p:cNvPr>
          <p:cNvSpPr txBox="1"/>
          <p:nvPr/>
        </p:nvSpPr>
        <p:spPr>
          <a:xfrm>
            <a:off x="315516" y="3957002"/>
            <a:ext cx="5239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DiN"/>
              </a:rPr>
              <a:t>Unsere Partnerunternehmen bieten euch ökologisch nachhaltige Produkte und Aktionen an. Alle aktuellen Partner findet ihr auf </a:t>
            </a:r>
            <a:r>
              <a:rPr lang="de-DE" sz="1400" b="1" dirty="0" smtClean="0">
                <a:latin typeface="DiN"/>
              </a:rPr>
              <a:t>unserer </a:t>
            </a:r>
            <a:r>
              <a:rPr lang="de-DE" sz="1400" b="1" dirty="0">
                <a:latin typeface="DiN"/>
              </a:rPr>
              <a:t>Website.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xmlns="" id="{FF237FA2-8DB3-499E-8DD6-C1F6BD9C5532}"/>
              </a:ext>
            </a:extLst>
          </p:cNvPr>
          <p:cNvSpPr/>
          <p:nvPr/>
        </p:nvSpPr>
        <p:spPr>
          <a:xfrm>
            <a:off x="7043579" y="3551284"/>
            <a:ext cx="4479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2C60C"/>
                </a:solidFill>
                <a:latin typeface="DiN"/>
              </a:rPr>
              <a:t>Unsere Wettbewerbsvorteile</a:t>
            </a:r>
            <a:endParaRPr lang="de-DE" sz="2800" b="1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xmlns="" id="{A872A6E5-197D-422C-A05B-3E1DC4F9FB99}"/>
              </a:ext>
            </a:extLst>
          </p:cNvPr>
          <p:cNvSpPr txBox="1"/>
          <p:nvPr/>
        </p:nvSpPr>
        <p:spPr>
          <a:xfrm>
            <a:off x="2028910" y="4773377"/>
            <a:ext cx="4083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DiN"/>
              </a:rPr>
              <a:t>Yannic Schwarz  </a:t>
            </a:r>
            <a:r>
              <a:rPr lang="de-DE" sz="1400" b="1" dirty="0" smtClean="0">
                <a:latin typeface="DiN"/>
              </a:rPr>
              <a:t> –  </a:t>
            </a:r>
            <a:r>
              <a:rPr lang="de-DE" sz="1400" b="1" dirty="0" smtClean="0">
                <a:latin typeface="DiN"/>
              </a:rPr>
              <a:t>Gründer</a:t>
            </a:r>
            <a:endParaRPr lang="de-DE" sz="1400" b="1" dirty="0">
              <a:latin typeface="DiN"/>
            </a:endParaRPr>
          </a:p>
          <a:p>
            <a:r>
              <a:rPr lang="de-DE" sz="1400" b="1" dirty="0">
                <a:latin typeface="DiN"/>
              </a:rPr>
              <a:t>Niklas </a:t>
            </a:r>
            <a:r>
              <a:rPr lang="de-DE" sz="1400" b="1" dirty="0" smtClean="0">
                <a:latin typeface="DiN"/>
              </a:rPr>
              <a:t>Krämer      –  Mitgründer</a:t>
            </a:r>
          </a:p>
          <a:p>
            <a:r>
              <a:rPr lang="de-DE" sz="1400" b="1" dirty="0" smtClean="0">
                <a:latin typeface="DiN"/>
              </a:rPr>
              <a:t>Thomas de Fries  – Mitgründer </a:t>
            </a:r>
            <a:endParaRPr lang="de-DE" sz="1400" b="1" dirty="0">
              <a:latin typeface="DiN"/>
            </a:endParaRP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xmlns="" id="{C5D94F90-1753-4172-B28C-4FF4CA3550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22" y="4365087"/>
            <a:ext cx="1096235" cy="1096235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xmlns="" id="{96E8C58D-A1DE-4119-B010-D0DAE316EA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37" y="4365087"/>
            <a:ext cx="1096235" cy="1096235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xmlns="" id="{2F49D76C-3FDA-4E0C-A432-A9970ECA58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74" y="4326334"/>
            <a:ext cx="1153662" cy="1153662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671AB424-FD5D-4909-AD48-CD6E85C2FC7D}"/>
              </a:ext>
            </a:extLst>
          </p:cNvPr>
          <p:cNvSpPr txBox="1"/>
          <p:nvPr/>
        </p:nvSpPr>
        <p:spPr>
          <a:xfrm>
            <a:off x="6665661" y="5732938"/>
            <a:ext cx="199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2C60C"/>
                </a:solidFill>
                <a:latin typeface="DiN"/>
              </a:rPr>
              <a:t>Bessere Nutzer-    Erfahrung	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xmlns="" id="{15C54924-E2DA-441E-BCFA-5B027E08FA38}"/>
              </a:ext>
            </a:extLst>
          </p:cNvPr>
          <p:cNvSpPr txBox="1"/>
          <p:nvPr/>
        </p:nvSpPr>
        <p:spPr>
          <a:xfrm>
            <a:off x="8657927" y="5730093"/>
            <a:ext cx="189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2C60C"/>
                </a:solidFill>
                <a:latin typeface="DiN"/>
              </a:rPr>
              <a:t>Validierung der </a:t>
            </a:r>
            <a:r>
              <a:rPr lang="de-DE" sz="1600" b="1" dirty="0">
                <a:solidFill>
                  <a:srgbClr val="F2C60C"/>
                </a:solidFill>
                <a:latin typeface="DiN"/>
              </a:rPr>
              <a:t>gefahrenen KM	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xmlns="" id="{E32357A1-CDD6-4C0C-B737-752B9B25EFC1}"/>
              </a:ext>
            </a:extLst>
          </p:cNvPr>
          <p:cNvSpPr txBox="1"/>
          <p:nvPr/>
        </p:nvSpPr>
        <p:spPr>
          <a:xfrm>
            <a:off x="10510620" y="5751905"/>
            <a:ext cx="171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2C60C"/>
                </a:solidFill>
                <a:latin typeface="DiN"/>
              </a:rPr>
              <a:t>Marken-wahrnehmung</a:t>
            </a:r>
            <a:endParaRPr lang="de-DE" b="1" dirty="0">
              <a:solidFill>
                <a:srgbClr val="F2C60C"/>
              </a:solidFill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299151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Benutzerdefiniert</PresentationFormat>
  <Paragraphs>17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Stella Knauff</dc:creator>
  <cp:lastModifiedBy>yannic schwarz</cp:lastModifiedBy>
  <cp:revision>17</cp:revision>
  <dcterms:created xsi:type="dcterms:W3CDTF">2019-06-10T18:17:21Z</dcterms:created>
  <dcterms:modified xsi:type="dcterms:W3CDTF">2019-07-15T10:55:59Z</dcterms:modified>
</cp:coreProperties>
</file>